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Nunito" pitchFamily="2" charset="77"/>
      <p:regular r:id="rId28"/>
      <p:bold r:id="rId29"/>
      <p:italic r:id="rId30"/>
      <p:boldItalic r:id="rId31"/>
    </p:embeddedFont>
    <p:embeddedFont>
      <p:font typeface="Oswald" pitchFamily="2" charset="77"/>
      <p:regular r:id="rId32"/>
      <p:bold r:id="rId33"/>
    </p:embeddedFont>
    <p:embeddedFont>
      <p:font typeface="Source Sans Pro" panose="020B0503030403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AC9960-2F40-4521-AB4A-E2F75BA74F5C}">
  <a:tblStyle styleId="{32AC9960-2F40-4521-AB4A-E2F75BA74F5C}"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font>
          <a:latin typeface="Calibri"/>
          <a:ea typeface="Calibri"/>
          <a:cs typeface="Calibri"/>
        </a:font>
        <a:srgbClr val="FFFFFF"/>
      </a:tcTxStyle>
      <a:tcStyle>
        <a:tcBdr/>
        <a:fill>
          <a:solidFill>
            <a:srgbClr val="70AD47"/>
          </a:solidFill>
        </a:fill>
      </a:tcStyle>
    </a:lastCol>
    <a:firstCol>
      <a:tcTxStyle b="on" i="off">
        <a:font>
          <a:latin typeface="Calibri"/>
          <a:ea typeface="Calibri"/>
          <a:cs typeface="Calibri"/>
        </a:font>
        <a:srgbClr val="FFFFFF"/>
      </a:tcTxStyle>
      <a:tcStyle>
        <a:tcBdr/>
        <a:fill>
          <a:solidFill>
            <a:srgbClr val="70AD4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70AD4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70AD4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2676"/>
  </p:normalViewPr>
  <p:slideViewPr>
    <p:cSldViewPr snapToGrid="0">
      <p:cViewPr varScale="1">
        <p:scale>
          <a:sx n="156" d="100"/>
          <a:sy n="156" d="100"/>
        </p:scale>
        <p:origin x="2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8d351f411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8d351f41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f8d351f411_1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f8d351f411_1_6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f8d351f411_1_1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8d351f411_1_1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8d351f411_1_1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8d351f411_1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f8d351f411_1_1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f8d351f411_1_1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f8d351f411_1_1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f8d351f411_1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f8d351f411_1_1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f8d351f411_1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f8d351f411_1_14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f8d351f411_1_1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f8d351f411_1_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f8d351f411_1_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f8d351f411_1_15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f8d351f411_1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8d351f411_1_1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8d351f411_1_1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8d351f411_1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8d351f411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f8d351f411_1_1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f8d351f411_1_1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f8d351f411_1_1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f8d351f411_1_1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8d351f41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8d351f41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8d351f411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8d351f41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8d351f41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f8d351f41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8d351f41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f8d351f41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8d351f411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8d351f41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8d351f411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8d351f411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8600"/>
              <a:buNone/>
              <a:defRPr sz="8600">
                <a:solidFill>
                  <a:schemeClr val="dk2"/>
                </a:solidFill>
              </a:defRPr>
            </a:lvl1pPr>
            <a:lvl2pPr lvl="1" algn="ctr" rtl="0">
              <a:spcBef>
                <a:spcPts val="0"/>
              </a:spcBef>
              <a:spcAft>
                <a:spcPts val="0"/>
              </a:spcAft>
              <a:buClr>
                <a:schemeClr val="dk2"/>
              </a:buClr>
              <a:buSzPts val="8600"/>
              <a:buNone/>
              <a:defRPr sz="8600">
                <a:solidFill>
                  <a:schemeClr val="dk2"/>
                </a:solidFill>
              </a:defRPr>
            </a:lvl2pPr>
            <a:lvl3pPr lvl="2" algn="ctr" rtl="0">
              <a:spcBef>
                <a:spcPts val="0"/>
              </a:spcBef>
              <a:spcAft>
                <a:spcPts val="0"/>
              </a:spcAft>
              <a:buClr>
                <a:schemeClr val="dk2"/>
              </a:buClr>
              <a:buSzPts val="8600"/>
              <a:buNone/>
              <a:defRPr sz="8600">
                <a:solidFill>
                  <a:schemeClr val="dk2"/>
                </a:solidFill>
              </a:defRPr>
            </a:lvl3pPr>
            <a:lvl4pPr lvl="3" algn="ctr" rtl="0">
              <a:spcBef>
                <a:spcPts val="0"/>
              </a:spcBef>
              <a:spcAft>
                <a:spcPts val="0"/>
              </a:spcAft>
              <a:buClr>
                <a:schemeClr val="dk2"/>
              </a:buClr>
              <a:buSzPts val="8600"/>
              <a:buNone/>
              <a:defRPr sz="8600">
                <a:solidFill>
                  <a:schemeClr val="dk2"/>
                </a:solidFill>
              </a:defRPr>
            </a:lvl4pPr>
            <a:lvl5pPr lvl="4" algn="ctr" rtl="0">
              <a:spcBef>
                <a:spcPts val="0"/>
              </a:spcBef>
              <a:spcAft>
                <a:spcPts val="0"/>
              </a:spcAft>
              <a:buClr>
                <a:schemeClr val="dk2"/>
              </a:buClr>
              <a:buSzPts val="8600"/>
              <a:buNone/>
              <a:defRPr sz="8600">
                <a:solidFill>
                  <a:schemeClr val="dk2"/>
                </a:solidFill>
              </a:defRPr>
            </a:lvl5pPr>
            <a:lvl6pPr lvl="5" algn="ctr" rtl="0">
              <a:spcBef>
                <a:spcPts val="0"/>
              </a:spcBef>
              <a:spcAft>
                <a:spcPts val="0"/>
              </a:spcAft>
              <a:buClr>
                <a:schemeClr val="dk2"/>
              </a:buClr>
              <a:buSzPts val="8600"/>
              <a:buNone/>
              <a:defRPr sz="8600">
                <a:solidFill>
                  <a:schemeClr val="dk2"/>
                </a:solidFill>
              </a:defRPr>
            </a:lvl6pPr>
            <a:lvl7pPr lvl="6" algn="ctr" rtl="0">
              <a:spcBef>
                <a:spcPts val="0"/>
              </a:spcBef>
              <a:spcAft>
                <a:spcPts val="0"/>
              </a:spcAft>
              <a:buClr>
                <a:schemeClr val="dk2"/>
              </a:buClr>
              <a:buSzPts val="8600"/>
              <a:buNone/>
              <a:defRPr sz="8600">
                <a:solidFill>
                  <a:schemeClr val="dk2"/>
                </a:solidFill>
              </a:defRPr>
            </a:lvl7pPr>
            <a:lvl8pPr lvl="7" algn="ctr" rtl="0">
              <a:spcBef>
                <a:spcPts val="0"/>
              </a:spcBef>
              <a:spcAft>
                <a:spcPts val="0"/>
              </a:spcAft>
              <a:buClr>
                <a:schemeClr val="dk2"/>
              </a:buClr>
              <a:buSzPts val="8600"/>
              <a:buNone/>
              <a:defRPr sz="8600">
                <a:solidFill>
                  <a:schemeClr val="dk2"/>
                </a:solidFill>
              </a:defRPr>
            </a:lvl8pPr>
            <a:lvl9pPr lvl="8" algn="ctr" rtl="0">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SzPts val="1300"/>
              <a:buChar char="●"/>
              <a:defRPr/>
            </a:lvl1pPr>
            <a:lvl2pPr marL="914400" lvl="1" indent="-298450" algn="ctr" rtl="0">
              <a:spcBef>
                <a:spcPts val="0"/>
              </a:spcBef>
              <a:spcAft>
                <a:spcPts val="0"/>
              </a:spcAft>
              <a:buSzPts val="1100"/>
              <a:buChar char="○"/>
              <a:defRPr/>
            </a:lvl2pPr>
            <a:lvl3pPr marL="1371600" lvl="2" indent="-298450" algn="ctr" rtl="0">
              <a:spcBef>
                <a:spcPts val="0"/>
              </a:spcBef>
              <a:spcAft>
                <a:spcPts val="0"/>
              </a:spcAft>
              <a:buSzPts val="1100"/>
              <a:buChar char="■"/>
              <a:defRPr/>
            </a:lvl3pPr>
            <a:lvl4pPr marL="1828800" lvl="3" indent="-298450" algn="ctr" rtl="0">
              <a:spcBef>
                <a:spcPts val="0"/>
              </a:spcBef>
              <a:spcAft>
                <a:spcPts val="0"/>
              </a:spcAft>
              <a:buSzPts val="1100"/>
              <a:buChar char="●"/>
              <a:defRPr/>
            </a:lvl4pPr>
            <a:lvl5pPr marL="2286000" lvl="4" indent="-298450" algn="ctr" rtl="0">
              <a:spcBef>
                <a:spcPts val="0"/>
              </a:spcBef>
              <a:spcAft>
                <a:spcPts val="0"/>
              </a:spcAft>
              <a:buSzPts val="1100"/>
              <a:buChar char="○"/>
              <a:defRPr/>
            </a:lvl5pPr>
            <a:lvl6pPr marL="2743200" lvl="5" indent="-298450" algn="ctr" rtl="0">
              <a:spcBef>
                <a:spcPts val="0"/>
              </a:spcBef>
              <a:spcAft>
                <a:spcPts val="0"/>
              </a:spcAft>
              <a:buSzPts val="1100"/>
              <a:buChar char="■"/>
              <a:defRPr/>
            </a:lvl6pPr>
            <a:lvl7pPr marL="3200400" lvl="6" indent="-298450" algn="ctr" rtl="0">
              <a:spcBef>
                <a:spcPts val="0"/>
              </a:spcBef>
              <a:spcAft>
                <a:spcPts val="0"/>
              </a:spcAft>
              <a:buSzPts val="1100"/>
              <a:buChar char="●"/>
              <a:defRPr/>
            </a:lvl7pPr>
            <a:lvl8pPr marL="3657600" lvl="7" indent="-298450" algn="ctr" rtl="0">
              <a:spcBef>
                <a:spcPts val="0"/>
              </a:spcBef>
              <a:spcAft>
                <a:spcPts val="0"/>
              </a:spcAft>
              <a:buSzPts val="1100"/>
              <a:buChar char="○"/>
              <a:defRPr/>
            </a:lvl8pPr>
            <a:lvl9pPr marL="4114800" lvl="8" indent="-298450" algn="ctr" rtl="0">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6" name="Google Shape;126;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27" name="Google Shape;12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28" name="Google Shape;12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29" name="Google Shape;12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3200"/>
              <a:buNone/>
              <a:defRPr sz="3200">
                <a:solidFill>
                  <a:schemeClr val="dk2"/>
                </a:solidFill>
              </a:defRPr>
            </a:lvl1pPr>
            <a:lvl2pPr lvl="1" algn="ctr" rtl="0">
              <a:spcBef>
                <a:spcPts val="0"/>
              </a:spcBef>
              <a:spcAft>
                <a:spcPts val="0"/>
              </a:spcAft>
              <a:buClr>
                <a:schemeClr val="dk2"/>
              </a:buClr>
              <a:buSzPts val="3200"/>
              <a:buNone/>
              <a:defRPr sz="3200">
                <a:solidFill>
                  <a:schemeClr val="dk2"/>
                </a:solidFill>
              </a:defRPr>
            </a:lvl2pPr>
            <a:lvl3pPr lvl="2" algn="ctr" rtl="0">
              <a:spcBef>
                <a:spcPts val="0"/>
              </a:spcBef>
              <a:spcAft>
                <a:spcPts val="0"/>
              </a:spcAft>
              <a:buClr>
                <a:schemeClr val="dk2"/>
              </a:buClr>
              <a:buSzPts val="3200"/>
              <a:buNone/>
              <a:defRPr sz="3200">
                <a:solidFill>
                  <a:schemeClr val="dk2"/>
                </a:solidFill>
              </a:defRPr>
            </a:lvl3pPr>
            <a:lvl4pPr lvl="3" algn="ctr" rtl="0">
              <a:spcBef>
                <a:spcPts val="0"/>
              </a:spcBef>
              <a:spcAft>
                <a:spcPts val="0"/>
              </a:spcAft>
              <a:buClr>
                <a:schemeClr val="dk2"/>
              </a:buClr>
              <a:buSzPts val="3200"/>
              <a:buNone/>
              <a:defRPr sz="3200">
                <a:solidFill>
                  <a:schemeClr val="dk2"/>
                </a:solidFill>
              </a:defRPr>
            </a:lvl4pPr>
            <a:lvl5pPr lvl="4" algn="ctr" rtl="0">
              <a:spcBef>
                <a:spcPts val="0"/>
              </a:spcBef>
              <a:spcAft>
                <a:spcPts val="0"/>
              </a:spcAft>
              <a:buClr>
                <a:schemeClr val="dk2"/>
              </a:buClr>
              <a:buSzPts val="3200"/>
              <a:buNone/>
              <a:defRPr sz="3200">
                <a:solidFill>
                  <a:schemeClr val="dk2"/>
                </a:solidFill>
              </a:defRPr>
            </a:lvl5pPr>
            <a:lvl6pPr lvl="5" algn="ctr" rtl="0">
              <a:spcBef>
                <a:spcPts val="0"/>
              </a:spcBef>
              <a:spcAft>
                <a:spcPts val="0"/>
              </a:spcAft>
              <a:buClr>
                <a:schemeClr val="dk2"/>
              </a:buClr>
              <a:buSzPts val="3200"/>
              <a:buNone/>
              <a:defRPr sz="3200">
                <a:solidFill>
                  <a:schemeClr val="dk2"/>
                </a:solidFill>
              </a:defRPr>
            </a:lvl6pPr>
            <a:lvl7pPr lvl="6" algn="ctr" rtl="0">
              <a:spcBef>
                <a:spcPts val="0"/>
              </a:spcBef>
              <a:spcAft>
                <a:spcPts val="0"/>
              </a:spcAft>
              <a:buClr>
                <a:schemeClr val="dk2"/>
              </a:buClr>
              <a:buSzPts val="3200"/>
              <a:buNone/>
              <a:defRPr sz="3200">
                <a:solidFill>
                  <a:schemeClr val="dk2"/>
                </a:solidFill>
              </a:defRPr>
            </a:lvl7pPr>
            <a:lvl8pPr lvl="7" algn="ctr" rtl="0">
              <a:spcBef>
                <a:spcPts val="0"/>
              </a:spcBef>
              <a:spcAft>
                <a:spcPts val="0"/>
              </a:spcAft>
              <a:buClr>
                <a:schemeClr val="dk2"/>
              </a:buClr>
              <a:buSzPts val="3200"/>
              <a:buNone/>
              <a:defRPr sz="3200">
                <a:solidFill>
                  <a:schemeClr val="dk2"/>
                </a:solidFill>
              </a:defRPr>
            </a:lvl8pPr>
            <a:lvl9pPr lvl="8" algn="ctr" rtl="0">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Nunito"/>
                <a:ea typeface="Nunito"/>
                <a:cs typeface="Nunito"/>
                <a:sym typeface="Nunito"/>
              </a:defRPr>
            </a:lvl1pPr>
            <a:lvl2pPr lvl="1" algn="r" rtl="0">
              <a:buNone/>
              <a:defRPr sz="1000">
                <a:solidFill>
                  <a:schemeClr val="dk2"/>
                </a:solidFill>
                <a:latin typeface="Nunito"/>
                <a:ea typeface="Nunito"/>
                <a:cs typeface="Nunito"/>
                <a:sym typeface="Nunito"/>
              </a:defRPr>
            </a:lvl2pPr>
            <a:lvl3pPr lvl="2" algn="r" rtl="0">
              <a:buNone/>
              <a:defRPr sz="1000">
                <a:solidFill>
                  <a:schemeClr val="dk2"/>
                </a:solidFill>
                <a:latin typeface="Nunito"/>
                <a:ea typeface="Nunito"/>
                <a:cs typeface="Nunito"/>
                <a:sym typeface="Nunito"/>
              </a:defRPr>
            </a:lvl3pPr>
            <a:lvl4pPr lvl="3" algn="r" rtl="0">
              <a:buNone/>
              <a:defRPr sz="1000">
                <a:solidFill>
                  <a:schemeClr val="dk2"/>
                </a:solidFill>
                <a:latin typeface="Nunito"/>
                <a:ea typeface="Nunito"/>
                <a:cs typeface="Nunito"/>
                <a:sym typeface="Nunito"/>
              </a:defRPr>
            </a:lvl4pPr>
            <a:lvl5pPr lvl="4" algn="r" rtl="0">
              <a:buNone/>
              <a:defRPr sz="1000">
                <a:solidFill>
                  <a:schemeClr val="dk2"/>
                </a:solidFill>
                <a:latin typeface="Nunito"/>
                <a:ea typeface="Nunito"/>
                <a:cs typeface="Nunito"/>
                <a:sym typeface="Nunito"/>
              </a:defRPr>
            </a:lvl5pPr>
            <a:lvl6pPr lvl="5" algn="r" rtl="0">
              <a:buNone/>
              <a:defRPr sz="1000">
                <a:solidFill>
                  <a:schemeClr val="dk2"/>
                </a:solidFill>
                <a:latin typeface="Nunito"/>
                <a:ea typeface="Nunito"/>
                <a:cs typeface="Nunito"/>
                <a:sym typeface="Nunito"/>
              </a:defRPr>
            </a:lvl6pPr>
            <a:lvl7pPr lvl="6" algn="r" rtl="0">
              <a:buNone/>
              <a:defRPr sz="1000">
                <a:solidFill>
                  <a:schemeClr val="dk2"/>
                </a:solidFill>
                <a:latin typeface="Nunito"/>
                <a:ea typeface="Nunito"/>
                <a:cs typeface="Nunito"/>
                <a:sym typeface="Nunito"/>
              </a:defRPr>
            </a:lvl7pPr>
            <a:lvl8pPr lvl="7" algn="r" rtl="0">
              <a:buNone/>
              <a:defRPr sz="1000">
                <a:solidFill>
                  <a:schemeClr val="dk2"/>
                </a:solidFill>
                <a:latin typeface="Nunito"/>
                <a:ea typeface="Nunito"/>
                <a:cs typeface="Nunito"/>
                <a:sym typeface="Nunito"/>
              </a:defRPr>
            </a:lvl8pPr>
            <a:lvl9pPr lvl="8" algn="r" rtl="0">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s://docs.mongodb.com/v4.0/reference/method/db.collection.updateOne/#db.collection.updateOne" TargetMode="External"/><Relationship Id="rId3" Type="http://schemas.openxmlformats.org/officeDocument/2006/relationships/hyperlink" Target="https://docs.mongodb.com/v4.0/reference/method/db.collection.deleteOne/#db.collection.deleteOne" TargetMode="External"/><Relationship Id="rId7" Type="http://schemas.openxmlformats.org/officeDocument/2006/relationships/hyperlink" Target="https://docs.mongodb.com/v4.0/reference/method/db.collection.findOne/#db.collection.findOne"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docs.mongodb.com/v4.0/reference/method/db.collection.find/#db.collection.find" TargetMode="External"/><Relationship Id="rId5" Type="http://schemas.openxmlformats.org/officeDocument/2006/relationships/hyperlink" Target="https://docs.mongodb.com/v4.0/reference/method/db.collection.drop/#db.collection.drop" TargetMode="External"/><Relationship Id="rId4" Type="http://schemas.openxmlformats.org/officeDocument/2006/relationships/hyperlink" Target="https://docs.mongodb.com/v4.0/reference/method/db.collection.deleteMany/#db.collection.deleteMany" TargetMode="External"/><Relationship Id="rId9" Type="http://schemas.openxmlformats.org/officeDocument/2006/relationships/hyperlink" Target="https://docs.mongodb.com/v4.0/reference/method/db.collection.updateMany/#db.collection.updateMany"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800" b="1">
                <a:latin typeface="Oswald"/>
                <a:ea typeface="Oswald"/>
                <a:cs typeface="Oswald"/>
                <a:sym typeface="Oswald"/>
              </a:rPr>
              <a:t>DATA ENGINEER</a:t>
            </a:r>
            <a:endParaRPr/>
          </a:p>
        </p:txBody>
      </p:sp>
      <p:sp>
        <p:nvSpPr>
          <p:cNvPr id="135" name="Google Shape;135;p14"/>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Clr>
                <a:schemeClr val="dk1"/>
              </a:buClr>
              <a:buFont typeface="Arial"/>
              <a:buNone/>
            </a:pPr>
            <a:r>
              <a:rPr lang="en-GB" sz="3750" b="1">
                <a:latin typeface="Calibri"/>
                <a:ea typeface="Calibri"/>
                <a:cs typeface="Calibri"/>
                <a:sym typeface="Calibri"/>
              </a:rPr>
              <a:t>Learning Progress Review </a:t>
            </a:r>
            <a:r>
              <a:rPr lang="en-GB" sz="3750" b="1"/>
              <a:t>6</a:t>
            </a:r>
            <a:r>
              <a:rPr lang="en-GB" sz="3750" b="1" baseline="30000">
                <a:latin typeface="Calibri"/>
                <a:ea typeface="Calibri"/>
                <a:cs typeface="Calibri"/>
                <a:sym typeface="Calibri"/>
              </a:rPr>
              <a:t>th</a:t>
            </a:r>
            <a:r>
              <a:rPr lang="en-GB" sz="3750" b="1">
                <a:latin typeface="Calibri"/>
                <a:ea typeface="Calibri"/>
                <a:cs typeface="Calibri"/>
                <a:sym typeface="Calibri"/>
              </a:rPr>
              <a:t> Week</a:t>
            </a:r>
            <a:endParaRPr sz="3750">
              <a:latin typeface="Calibri"/>
              <a:ea typeface="Calibri"/>
              <a:cs typeface="Calibri"/>
              <a:sym typeface="Calibri"/>
            </a:endParaRPr>
          </a:p>
          <a:p>
            <a:pPr marL="0" lvl="0" indent="0" algn="l" rtl="0">
              <a:spcBef>
                <a:spcPts val="0"/>
              </a:spcBef>
              <a:spcAft>
                <a:spcPts val="0"/>
              </a:spcAft>
              <a:buClr>
                <a:schemeClr val="dk1"/>
              </a:buClr>
              <a:buFont typeface="Arial"/>
              <a:buNone/>
            </a:pPr>
            <a:endParaRPr sz="1400" b="1">
              <a:solidFill>
                <a:srgbClr val="161616"/>
              </a:solidFill>
            </a:endParaRPr>
          </a:p>
          <a:p>
            <a:pPr marL="0" lvl="0" indent="0" algn="ctr" rtl="0">
              <a:spcBef>
                <a:spcPts val="0"/>
              </a:spcBef>
              <a:spcAft>
                <a:spcPts val="0"/>
              </a:spcAft>
              <a:buNone/>
            </a:pPr>
            <a:endParaRPr/>
          </a:p>
        </p:txBody>
      </p:sp>
      <p:pic>
        <p:nvPicPr>
          <p:cNvPr id="136" name="Google Shape;136;p14"/>
          <p:cNvPicPr preferRelativeResize="0"/>
          <p:nvPr/>
        </p:nvPicPr>
        <p:blipFill rotWithShape="1">
          <a:blip r:embed="rId3">
            <a:alphaModFix/>
          </a:blip>
          <a:srcRect/>
          <a:stretch/>
        </p:blipFill>
        <p:spPr>
          <a:xfrm>
            <a:off x="7816144" y="143531"/>
            <a:ext cx="1208569" cy="8966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ctrTitle"/>
          </p:nvPr>
        </p:nvSpPr>
        <p:spPr>
          <a:xfrm>
            <a:off x="1394027" y="1367125"/>
            <a:ext cx="4020900" cy="1086000"/>
          </a:xfrm>
          <a:prstGeom prst="rect">
            <a:avLst/>
          </a:prstGeom>
          <a:noFill/>
          <a:ln>
            <a:noFill/>
          </a:ln>
        </p:spPr>
        <p:txBody>
          <a:bodyPr spcFirstLastPara="1" wrap="square" lIns="68575" tIns="34275" rIns="68575" bIns="34275" anchor="b" anchorCtr="0">
            <a:normAutofit fontScale="90000"/>
          </a:bodyPr>
          <a:lstStyle/>
          <a:p>
            <a:pPr marL="0" lvl="0" indent="0" algn="ctr" rtl="0">
              <a:lnSpc>
                <a:spcPct val="90000"/>
              </a:lnSpc>
              <a:spcBef>
                <a:spcPts val="0"/>
              </a:spcBef>
              <a:spcAft>
                <a:spcPts val="0"/>
              </a:spcAft>
              <a:buClr>
                <a:schemeClr val="dk1"/>
              </a:buClr>
              <a:buSzPct val="118421"/>
              <a:buFont typeface="Calibri"/>
              <a:buNone/>
            </a:pPr>
            <a:r>
              <a:rPr lang="en-GB"/>
              <a:t>No SQL (MongoDB)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ctrTitle"/>
          </p:nvPr>
        </p:nvSpPr>
        <p:spPr>
          <a:xfrm>
            <a:off x="1858703" y="1199758"/>
            <a:ext cx="5361300" cy="14481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None/>
            </a:pPr>
            <a:r>
              <a:rPr lang="en-GB" sz="2400">
                <a:latin typeface="Calibri"/>
                <a:ea typeface="Calibri"/>
                <a:cs typeface="Calibri"/>
                <a:sym typeface="Calibri"/>
              </a:rPr>
              <a:t>WHAT IS MongoDB ?</a:t>
            </a:r>
            <a:endParaRPr sz="2400"/>
          </a:p>
        </p:txBody>
      </p:sp>
      <p:sp>
        <p:nvSpPr>
          <p:cNvPr id="194" name="Google Shape;194;p24"/>
          <p:cNvSpPr txBox="1">
            <a:spLocks noGrp="1"/>
          </p:cNvSpPr>
          <p:nvPr>
            <p:ph type="subTitle" idx="1"/>
          </p:nvPr>
        </p:nvSpPr>
        <p:spPr>
          <a:xfrm>
            <a:off x="1858700" y="2455674"/>
            <a:ext cx="5361300" cy="18327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1400">
                <a:solidFill>
                  <a:srgbClr val="000000"/>
                </a:solidFill>
              </a:rPr>
              <a:t>MongoDB is an open source NoSQL database management program. NoSQL is used as an alternative to traditional relational databases. NoSQL databases are quite useful for working with large sets of distributed data. MongoDB is a tool that can manage document-oriented information, store or retrieve information.</a:t>
            </a:r>
            <a:endParaRPr sz="1400">
              <a:solidFill>
                <a:srgbClr val="000000"/>
              </a:solidFill>
            </a:endParaRPr>
          </a:p>
          <a:p>
            <a:pPr marL="0" lvl="0" indent="0" algn="ctr" rtl="0">
              <a:spcBef>
                <a:spcPts val="0"/>
              </a:spcBef>
              <a:spcAft>
                <a:spcPts val="0"/>
              </a:spcAft>
              <a:buNone/>
            </a:pP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ctrTitle"/>
          </p:nvPr>
        </p:nvSpPr>
        <p:spPr>
          <a:xfrm>
            <a:off x="2029775" y="454505"/>
            <a:ext cx="53613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latin typeface="Calibri"/>
                <a:ea typeface="Calibri"/>
                <a:cs typeface="Calibri"/>
                <a:sym typeface="Calibri"/>
              </a:rPr>
              <a:t>SQL DATABASE     VS     NoSQL DATABASE</a:t>
            </a:r>
            <a:endParaRPr sz="2400"/>
          </a:p>
        </p:txBody>
      </p:sp>
      <p:pic>
        <p:nvPicPr>
          <p:cNvPr id="200" name="Google Shape;200;p25"/>
          <p:cNvPicPr preferRelativeResize="0"/>
          <p:nvPr/>
        </p:nvPicPr>
        <p:blipFill rotWithShape="1">
          <a:blip r:embed="rId3">
            <a:alphaModFix/>
          </a:blip>
          <a:srcRect t="25478" r="70671"/>
          <a:stretch/>
        </p:blipFill>
        <p:spPr>
          <a:xfrm>
            <a:off x="1433707" y="977100"/>
            <a:ext cx="2017132" cy="1288751"/>
          </a:xfrm>
          <a:prstGeom prst="rect">
            <a:avLst/>
          </a:prstGeom>
          <a:noFill/>
          <a:ln>
            <a:noFill/>
          </a:ln>
        </p:spPr>
      </p:pic>
      <p:pic>
        <p:nvPicPr>
          <p:cNvPr id="201" name="Google Shape;201;p25"/>
          <p:cNvPicPr preferRelativeResize="0"/>
          <p:nvPr/>
        </p:nvPicPr>
        <p:blipFill rotWithShape="1">
          <a:blip r:embed="rId3">
            <a:alphaModFix/>
          </a:blip>
          <a:srcRect l="33757" t="25506"/>
          <a:stretch/>
        </p:blipFill>
        <p:spPr>
          <a:xfrm>
            <a:off x="4121670" y="977349"/>
            <a:ext cx="4555889" cy="1288264"/>
          </a:xfrm>
          <a:prstGeom prst="rect">
            <a:avLst/>
          </a:prstGeom>
          <a:noFill/>
          <a:ln>
            <a:noFill/>
          </a:ln>
        </p:spPr>
      </p:pic>
      <p:sp>
        <p:nvSpPr>
          <p:cNvPr id="202" name="Google Shape;202;p25"/>
          <p:cNvSpPr txBox="1"/>
          <p:nvPr/>
        </p:nvSpPr>
        <p:spPr>
          <a:xfrm>
            <a:off x="807325" y="2343475"/>
            <a:ext cx="3080400" cy="2340600"/>
          </a:xfrm>
          <a:prstGeom prst="rect">
            <a:avLst/>
          </a:prstGeom>
          <a:noFill/>
          <a:ln>
            <a:noFill/>
          </a:ln>
        </p:spPr>
        <p:txBody>
          <a:bodyPr spcFirstLastPara="1" wrap="square" lIns="68575" tIns="34275" rIns="68575" bIns="34275" anchor="t" anchorCtr="0">
            <a:spAutoFit/>
          </a:bodyPr>
          <a:lstStyle/>
          <a:p>
            <a:pPr marL="0" marR="0" lvl="0" indent="0" algn="l" rtl="0">
              <a:lnSpc>
                <a:spcPct val="107000"/>
              </a:lnSpc>
              <a:spcBef>
                <a:spcPts val="0"/>
              </a:spcBef>
              <a:spcAft>
                <a:spcPts val="0"/>
              </a:spcAft>
              <a:buNone/>
            </a:pPr>
            <a:r>
              <a:rPr lang="en-GB" sz="1200" b="1" i="0" u="none" strike="noStrike" cap="none">
                <a:solidFill>
                  <a:srgbClr val="161616"/>
                </a:solidFill>
                <a:latin typeface="Calibri"/>
                <a:ea typeface="Calibri"/>
                <a:cs typeface="Calibri"/>
                <a:sym typeface="Calibri"/>
              </a:rPr>
              <a:t>Relational Data Model</a:t>
            </a:r>
            <a:endParaRPr sz="1200">
              <a:solidFill>
                <a:srgbClr val="161616"/>
              </a:solidFill>
            </a:endParaRPr>
          </a:p>
          <a:p>
            <a:pPr marL="0" marR="0" lvl="0" indent="0" algn="l" rtl="0">
              <a:lnSpc>
                <a:spcPct val="107000"/>
              </a:lnSpc>
              <a:spcBef>
                <a:spcPts val="600"/>
              </a:spcBef>
              <a:spcAft>
                <a:spcPts val="0"/>
              </a:spcAft>
              <a:buNone/>
            </a:pPr>
            <a:r>
              <a:rPr lang="en-GB" sz="1200" b="1" i="0" u="none" strike="noStrike" cap="none">
                <a:solidFill>
                  <a:srgbClr val="161616"/>
                </a:solidFill>
                <a:latin typeface="Calibri"/>
                <a:ea typeface="Calibri"/>
                <a:cs typeface="Calibri"/>
                <a:sym typeface="Calibri"/>
              </a:rPr>
              <a:t>Pros</a:t>
            </a:r>
            <a:endParaRPr sz="1200">
              <a:solidFill>
                <a:srgbClr val="161616"/>
              </a:solidFill>
            </a:endParaRPr>
          </a:p>
          <a:p>
            <a:pPr marL="254000" marR="0" lvl="0" indent="-241300" algn="l" rtl="0">
              <a:lnSpc>
                <a:spcPct val="107000"/>
              </a:lnSpc>
              <a:spcBef>
                <a:spcPts val="60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Easy to use and setup</a:t>
            </a:r>
            <a:endParaRPr sz="120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Universal, compatible with many tools</a:t>
            </a:r>
            <a:endParaRPr sz="120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Good at high-performance workloads</a:t>
            </a:r>
            <a:endParaRPr sz="120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Good at structure data</a:t>
            </a:r>
            <a:endParaRPr sz="1200">
              <a:solidFill>
                <a:srgbClr val="161616"/>
              </a:solidFill>
            </a:endParaRPr>
          </a:p>
          <a:p>
            <a:pPr marL="0" marR="0" lvl="0" indent="0" algn="l" rtl="0">
              <a:lnSpc>
                <a:spcPct val="107000"/>
              </a:lnSpc>
              <a:spcBef>
                <a:spcPts val="600"/>
              </a:spcBef>
              <a:spcAft>
                <a:spcPts val="0"/>
              </a:spcAft>
              <a:buNone/>
            </a:pPr>
            <a:r>
              <a:rPr lang="en-GB" sz="1200" b="1" i="0" u="none" strike="noStrike" cap="none">
                <a:solidFill>
                  <a:srgbClr val="161616"/>
                </a:solidFill>
                <a:latin typeface="Calibri"/>
                <a:ea typeface="Calibri"/>
                <a:cs typeface="Calibri"/>
                <a:sym typeface="Calibri"/>
              </a:rPr>
              <a:t>Cons </a:t>
            </a:r>
            <a:endParaRPr sz="1200">
              <a:solidFill>
                <a:srgbClr val="161616"/>
              </a:solidFill>
            </a:endParaRPr>
          </a:p>
          <a:p>
            <a:pPr marL="254000" marR="0" lvl="0" indent="-241300" algn="l" rtl="0">
              <a:lnSpc>
                <a:spcPct val="107000"/>
              </a:lnSpc>
              <a:spcBef>
                <a:spcPts val="60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Time consuming to understand and design the structure of the database</a:t>
            </a:r>
            <a:endParaRPr sz="120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Can be difficult to scale</a:t>
            </a:r>
            <a:endParaRPr sz="1200">
              <a:solidFill>
                <a:srgbClr val="161616"/>
              </a:solidFill>
            </a:endParaRPr>
          </a:p>
        </p:txBody>
      </p:sp>
      <p:sp>
        <p:nvSpPr>
          <p:cNvPr id="203" name="Google Shape;203;p25"/>
          <p:cNvSpPr txBox="1"/>
          <p:nvPr/>
        </p:nvSpPr>
        <p:spPr>
          <a:xfrm>
            <a:off x="4527892" y="2343476"/>
            <a:ext cx="2919300" cy="2340600"/>
          </a:xfrm>
          <a:prstGeom prst="rect">
            <a:avLst/>
          </a:prstGeom>
          <a:noFill/>
          <a:ln>
            <a:noFill/>
          </a:ln>
        </p:spPr>
        <p:txBody>
          <a:bodyPr spcFirstLastPara="1" wrap="square" lIns="68575" tIns="34275" rIns="68575" bIns="34275" anchor="t" anchorCtr="0">
            <a:spAutoFit/>
          </a:bodyPr>
          <a:lstStyle/>
          <a:p>
            <a:pPr marL="0" marR="0" lvl="0" indent="0" algn="l" rtl="0">
              <a:lnSpc>
                <a:spcPct val="107000"/>
              </a:lnSpc>
              <a:spcBef>
                <a:spcPts val="0"/>
              </a:spcBef>
              <a:spcAft>
                <a:spcPts val="0"/>
              </a:spcAft>
              <a:buNone/>
            </a:pPr>
            <a:r>
              <a:rPr lang="en-GB" sz="1200" b="0" i="0" u="none" strike="noStrike" cap="none">
                <a:solidFill>
                  <a:srgbClr val="161616"/>
                </a:solidFill>
                <a:latin typeface="Calibri"/>
                <a:ea typeface="Calibri"/>
                <a:cs typeface="Calibri"/>
                <a:sym typeface="Calibri"/>
              </a:rPr>
              <a:t>Document Data Model</a:t>
            </a:r>
            <a:endParaRPr sz="1200">
              <a:solidFill>
                <a:srgbClr val="161616"/>
              </a:solidFill>
            </a:endParaRPr>
          </a:p>
          <a:p>
            <a:pPr marL="0" marR="0" lvl="0" indent="0" algn="l" rtl="0">
              <a:lnSpc>
                <a:spcPct val="107000"/>
              </a:lnSpc>
              <a:spcBef>
                <a:spcPts val="600"/>
              </a:spcBef>
              <a:spcAft>
                <a:spcPts val="0"/>
              </a:spcAft>
              <a:buNone/>
            </a:pPr>
            <a:r>
              <a:rPr lang="en-GB" sz="1200" b="1" i="0" u="none" strike="noStrike" cap="none">
                <a:solidFill>
                  <a:srgbClr val="161616"/>
                </a:solidFill>
                <a:latin typeface="Calibri"/>
                <a:ea typeface="Calibri"/>
                <a:cs typeface="Calibri"/>
                <a:sym typeface="Calibri"/>
              </a:rPr>
              <a:t>Pros</a:t>
            </a:r>
            <a:endParaRPr sz="1200">
              <a:solidFill>
                <a:srgbClr val="161616"/>
              </a:solidFill>
            </a:endParaRPr>
          </a:p>
          <a:p>
            <a:pPr marL="254000" marR="0" lvl="0" indent="-241300" algn="l" rtl="0">
              <a:lnSpc>
                <a:spcPct val="107000"/>
              </a:lnSpc>
              <a:spcBef>
                <a:spcPts val="60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No Investment to design model</a:t>
            </a:r>
            <a:endParaRPr sz="120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Rapid development cycles</a:t>
            </a:r>
            <a:endParaRPr sz="120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In general faster than SQL</a:t>
            </a:r>
            <a:endParaRPr sz="120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Runs well on the cloud</a:t>
            </a:r>
            <a:endParaRPr sz="1200">
              <a:solidFill>
                <a:srgbClr val="161616"/>
              </a:solidFill>
            </a:endParaRPr>
          </a:p>
          <a:p>
            <a:pPr marL="0" marR="0" lvl="0" indent="0" algn="l" rtl="0">
              <a:lnSpc>
                <a:spcPct val="107000"/>
              </a:lnSpc>
              <a:spcBef>
                <a:spcPts val="600"/>
              </a:spcBef>
              <a:spcAft>
                <a:spcPts val="0"/>
              </a:spcAft>
              <a:buNone/>
            </a:pPr>
            <a:r>
              <a:rPr lang="en-GB" sz="1200" b="1" i="0" u="none" strike="noStrike" cap="none">
                <a:solidFill>
                  <a:srgbClr val="161616"/>
                </a:solidFill>
                <a:latin typeface="Calibri"/>
                <a:ea typeface="Calibri"/>
                <a:cs typeface="Calibri"/>
                <a:sym typeface="Calibri"/>
              </a:rPr>
              <a:t>Cons</a:t>
            </a:r>
            <a:endParaRPr sz="1200">
              <a:solidFill>
                <a:srgbClr val="161616"/>
              </a:solidFill>
            </a:endParaRPr>
          </a:p>
          <a:p>
            <a:pPr marL="254000" marR="0" lvl="0" indent="-241300" algn="l" rtl="0">
              <a:lnSpc>
                <a:spcPct val="107000"/>
              </a:lnSpc>
              <a:spcBef>
                <a:spcPts val="60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Unsuited for interconnected data</a:t>
            </a:r>
            <a:endParaRPr sz="120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Technology still maturing</a:t>
            </a:r>
            <a:endParaRPr sz="120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Can have slower respone time</a:t>
            </a:r>
            <a:endParaRPr sz="1200">
              <a:solidFill>
                <a:srgbClr val="16161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ctrTitle"/>
          </p:nvPr>
        </p:nvSpPr>
        <p:spPr>
          <a:xfrm>
            <a:off x="1891353" y="320108"/>
            <a:ext cx="5361300" cy="14481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None/>
            </a:pPr>
            <a:r>
              <a:rPr lang="en-GB" sz="2400">
                <a:latin typeface="Calibri"/>
                <a:ea typeface="Calibri"/>
                <a:cs typeface="Calibri"/>
                <a:sym typeface="Calibri"/>
              </a:rPr>
              <a:t>NoSQL MongoDB</a:t>
            </a:r>
            <a:endParaRPr sz="2400"/>
          </a:p>
        </p:txBody>
      </p:sp>
      <p:sp>
        <p:nvSpPr>
          <p:cNvPr id="209" name="Google Shape;209;p26"/>
          <p:cNvSpPr txBox="1"/>
          <p:nvPr/>
        </p:nvSpPr>
        <p:spPr>
          <a:xfrm>
            <a:off x="830775" y="1649325"/>
            <a:ext cx="2895600" cy="2770500"/>
          </a:xfrm>
          <a:prstGeom prst="rect">
            <a:avLst/>
          </a:prstGeom>
          <a:noFill/>
          <a:ln>
            <a:noFill/>
          </a:ln>
        </p:spPr>
        <p:txBody>
          <a:bodyPr spcFirstLastPara="1" wrap="square" lIns="91425" tIns="91425" rIns="91425" bIns="91425" anchor="t" anchorCtr="0">
            <a:spAutoFit/>
          </a:bodyPr>
          <a:lstStyle/>
          <a:p>
            <a:pPr marL="0" lvl="0" indent="-76200" algn="just" rtl="0">
              <a:spcBef>
                <a:spcPts val="0"/>
              </a:spcBef>
              <a:spcAft>
                <a:spcPts val="0"/>
              </a:spcAft>
              <a:buSzPts val="1200"/>
              <a:buChar char="•"/>
            </a:pPr>
            <a:r>
              <a:rPr lang="en-GB" sz="1200">
                <a:latin typeface="Calibri"/>
                <a:ea typeface="Calibri"/>
                <a:cs typeface="Calibri"/>
                <a:sym typeface="Calibri"/>
              </a:rPr>
              <a:t>MongoDB stores data in flexible, JSON-like documents, meaning fields can vary from document to document and data structure can be changed over time</a:t>
            </a:r>
            <a:endParaRPr sz="1200"/>
          </a:p>
          <a:p>
            <a:pPr marL="0" lvl="0" indent="-76200" algn="just" rtl="0">
              <a:spcBef>
                <a:spcPts val="0"/>
              </a:spcBef>
              <a:spcAft>
                <a:spcPts val="0"/>
              </a:spcAft>
              <a:buSzPts val="1200"/>
              <a:buChar char="•"/>
            </a:pPr>
            <a:r>
              <a:rPr lang="en-GB" sz="1200">
                <a:latin typeface="Calibri"/>
                <a:ea typeface="Calibri"/>
                <a:cs typeface="Calibri"/>
                <a:sym typeface="Calibri"/>
              </a:rPr>
              <a:t>The document model maps to the objects in your application code, making data easy to work with</a:t>
            </a:r>
            <a:endParaRPr sz="1200"/>
          </a:p>
          <a:p>
            <a:pPr marL="0" lvl="0" indent="-76200" algn="just" rtl="0">
              <a:spcBef>
                <a:spcPts val="0"/>
              </a:spcBef>
              <a:spcAft>
                <a:spcPts val="0"/>
              </a:spcAft>
              <a:buSzPts val="1200"/>
              <a:buChar char="•"/>
            </a:pPr>
            <a:r>
              <a:rPr lang="en-GB" sz="1200">
                <a:latin typeface="Calibri"/>
                <a:ea typeface="Calibri"/>
                <a:cs typeface="Calibri"/>
                <a:sym typeface="Calibri"/>
              </a:rPr>
              <a:t>Ad hoc queries, indexing, and real time aggregation provide powerful ways to access and analyze your data</a:t>
            </a:r>
            <a:endParaRPr sz="1200"/>
          </a:p>
          <a:p>
            <a:pPr marL="0" lvl="0" indent="-76200" algn="just" rtl="0">
              <a:spcBef>
                <a:spcPts val="0"/>
              </a:spcBef>
              <a:spcAft>
                <a:spcPts val="0"/>
              </a:spcAft>
              <a:buSzPts val="1200"/>
              <a:buChar char="•"/>
            </a:pPr>
            <a:r>
              <a:rPr lang="en-GB" sz="1200">
                <a:latin typeface="Calibri"/>
                <a:ea typeface="Calibri"/>
                <a:cs typeface="Calibri"/>
                <a:sym typeface="Calibri"/>
              </a:rPr>
              <a:t>MongoDB is a distributed database at its core, so high availability, horizontal scaling, and geographic distribution are built in and easy to use</a:t>
            </a:r>
            <a:endParaRPr sz="1200"/>
          </a:p>
        </p:txBody>
      </p:sp>
      <p:pic>
        <p:nvPicPr>
          <p:cNvPr id="210" name="Google Shape;210;p26"/>
          <p:cNvPicPr preferRelativeResize="0"/>
          <p:nvPr/>
        </p:nvPicPr>
        <p:blipFill rotWithShape="1">
          <a:blip r:embed="rId3">
            <a:alphaModFix/>
          </a:blip>
          <a:srcRect r="999"/>
          <a:stretch/>
        </p:blipFill>
        <p:spPr>
          <a:xfrm>
            <a:off x="4572000" y="1649322"/>
            <a:ext cx="2895600" cy="28546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ctrTitle"/>
          </p:nvPr>
        </p:nvSpPr>
        <p:spPr>
          <a:xfrm>
            <a:off x="1769175" y="289328"/>
            <a:ext cx="5361300" cy="8772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None/>
            </a:pPr>
            <a:r>
              <a:rPr lang="en-GB" sz="2400">
                <a:latin typeface="Calibri"/>
                <a:ea typeface="Calibri"/>
                <a:cs typeface="Calibri"/>
                <a:sym typeface="Calibri"/>
              </a:rPr>
              <a:t>SQL VS MongoDB</a:t>
            </a:r>
            <a:endParaRPr sz="2400"/>
          </a:p>
        </p:txBody>
      </p:sp>
      <p:sp>
        <p:nvSpPr>
          <p:cNvPr id="216" name="Google Shape;216;p27"/>
          <p:cNvSpPr txBox="1"/>
          <p:nvPr/>
        </p:nvSpPr>
        <p:spPr>
          <a:xfrm>
            <a:off x="796150" y="1166525"/>
            <a:ext cx="2685900" cy="1939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1200" b="1">
                <a:solidFill>
                  <a:srgbClr val="000000"/>
                </a:solidFill>
                <a:latin typeface="Calibri"/>
                <a:ea typeface="Calibri"/>
                <a:cs typeface="Calibri"/>
                <a:sym typeface="Calibri"/>
              </a:rPr>
              <a:t>Database: </a:t>
            </a:r>
            <a:r>
              <a:rPr lang="en-GB" sz="1200">
                <a:solidFill>
                  <a:srgbClr val="000000"/>
                </a:solidFill>
                <a:latin typeface="Calibri"/>
                <a:ea typeface="Calibri"/>
                <a:cs typeface="Calibri"/>
                <a:sym typeface="Calibri"/>
              </a:rPr>
              <a:t>is the element at the top level. In a relational database, a database generally consists of tables and views. In MongoDB, a database is a physical container that contains a structure called a collection. Each database has its own set of files in the storage media filesystem. Generally, a single MongoDB server consists of a number of databases.</a:t>
            </a:r>
            <a:endParaRPr sz="1200"/>
          </a:p>
        </p:txBody>
      </p:sp>
      <p:sp>
        <p:nvSpPr>
          <p:cNvPr id="217" name="Google Shape;217;p27"/>
          <p:cNvSpPr txBox="1"/>
          <p:nvPr/>
        </p:nvSpPr>
        <p:spPr>
          <a:xfrm>
            <a:off x="796146" y="3197025"/>
            <a:ext cx="25635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b="1">
                <a:solidFill>
                  <a:srgbClr val="000000"/>
                </a:solidFill>
                <a:latin typeface="Calibri"/>
                <a:ea typeface="Calibri"/>
                <a:cs typeface="Calibri"/>
                <a:sym typeface="Calibri"/>
              </a:rPr>
              <a:t>Collection</a:t>
            </a:r>
            <a:r>
              <a:rPr lang="en-GB" sz="1200">
                <a:solidFill>
                  <a:srgbClr val="000000"/>
                </a:solidFill>
                <a:latin typeface="Calibri"/>
                <a:ea typeface="Calibri"/>
                <a:cs typeface="Calibri"/>
                <a:sym typeface="Calibri"/>
              </a:rPr>
              <a:t>: is a group of MongoDB documents. Collections can be matched with tables in an RDBMS. Multiple collections can exist in the same database but must have different names.</a:t>
            </a:r>
            <a:endParaRPr sz="1200"/>
          </a:p>
        </p:txBody>
      </p:sp>
      <p:pic>
        <p:nvPicPr>
          <p:cNvPr id="218" name="Google Shape;218;p27"/>
          <p:cNvPicPr preferRelativeResize="0"/>
          <p:nvPr/>
        </p:nvPicPr>
        <p:blipFill rotWithShape="1">
          <a:blip r:embed="rId3">
            <a:alphaModFix/>
          </a:blip>
          <a:srcRect/>
          <a:stretch/>
        </p:blipFill>
        <p:spPr>
          <a:xfrm>
            <a:off x="4336700" y="1166526"/>
            <a:ext cx="4145034" cy="1939500"/>
          </a:xfrm>
          <a:prstGeom prst="rect">
            <a:avLst/>
          </a:prstGeom>
          <a:noFill/>
          <a:ln>
            <a:noFill/>
          </a:ln>
        </p:spPr>
      </p:pic>
      <p:sp>
        <p:nvSpPr>
          <p:cNvPr id="219" name="Google Shape;219;p27"/>
          <p:cNvSpPr txBox="1"/>
          <p:nvPr/>
        </p:nvSpPr>
        <p:spPr>
          <a:xfrm>
            <a:off x="3532516" y="3197030"/>
            <a:ext cx="52485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b="1">
                <a:solidFill>
                  <a:srgbClr val="000000"/>
                </a:solidFill>
                <a:latin typeface="Calibri"/>
                <a:ea typeface="Calibri"/>
                <a:cs typeface="Calibri"/>
                <a:sym typeface="Calibri"/>
              </a:rPr>
              <a:t>Documents: </a:t>
            </a:r>
            <a:r>
              <a:rPr lang="en-GB" sz="1200">
                <a:solidFill>
                  <a:srgbClr val="000000"/>
                </a:solidFill>
                <a:latin typeface="Calibri"/>
                <a:ea typeface="Calibri"/>
                <a:cs typeface="Calibri"/>
                <a:sym typeface="Calibri"/>
              </a:rPr>
              <a:t>is the smallest unit of data in MongoDB. Basically composed of a group of key-value pairs. Unlike records in an RDBMS, documents have a dynamic schema, meaning that documents that are in a collection do not have to have the same set of fields.</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ctrTitle"/>
          </p:nvPr>
        </p:nvSpPr>
        <p:spPr>
          <a:xfrm>
            <a:off x="1891350" y="417830"/>
            <a:ext cx="5361300" cy="6207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None/>
            </a:pPr>
            <a:r>
              <a:rPr lang="en-GB" sz="2400">
                <a:latin typeface="Calibri"/>
                <a:ea typeface="Calibri"/>
                <a:cs typeface="Calibri"/>
                <a:sym typeface="Calibri"/>
              </a:rPr>
              <a:t>MongoDB Atlas </a:t>
            </a:r>
            <a:endParaRPr sz="2400"/>
          </a:p>
        </p:txBody>
      </p:sp>
      <p:sp>
        <p:nvSpPr>
          <p:cNvPr id="225" name="Google Shape;225;p28"/>
          <p:cNvSpPr txBox="1"/>
          <p:nvPr/>
        </p:nvSpPr>
        <p:spPr>
          <a:xfrm>
            <a:off x="838200" y="1587226"/>
            <a:ext cx="4629900" cy="831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1200" b="1">
                <a:solidFill>
                  <a:srgbClr val="000000"/>
                </a:solidFill>
                <a:latin typeface="Calibri"/>
                <a:ea typeface="Calibri"/>
                <a:cs typeface="Calibri"/>
                <a:sym typeface="Calibri"/>
              </a:rPr>
              <a:t>MongoDB Atlas </a:t>
            </a:r>
            <a:r>
              <a:rPr lang="en-GB" sz="1200">
                <a:solidFill>
                  <a:srgbClr val="000000"/>
                </a:solidFill>
                <a:latin typeface="Calibri"/>
                <a:ea typeface="Calibri"/>
                <a:cs typeface="Calibri"/>
                <a:sym typeface="Calibri"/>
              </a:rPr>
              <a:t>is a fully-managed cloud database developed by the same people that build MongoDB. Atlas handles all the complexity of deploying, managing, and healing your deployments on the cloud service provider of your choice (AWS, Azure, and GCP).</a:t>
            </a:r>
            <a:endParaRPr sz="1200"/>
          </a:p>
        </p:txBody>
      </p:sp>
      <p:sp>
        <p:nvSpPr>
          <p:cNvPr id="226" name="Google Shape;226;p28"/>
          <p:cNvSpPr txBox="1"/>
          <p:nvPr/>
        </p:nvSpPr>
        <p:spPr>
          <a:xfrm>
            <a:off x="921609" y="2571760"/>
            <a:ext cx="4463100" cy="12006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1200">
                <a:solidFill>
                  <a:srgbClr val="000000"/>
                </a:solidFill>
                <a:latin typeface="Calibri"/>
                <a:ea typeface="Calibri"/>
                <a:cs typeface="Calibri"/>
                <a:sym typeface="Calibri"/>
              </a:rPr>
              <a:t>A </a:t>
            </a:r>
            <a:r>
              <a:rPr lang="en-GB" sz="1200" b="1">
                <a:solidFill>
                  <a:srgbClr val="000000"/>
                </a:solidFill>
                <a:latin typeface="Calibri"/>
                <a:ea typeface="Calibri"/>
                <a:cs typeface="Calibri"/>
                <a:sym typeface="Calibri"/>
              </a:rPr>
              <a:t>replica set </a:t>
            </a:r>
            <a:r>
              <a:rPr lang="en-GB" sz="1200">
                <a:solidFill>
                  <a:srgbClr val="000000"/>
                </a:solidFill>
                <a:latin typeface="Calibri"/>
                <a:ea typeface="Calibri"/>
                <a:cs typeface="Calibri"/>
                <a:sym typeface="Calibri"/>
              </a:rPr>
              <a:t>in MongoDB is a group of mongod processes that maintain the same data set connected from multiple machines. Replica sets provide redundancy and high availability, and are the basis for all production deployments. replica sets can ensure that if something happens to one of the machines, the data will remain intact.</a:t>
            </a:r>
            <a:endParaRPr sz="1200"/>
          </a:p>
        </p:txBody>
      </p:sp>
      <p:pic>
        <p:nvPicPr>
          <p:cNvPr id="227" name="Google Shape;227;p28"/>
          <p:cNvPicPr preferRelativeResize="0"/>
          <p:nvPr/>
        </p:nvPicPr>
        <p:blipFill rotWithShape="1">
          <a:blip r:embed="rId3">
            <a:alphaModFix/>
          </a:blip>
          <a:srcRect l="12237" t="6717" r="9869" b="7045"/>
          <a:stretch/>
        </p:blipFill>
        <p:spPr>
          <a:xfrm>
            <a:off x="5843501" y="1587219"/>
            <a:ext cx="2313155" cy="2185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ctrTitle"/>
          </p:nvPr>
        </p:nvSpPr>
        <p:spPr>
          <a:xfrm>
            <a:off x="1858700" y="368954"/>
            <a:ext cx="5361300" cy="6816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None/>
            </a:pPr>
            <a:r>
              <a:rPr lang="en-GB" sz="2400">
                <a:solidFill>
                  <a:srgbClr val="000000"/>
                </a:solidFill>
                <a:latin typeface="Calibri"/>
                <a:ea typeface="Calibri"/>
                <a:cs typeface="Calibri"/>
                <a:sym typeface="Calibri"/>
              </a:rPr>
              <a:t>Export and Import MongoDB</a:t>
            </a:r>
            <a:endParaRPr sz="2400"/>
          </a:p>
        </p:txBody>
      </p:sp>
      <p:sp>
        <p:nvSpPr>
          <p:cNvPr id="233" name="Google Shape;233;p29"/>
          <p:cNvSpPr txBox="1"/>
          <p:nvPr/>
        </p:nvSpPr>
        <p:spPr>
          <a:xfrm>
            <a:off x="644675" y="1402625"/>
            <a:ext cx="3741900" cy="646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1200" b="1">
                <a:solidFill>
                  <a:srgbClr val="000000"/>
                </a:solidFill>
                <a:latin typeface="Calibri"/>
                <a:ea typeface="Calibri"/>
                <a:cs typeface="Calibri"/>
                <a:sym typeface="Calibri"/>
              </a:rPr>
              <a:t>Export</a:t>
            </a:r>
            <a:r>
              <a:rPr lang="en-GB" sz="1200">
                <a:solidFill>
                  <a:srgbClr val="000000"/>
                </a:solidFill>
                <a:latin typeface="Calibri"/>
                <a:ea typeface="Calibri"/>
                <a:cs typeface="Calibri"/>
                <a:sym typeface="Calibri"/>
              </a:rPr>
              <a:t> is the process of outputting data or copying data from a file stored in MongoDB collection to our computer, usually in the form of a .json file.</a:t>
            </a:r>
            <a:endParaRPr sz="1200"/>
          </a:p>
        </p:txBody>
      </p:sp>
      <p:sp>
        <p:nvSpPr>
          <p:cNvPr id="234" name="Google Shape;234;p29"/>
          <p:cNvSpPr txBox="1"/>
          <p:nvPr/>
        </p:nvSpPr>
        <p:spPr>
          <a:xfrm>
            <a:off x="4834747" y="1402625"/>
            <a:ext cx="3741900" cy="646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1200" b="1">
                <a:solidFill>
                  <a:srgbClr val="000000"/>
                </a:solidFill>
                <a:latin typeface="Calibri"/>
                <a:ea typeface="Calibri"/>
                <a:cs typeface="Calibri"/>
                <a:sym typeface="Calibri"/>
              </a:rPr>
              <a:t>Import</a:t>
            </a:r>
            <a:r>
              <a:rPr lang="en-GB" sz="1200">
                <a:solidFill>
                  <a:srgbClr val="000000"/>
                </a:solidFill>
                <a:latin typeface="Calibri"/>
                <a:ea typeface="Calibri"/>
                <a:cs typeface="Calibri"/>
                <a:sym typeface="Calibri"/>
              </a:rPr>
              <a:t> is the process of entering data or copying data from files stored on our computer into a MongoDB collection, usually in the form of a .json file. </a:t>
            </a:r>
            <a:endParaRPr sz="1200"/>
          </a:p>
        </p:txBody>
      </p:sp>
      <p:sp>
        <p:nvSpPr>
          <p:cNvPr id="235" name="Google Shape;235;p29"/>
          <p:cNvSpPr txBox="1"/>
          <p:nvPr/>
        </p:nvSpPr>
        <p:spPr>
          <a:xfrm>
            <a:off x="726600" y="25717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u="sng">
                <a:latin typeface="Calibri"/>
                <a:ea typeface="Calibri"/>
                <a:cs typeface="Calibri"/>
                <a:sym typeface="Calibri"/>
              </a:rPr>
              <a:t>Export data </a:t>
            </a:r>
            <a:r>
              <a:rPr lang="en-GB" sz="1800" b="1" u="sng">
                <a:solidFill>
                  <a:srgbClr val="00B050"/>
                </a:solidFill>
                <a:latin typeface="Calibri"/>
                <a:ea typeface="Calibri"/>
                <a:cs typeface="Calibri"/>
                <a:sym typeface="Calibri"/>
              </a:rPr>
              <a:t>.JSON</a:t>
            </a:r>
            <a:endParaRPr sz="1800" b="1" u="sng">
              <a:solidFill>
                <a:srgbClr val="00B050"/>
              </a:solidFill>
              <a:latin typeface="Calibri"/>
              <a:ea typeface="Calibri"/>
              <a:cs typeface="Calibri"/>
              <a:sym typeface="Calibri"/>
            </a:endParaRPr>
          </a:p>
        </p:txBody>
      </p:sp>
      <p:sp>
        <p:nvSpPr>
          <p:cNvPr id="236" name="Google Shape;236;p29"/>
          <p:cNvSpPr txBox="1"/>
          <p:nvPr/>
        </p:nvSpPr>
        <p:spPr>
          <a:xfrm>
            <a:off x="644676" y="3130300"/>
            <a:ext cx="37419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000" b="0">
                <a:solidFill>
                  <a:srgbClr val="000000"/>
                </a:solidFill>
                <a:latin typeface="Courier New"/>
                <a:ea typeface="Courier New"/>
                <a:cs typeface="Courier New"/>
                <a:sym typeface="Courier New"/>
              </a:rPr>
              <a:t>mongoexport --uri=</a:t>
            </a:r>
            <a:r>
              <a:rPr lang="en-GB" sz="1000" b="0">
                <a:solidFill>
                  <a:srgbClr val="A31515"/>
                </a:solidFill>
                <a:latin typeface="Courier New"/>
                <a:ea typeface="Courier New"/>
                <a:cs typeface="Courier New"/>
                <a:sym typeface="Courier New"/>
              </a:rPr>
              <a:t>“&lt;Atlas Cluster URI&gt;"</a:t>
            </a:r>
            <a:r>
              <a:rPr lang="en-GB" sz="1000" b="0">
                <a:solidFill>
                  <a:srgbClr val="000000"/>
                </a:solidFill>
                <a:latin typeface="Courier New"/>
                <a:ea typeface="Courier New"/>
                <a:cs typeface="Courier New"/>
                <a:sym typeface="Courier New"/>
              </a:rPr>
              <a:t> </a:t>
            </a:r>
            <a:endParaRPr sz="1000"/>
          </a:p>
          <a:p>
            <a:pPr marL="0" marR="0" lvl="0" indent="0" algn="l" rtl="0">
              <a:spcBef>
                <a:spcPts val="0"/>
              </a:spcBef>
              <a:spcAft>
                <a:spcPts val="0"/>
              </a:spcAft>
              <a:buNone/>
            </a:pPr>
            <a:r>
              <a:rPr lang="en-GB" sz="1000" b="0">
                <a:solidFill>
                  <a:srgbClr val="000000"/>
                </a:solidFill>
                <a:latin typeface="Courier New"/>
                <a:ea typeface="Courier New"/>
                <a:cs typeface="Courier New"/>
                <a:sym typeface="Courier New"/>
              </a:rPr>
              <a:t>	    --collection=</a:t>
            </a:r>
            <a:r>
              <a:rPr lang="en-GB" sz="1000">
                <a:solidFill>
                  <a:srgbClr val="000000"/>
                </a:solidFill>
                <a:latin typeface="Courier New"/>
                <a:ea typeface="Courier New"/>
                <a:cs typeface="Courier New"/>
                <a:sym typeface="Courier New"/>
              </a:rPr>
              <a:t>&lt;collection name&gt;</a:t>
            </a:r>
            <a:r>
              <a:rPr lang="en-GB" sz="1000" b="0">
                <a:solidFill>
                  <a:srgbClr val="000000"/>
                </a:solidFill>
                <a:latin typeface="Courier New"/>
                <a:ea typeface="Courier New"/>
                <a:cs typeface="Courier New"/>
                <a:sym typeface="Courier New"/>
              </a:rPr>
              <a:t> </a:t>
            </a:r>
            <a:endParaRPr sz="1000"/>
          </a:p>
          <a:p>
            <a:pPr marL="0" marR="0" lvl="0" indent="0" algn="l" rtl="0">
              <a:spcBef>
                <a:spcPts val="0"/>
              </a:spcBef>
              <a:spcAft>
                <a:spcPts val="0"/>
              </a:spcAft>
              <a:buNone/>
            </a:pPr>
            <a:r>
              <a:rPr lang="en-GB" sz="1000" b="0">
                <a:solidFill>
                  <a:srgbClr val="000000"/>
                </a:solidFill>
                <a:latin typeface="Courier New"/>
                <a:ea typeface="Courier New"/>
                <a:cs typeface="Courier New"/>
                <a:sym typeface="Courier New"/>
              </a:rPr>
              <a:t>	    --out=</a:t>
            </a:r>
            <a:r>
              <a:rPr lang="en-GB" sz="1000">
                <a:solidFill>
                  <a:srgbClr val="000000"/>
                </a:solidFill>
                <a:latin typeface="Courier New"/>
                <a:ea typeface="Courier New"/>
                <a:cs typeface="Courier New"/>
                <a:sym typeface="Courier New"/>
              </a:rPr>
              <a:t>&lt;filename&gt;</a:t>
            </a:r>
            <a:r>
              <a:rPr lang="en-GB" sz="1000" b="0">
                <a:solidFill>
                  <a:srgbClr val="000000"/>
                </a:solidFill>
                <a:latin typeface="Courier New"/>
                <a:ea typeface="Courier New"/>
                <a:cs typeface="Courier New"/>
                <a:sym typeface="Courier New"/>
              </a:rPr>
              <a:t>.json</a:t>
            </a:r>
            <a:endParaRPr sz="1000"/>
          </a:p>
        </p:txBody>
      </p:sp>
      <p:sp>
        <p:nvSpPr>
          <p:cNvPr id="237" name="Google Shape;237;p29"/>
          <p:cNvSpPr txBox="1"/>
          <p:nvPr/>
        </p:nvSpPr>
        <p:spPr>
          <a:xfrm>
            <a:off x="4834740" y="2617945"/>
            <a:ext cx="2263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u="sng">
                <a:solidFill>
                  <a:srgbClr val="000000"/>
                </a:solidFill>
                <a:latin typeface="Calibri"/>
                <a:ea typeface="Calibri"/>
                <a:cs typeface="Calibri"/>
                <a:sym typeface="Calibri"/>
              </a:rPr>
              <a:t>Import data </a:t>
            </a:r>
            <a:r>
              <a:rPr lang="en-GB" sz="1800" b="1" u="sng">
                <a:solidFill>
                  <a:srgbClr val="00B050"/>
                </a:solidFill>
                <a:latin typeface="Calibri"/>
                <a:ea typeface="Calibri"/>
                <a:cs typeface="Calibri"/>
                <a:sym typeface="Calibri"/>
              </a:rPr>
              <a:t>.JSON</a:t>
            </a:r>
            <a:endParaRPr sz="1800" b="1" u="sng">
              <a:solidFill>
                <a:srgbClr val="00B050"/>
              </a:solidFill>
              <a:latin typeface="Calibri"/>
              <a:ea typeface="Calibri"/>
              <a:cs typeface="Calibri"/>
              <a:sym typeface="Calibri"/>
            </a:endParaRPr>
          </a:p>
        </p:txBody>
      </p:sp>
      <p:sp>
        <p:nvSpPr>
          <p:cNvPr id="238" name="Google Shape;238;p29"/>
          <p:cNvSpPr txBox="1"/>
          <p:nvPr/>
        </p:nvSpPr>
        <p:spPr>
          <a:xfrm>
            <a:off x="4834746" y="3207250"/>
            <a:ext cx="35952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000" b="0">
                <a:solidFill>
                  <a:srgbClr val="000000"/>
                </a:solidFill>
                <a:latin typeface="Courier New"/>
                <a:ea typeface="Courier New"/>
                <a:cs typeface="Courier New"/>
                <a:sym typeface="Courier New"/>
              </a:rPr>
              <a:t>mongoimport --uri=</a:t>
            </a:r>
            <a:r>
              <a:rPr lang="en-GB" sz="1000" b="0">
                <a:solidFill>
                  <a:srgbClr val="A31515"/>
                </a:solidFill>
                <a:latin typeface="Courier New"/>
                <a:ea typeface="Courier New"/>
                <a:cs typeface="Courier New"/>
                <a:sym typeface="Courier New"/>
              </a:rPr>
              <a:t>“&lt;Atlas Cluster URI&gt;"</a:t>
            </a:r>
            <a:r>
              <a:rPr lang="en-GB" sz="1000" b="0">
                <a:solidFill>
                  <a:srgbClr val="000000"/>
                </a:solidFill>
                <a:latin typeface="Courier New"/>
                <a:ea typeface="Courier New"/>
                <a:cs typeface="Courier New"/>
                <a:sym typeface="Courier New"/>
              </a:rPr>
              <a:t> </a:t>
            </a:r>
            <a:endParaRPr sz="1000"/>
          </a:p>
          <a:p>
            <a:pPr marL="0" marR="0" lvl="0" indent="0" algn="l" rtl="0">
              <a:spcBef>
                <a:spcPts val="0"/>
              </a:spcBef>
              <a:spcAft>
                <a:spcPts val="0"/>
              </a:spcAft>
              <a:buNone/>
            </a:pPr>
            <a:r>
              <a:rPr lang="en-GB" sz="1000" b="0">
                <a:solidFill>
                  <a:srgbClr val="000000"/>
                </a:solidFill>
                <a:latin typeface="Courier New"/>
                <a:ea typeface="Courier New"/>
                <a:cs typeface="Courier New"/>
                <a:sym typeface="Courier New"/>
              </a:rPr>
              <a:t>	     --</a:t>
            </a:r>
            <a:r>
              <a:rPr lang="en-GB" sz="1000">
                <a:solidFill>
                  <a:srgbClr val="000000"/>
                </a:solidFill>
                <a:latin typeface="Courier New"/>
                <a:ea typeface="Courier New"/>
                <a:cs typeface="Courier New"/>
                <a:sym typeface="Courier New"/>
              </a:rPr>
              <a:t>drop</a:t>
            </a:r>
            <a:r>
              <a:rPr lang="en-GB" sz="1000" b="0">
                <a:solidFill>
                  <a:srgbClr val="000000"/>
                </a:solidFill>
                <a:latin typeface="Courier New"/>
                <a:ea typeface="Courier New"/>
                <a:cs typeface="Courier New"/>
                <a:sym typeface="Courier New"/>
              </a:rPr>
              <a:t>=</a:t>
            </a:r>
            <a:r>
              <a:rPr lang="en-GB" sz="1000">
                <a:solidFill>
                  <a:srgbClr val="000000"/>
                </a:solidFill>
                <a:latin typeface="Courier New"/>
                <a:ea typeface="Courier New"/>
                <a:cs typeface="Courier New"/>
                <a:sym typeface="Courier New"/>
              </a:rPr>
              <a:t>&lt;filename&gt;</a:t>
            </a:r>
            <a:r>
              <a:rPr lang="en-GB" sz="1000" b="0">
                <a:solidFill>
                  <a:srgbClr val="000000"/>
                </a:solidFill>
                <a:latin typeface="Courier New"/>
                <a:ea typeface="Courier New"/>
                <a:cs typeface="Courier New"/>
                <a:sym typeface="Courier New"/>
              </a:rPr>
              <a:t>.json</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ctrTitle"/>
          </p:nvPr>
        </p:nvSpPr>
        <p:spPr>
          <a:xfrm>
            <a:off x="1891349" y="186402"/>
            <a:ext cx="5361300" cy="5226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None/>
            </a:pPr>
            <a:r>
              <a:rPr lang="en-GB" sz="2400" dirty="0">
                <a:latin typeface="Calibri"/>
                <a:ea typeface="Calibri"/>
                <a:cs typeface="Calibri"/>
                <a:sym typeface="Calibri"/>
              </a:rPr>
              <a:t>Collection Method</a:t>
            </a:r>
            <a:endParaRPr sz="2400" dirty="0"/>
          </a:p>
        </p:txBody>
      </p:sp>
      <p:graphicFrame>
        <p:nvGraphicFramePr>
          <p:cNvPr id="244" name="Google Shape;244;p30"/>
          <p:cNvGraphicFramePr/>
          <p:nvPr>
            <p:extLst>
              <p:ext uri="{D42A27DB-BD31-4B8C-83A1-F6EECF244321}">
                <p14:modId xmlns:p14="http://schemas.microsoft.com/office/powerpoint/2010/main" val="1386889815"/>
              </p:ext>
            </p:extLst>
          </p:nvPr>
        </p:nvGraphicFramePr>
        <p:xfrm>
          <a:off x="587000" y="709001"/>
          <a:ext cx="7970000" cy="3389470"/>
        </p:xfrm>
        <a:graphic>
          <a:graphicData uri="http://schemas.openxmlformats.org/drawingml/2006/table">
            <a:tbl>
              <a:tblPr firstRow="1" bandRow="1">
                <a:noFill/>
                <a:tableStyleId>{32AC9960-2F40-4521-AB4A-E2F75BA74F5C}</a:tableStyleId>
              </a:tblPr>
              <a:tblGrid>
                <a:gridCol w="2458550">
                  <a:extLst>
                    <a:ext uri="{9D8B030D-6E8A-4147-A177-3AD203B41FA5}">
                      <a16:colId xmlns:a16="http://schemas.microsoft.com/office/drawing/2014/main" val="20000"/>
                    </a:ext>
                  </a:extLst>
                </a:gridCol>
                <a:gridCol w="5511450">
                  <a:extLst>
                    <a:ext uri="{9D8B030D-6E8A-4147-A177-3AD203B41FA5}">
                      <a16:colId xmlns:a16="http://schemas.microsoft.com/office/drawing/2014/main" val="20001"/>
                    </a:ext>
                  </a:extLst>
                </a:gridCol>
              </a:tblGrid>
              <a:tr h="376963">
                <a:tc>
                  <a:txBody>
                    <a:bodyPr/>
                    <a:lstStyle/>
                    <a:p>
                      <a:pPr marL="0" marR="0" lvl="0" indent="0" algn="ctr" rtl="0">
                        <a:spcBef>
                          <a:spcPts val="0"/>
                        </a:spcBef>
                        <a:spcAft>
                          <a:spcPts val="0"/>
                        </a:spcAft>
                        <a:buNone/>
                      </a:pPr>
                      <a:r>
                        <a:rPr lang="en-GB" sz="1800" u="none" strike="noStrike" cap="none" dirty="0"/>
                        <a:t>NAME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GB" sz="1800" u="none" strike="noStrike" cap="none" dirty="0"/>
                        <a:t>DESCRIPTION</a:t>
                      </a:r>
                      <a:endParaRPr sz="1800" u="none" strike="noStrike" cap="none" dirty="0"/>
                    </a:p>
                  </a:txBody>
                  <a:tcPr marL="91450" marR="91450" marT="45725" marB="45725"/>
                </a:tc>
                <a:extLst>
                  <a:ext uri="{0D108BD9-81ED-4DB2-BD59-A6C34878D82A}">
                    <a16:rowId xmlns:a16="http://schemas.microsoft.com/office/drawing/2014/main" val="10000"/>
                  </a:ext>
                </a:extLst>
              </a:tr>
              <a:tr h="486659">
                <a:tc>
                  <a:txBody>
                    <a:bodyPr/>
                    <a:lstStyle/>
                    <a:p>
                      <a:pPr marL="0" marR="0" lvl="0" indent="0" algn="l" rtl="0">
                        <a:lnSpc>
                          <a:spcPct val="100000"/>
                        </a:lnSpc>
                        <a:spcBef>
                          <a:spcPts val="0"/>
                        </a:spcBef>
                        <a:spcAft>
                          <a:spcPts val="0"/>
                        </a:spcAft>
                        <a:buClr>
                          <a:srgbClr val="000000"/>
                        </a:buClr>
                        <a:buSzPts val="1800"/>
                        <a:buFont typeface="Source Sans Pro"/>
                        <a:buNone/>
                      </a:pPr>
                      <a:r>
                        <a:rPr lang="en-GB" sz="1200" u="sng" strike="noStrike" cap="none" dirty="0">
                          <a:solidFill>
                            <a:srgbClr val="0563C1"/>
                          </a:solid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db.collection.deleteOne()</a:t>
                      </a:r>
                      <a:endParaRPr sz="1200" u="none" strike="noStrike" cap="none" dirty="0">
                        <a:solidFill>
                          <a:srgbClr val="000000"/>
                        </a:solidFill>
                        <a:latin typeface="Source Sans Pro"/>
                        <a:ea typeface="Source Sans Pro"/>
                        <a:cs typeface="Source Sans Pro"/>
                        <a:sym typeface="Source Sans Pro"/>
                      </a:endParaRPr>
                    </a:p>
                  </a:txBody>
                  <a:tcPr marL="91450" marR="91450" marT="45725" marB="45725"/>
                </a:tc>
                <a:tc>
                  <a:txBody>
                    <a:bodyPr/>
                    <a:lstStyle/>
                    <a:p>
                      <a:pPr marL="0" marR="0" lvl="0" indent="0" algn="l" rtl="0">
                        <a:spcBef>
                          <a:spcPts val="0"/>
                        </a:spcBef>
                        <a:spcAft>
                          <a:spcPts val="0"/>
                        </a:spcAft>
                        <a:buNone/>
                      </a:pPr>
                      <a:r>
                        <a:rPr lang="en-GB" sz="1200" b="0" i="0" u="none" strike="noStrike" cap="none">
                          <a:solidFill>
                            <a:srgbClr val="000000"/>
                          </a:solidFill>
                          <a:latin typeface="Calibri"/>
                          <a:ea typeface="Calibri"/>
                          <a:cs typeface="Calibri"/>
                          <a:sym typeface="Calibri"/>
                        </a:rPr>
                        <a:t>Deletes a single document in a collection.</a:t>
                      </a:r>
                      <a:endParaRPr sz="1200"/>
                    </a:p>
                  </a:txBody>
                  <a:tcPr marL="91450" marR="91450" marT="45725" marB="45725"/>
                </a:tc>
                <a:extLst>
                  <a:ext uri="{0D108BD9-81ED-4DB2-BD59-A6C34878D82A}">
                    <a16:rowId xmlns:a16="http://schemas.microsoft.com/office/drawing/2014/main" val="10001"/>
                  </a:ext>
                </a:extLst>
              </a:tr>
              <a:tr h="486659">
                <a:tc>
                  <a:txBody>
                    <a:bodyPr/>
                    <a:lstStyle/>
                    <a:p>
                      <a:pPr marL="0" marR="0" lvl="0" indent="0" algn="l" rtl="0">
                        <a:spcBef>
                          <a:spcPts val="0"/>
                        </a:spcBef>
                        <a:spcAft>
                          <a:spcPts val="0"/>
                        </a:spcAft>
                        <a:buNone/>
                      </a:pPr>
                      <a:r>
                        <a:rPr lang="en-GB" sz="1200" b="0" i="0" u="sng" strike="noStrike" dirty="0">
                          <a:solidFill>
                            <a:srgbClr val="0563C1"/>
                          </a:solid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db.collection.deleteMany()</a:t>
                      </a:r>
                      <a:endParaRPr sz="1200" dirty="0">
                        <a:latin typeface="Source Sans Pro"/>
                        <a:ea typeface="Source Sans Pro"/>
                        <a:cs typeface="Source Sans Pro"/>
                        <a:sym typeface="Source Sans Pro"/>
                      </a:endParaRPr>
                    </a:p>
                  </a:txBody>
                  <a:tcPr marL="91450" marR="91450" marT="45725" marB="45725"/>
                </a:tc>
                <a:tc>
                  <a:txBody>
                    <a:bodyPr/>
                    <a:lstStyle/>
                    <a:p>
                      <a:pPr marL="0" marR="0" lvl="0" indent="0" algn="l" rtl="0">
                        <a:spcBef>
                          <a:spcPts val="0"/>
                        </a:spcBef>
                        <a:spcAft>
                          <a:spcPts val="0"/>
                        </a:spcAft>
                        <a:buNone/>
                      </a:pPr>
                      <a:r>
                        <a:rPr lang="en-GB" sz="1200" b="0" i="0" dirty="0">
                          <a:solidFill>
                            <a:srgbClr val="000000"/>
                          </a:solidFill>
                          <a:latin typeface="Calibri"/>
                          <a:ea typeface="Calibri"/>
                          <a:cs typeface="Calibri"/>
                          <a:sym typeface="Calibri"/>
                        </a:rPr>
                        <a:t>Deletes multiple documents in a collection.</a:t>
                      </a:r>
                      <a:endParaRPr sz="1200" dirty="0"/>
                    </a:p>
                  </a:txBody>
                  <a:tcPr marL="91450" marR="91450" marT="45725" marB="45725"/>
                </a:tc>
                <a:extLst>
                  <a:ext uri="{0D108BD9-81ED-4DB2-BD59-A6C34878D82A}">
                    <a16:rowId xmlns:a16="http://schemas.microsoft.com/office/drawing/2014/main" val="10002"/>
                  </a:ext>
                </a:extLst>
              </a:tr>
              <a:tr h="282725">
                <a:tc>
                  <a:txBody>
                    <a:bodyPr/>
                    <a:lstStyle/>
                    <a:p>
                      <a:pPr marL="0" marR="0" lvl="0" indent="0" algn="l" rtl="0">
                        <a:spcBef>
                          <a:spcPts val="0"/>
                        </a:spcBef>
                        <a:spcAft>
                          <a:spcPts val="0"/>
                        </a:spcAft>
                        <a:buNone/>
                      </a:pPr>
                      <a:r>
                        <a:rPr lang="en-GB" sz="1200" b="0" i="0" u="sng" strike="noStrike">
                          <a:solidFill>
                            <a:srgbClr val="0563C1"/>
                          </a:solidFill>
                          <a:latin typeface="Source Sans Pro"/>
                          <a:ea typeface="Source Sans Pro"/>
                          <a:cs typeface="Source Sans Pro"/>
                          <a:sym typeface="Source Sans Pro"/>
                          <a:hlinkClick r:id="rId5">
                            <a:extLst>
                              <a:ext uri="{A12FA001-AC4F-418D-AE19-62706E023703}">
                                <ahyp:hlinkClr xmlns:ahyp="http://schemas.microsoft.com/office/drawing/2018/hyperlinkcolor" val="tx"/>
                              </a:ext>
                            </a:extLst>
                          </a:hlinkClick>
                        </a:rPr>
                        <a:t>db.collection.drop()</a:t>
                      </a:r>
                      <a:endParaRPr sz="1200">
                        <a:latin typeface="Source Sans Pro"/>
                        <a:ea typeface="Source Sans Pro"/>
                        <a:cs typeface="Source Sans Pro"/>
                        <a:sym typeface="Source Sans Pro"/>
                      </a:endParaRPr>
                    </a:p>
                  </a:txBody>
                  <a:tcPr marL="91450" marR="91450" marT="45725" marB="45725"/>
                </a:tc>
                <a:tc>
                  <a:txBody>
                    <a:bodyPr/>
                    <a:lstStyle/>
                    <a:p>
                      <a:pPr marL="0" marR="0" lvl="0" indent="0" algn="l" rtl="0">
                        <a:spcBef>
                          <a:spcPts val="0"/>
                        </a:spcBef>
                        <a:spcAft>
                          <a:spcPts val="0"/>
                        </a:spcAft>
                        <a:buNone/>
                      </a:pPr>
                      <a:r>
                        <a:rPr lang="en-GB" sz="1200" b="0" i="0">
                          <a:solidFill>
                            <a:srgbClr val="000000"/>
                          </a:solidFill>
                          <a:latin typeface="Calibri"/>
                          <a:ea typeface="Calibri"/>
                          <a:cs typeface="Calibri"/>
                          <a:sym typeface="Calibri"/>
                        </a:rPr>
                        <a:t>Removes the specified collection from the database.</a:t>
                      </a:r>
                      <a:endParaRPr sz="1200"/>
                    </a:p>
                  </a:txBody>
                  <a:tcPr marL="91450" marR="91450" marT="45725" marB="45725"/>
                </a:tc>
                <a:extLst>
                  <a:ext uri="{0D108BD9-81ED-4DB2-BD59-A6C34878D82A}">
                    <a16:rowId xmlns:a16="http://schemas.microsoft.com/office/drawing/2014/main" val="10003"/>
                  </a:ext>
                </a:extLst>
              </a:tr>
              <a:tr h="500421">
                <a:tc>
                  <a:txBody>
                    <a:bodyPr/>
                    <a:lstStyle/>
                    <a:p>
                      <a:pPr marL="0" marR="0" lvl="0" indent="0" algn="l" rtl="0">
                        <a:spcBef>
                          <a:spcPts val="0"/>
                        </a:spcBef>
                        <a:spcAft>
                          <a:spcPts val="0"/>
                        </a:spcAft>
                        <a:buNone/>
                      </a:pPr>
                      <a:r>
                        <a:rPr lang="en-GB" sz="1200" b="0" i="0" u="sng" strike="noStrike">
                          <a:solidFill>
                            <a:srgbClr val="0563C1"/>
                          </a:solidFill>
                          <a:latin typeface="Source Sans Pro"/>
                          <a:ea typeface="Source Sans Pro"/>
                          <a:cs typeface="Source Sans Pro"/>
                          <a:sym typeface="Source Sans Pro"/>
                          <a:hlinkClick r:id="rId6">
                            <a:extLst>
                              <a:ext uri="{A12FA001-AC4F-418D-AE19-62706E023703}">
                                <ahyp:hlinkClr xmlns:ahyp="http://schemas.microsoft.com/office/drawing/2018/hyperlinkcolor" val="tx"/>
                              </a:ext>
                            </a:extLst>
                          </a:hlinkClick>
                        </a:rPr>
                        <a:t>db.collection.find()</a:t>
                      </a:r>
                      <a:endParaRPr sz="1200">
                        <a:latin typeface="Source Sans Pro"/>
                        <a:ea typeface="Source Sans Pro"/>
                        <a:cs typeface="Source Sans Pro"/>
                        <a:sym typeface="Source Sans Pro"/>
                      </a:endParaRPr>
                    </a:p>
                  </a:txBody>
                  <a:tcPr marL="91450" marR="91450" marT="45725" marB="45725"/>
                </a:tc>
                <a:tc>
                  <a:txBody>
                    <a:bodyPr/>
                    <a:lstStyle/>
                    <a:p>
                      <a:pPr marL="0" marR="0" lvl="0" indent="0" algn="l" rtl="0">
                        <a:spcBef>
                          <a:spcPts val="0"/>
                        </a:spcBef>
                        <a:spcAft>
                          <a:spcPts val="0"/>
                        </a:spcAft>
                        <a:buNone/>
                      </a:pPr>
                      <a:r>
                        <a:rPr lang="en-GB" sz="1200"/>
                        <a:t>Performs a query on a collection or a view and returns a cursor object.</a:t>
                      </a:r>
                      <a:endParaRPr sz="1200"/>
                    </a:p>
                  </a:txBody>
                  <a:tcPr marL="23825" marR="23825" marT="52400" marB="57150" anchor="ctr"/>
                </a:tc>
                <a:extLst>
                  <a:ext uri="{0D108BD9-81ED-4DB2-BD59-A6C34878D82A}">
                    <a16:rowId xmlns:a16="http://schemas.microsoft.com/office/drawing/2014/main" val="10004"/>
                  </a:ext>
                </a:extLst>
              </a:tr>
              <a:tr h="282725">
                <a:tc>
                  <a:txBody>
                    <a:bodyPr/>
                    <a:lstStyle/>
                    <a:p>
                      <a:pPr marL="0" marR="0" lvl="0" indent="0" algn="l" rtl="0">
                        <a:spcBef>
                          <a:spcPts val="0"/>
                        </a:spcBef>
                        <a:spcAft>
                          <a:spcPts val="0"/>
                        </a:spcAft>
                        <a:buNone/>
                      </a:pPr>
                      <a:r>
                        <a:rPr lang="en-GB" sz="1200" b="0" i="0" u="sng">
                          <a:solidFill>
                            <a:srgbClr val="0563C1"/>
                          </a:solidFill>
                          <a:latin typeface="Source Sans Pro"/>
                          <a:ea typeface="Source Sans Pro"/>
                          <a:cs typeface="Source Sans Pro"/>
                          <a:sym typeface="Source Sans Pro"/>
                          <a:hlinkClick r:id="rId7">
                            <a:extLst>
                              <a:ext uri="{A12FA001-AC4F-418D-AE19-62706E023703}">
                                <ahyp:hlinkClr xmlns:ahyp="http://schemas.microsoft.com/office/drawing/2018/hyperlinkcolor" val="tx"/>
                              </a:ext>
                            </a:extLst>
                          </a:hlinkClick>
                        </a:rPr>
                        <a:t>db.collection.findOne()</a:t>
                      </a:r>
                      <a:endParaRPr sz="1200">
                        <a:latin typeface="Source Sans Pro"/>
                        <a:ea typeface="Source Sans Pro"/>
                        <a:cs typeface="Source Sans Pro"/>
                        <a:sym typeface="Source Sans Pro"/>
                      </a:endParaRPr>
                    </a:p>
                  </a:txBody>
                  <a:tcPr marL="91450" marR="91450" marT="45725" marB="45725"/>
                </a:tc>
                <a:tc>
                  <a:txBody>
                    <a:bodyPr/>
                    <a:lstStyle/>
                    <a:p>
                      <a:pPr marL="0" marR="0" lvl="0" indent="0" algn="l" rtl="0">
                        <a:spcBef>
                          <a:spcPts val="0"/>
                        </a:spcBef>
                        <a:spcAft>
                          <a:spcPts val="0"/>
                        </a:spcAft>
                        <a:buNone/>
                      </a:pPr>
                      <a:r>
                        <a:rPr lang="en-GB" sz="1200" b="0" i="0" dirty="0">
                          <a:solidFill>
                            <a:srgbClr val="000000"/>
                          </a:solidFill>
                          <a:latin typeface="Calibri"/>
                          <a:ea typeface="Calibri"/>
                          <a:cs typeface="Calibri"/>
                          <a:sym typeface="Calibri"/>
                        </a:rPr>
                        <a:t>Performs a query and returns a single document.</a:t>
                      </a:r>
                      <a:endParaRPr sz="1200" dirty="0"/>
                    </a:p>
                  </a:txBody>
                  <a:tcPr marL="91450" marR="91450" marT="45725" marB="45725"/>
                </a:tc>
                <a:extLst>
                  <a:ext uri="{0D108BD9-81ED-4DB2-BD59-A6C34878D82A}">
                    <a16:rowId xmlns:a16="http://schemas.microsoft.com/office/drawing/2014/main" val="10005"/>
                  </a:ext>
                </a:extLst>
              </a:tr>
              <a:tr h="486659">
                <a:tc>
                  <a:txBody>
                    <a:bodyPr/>
                    <a:lstStyle/>
                    <a:p>
                      <a:pPr marL="0" marR="0" lvl="0" indent="0" algn="l" rtl="0">
                        <a:spcBef>
                          <a:spcPts val="0"/>
                        </a:spcBef>
                        <a:spcAft>
                          <a:spcPts val="0"/>
                        </a:spcAft>
                        <a:buNone/>
                      </a:pPr>
                      <a:r>
                        <a:rPr lang="en-GB" sz="1200" b="0" i="0" u="sng">
                          <a:solidFill>
                            <a:srgbClr val="0563C1"/>
                          </a:solidFill>
                          <a:latin typeface="Source Sans Pro"/>
                          <a:ea typeface="Source Sans Pro"/>
                          <a:cs typeface="Source Sans Pro"/>
                          <a:sym typeface="Source Sans Pro"/>
                          <a:hlinkClick r:id="rId8">
                            <a:extLst>
                              <a:ext uri="{A12FA001-AC4F-418D-AE19-62706E023703}">
                                <ahyp:hlinkClr xmlns:ahyp="http://schemas.microsoft.com/office/drawing/2018/hyperlinkcolor" val="tx"/>
                              </a:ext>
                            </a:extLst>
                          </a:hlinkClick>
                        </a:rPr>
                        <a:t>db.collection.updateOne()</a:t>
                      </a:r>
                      <a:endParaRPr sz="1200">
                        <a:latin typeface="Source Sans Pro"/>
                        <a:ea typeface="Source Sans Pro"/>
                        <a:cs typeface="Source Sans Pro"/>
                        <a:sym typeface="Source Sans Pro"/>
                      </a:endParaRPr>
                    </a:p>
                  </a:txBody>
                  <a:tcPr marL="91450" marR="91450" marT="45725" marB="45725"/>
                </a:tc>
                <a:tc>
                  <a:txBody>
                    <a:bodyPr/>
                    <a:lstStyle/>
                    <a:p>
                      <a:pPr marL="0" marR="0" lvl="0" indent="0" algn="l" rtl="0">
                        <a:spcBef>
                          <a:spcPts val="0"/>
                        </a:spcBef>
                        <a:spcAft>
                          <a:spcPts val="0"/>
                        </a:spcAft>
                        <a:buNone/>
                      </a:pPr>
                      <a:r>
                        <a:rPr lang="en-GB" sz="1200" dirty="0"/>
                        <a:t>Modifies a single document in a collection.</a:t>
                      </a:r>
                      <a:endParaRPr sz="1200" dirty="0"/>
                    </a:p>
                  </a:txBody>
                  <a:tcPr marL="23825" marR="23825" marT="52400" marB="57150" anchor="ctr"/>
                </a:tc>
                <a:extLst>
                  <a:ext uri="{0D108BD9-81ED-4DB2-BD59-A6C34878D82A}">
                    <a16:rowId xmlns:a16="http://schemas.microsoft.com/office/drawing/2014/main" val="10006"/>
                  </a:ext>
                </a:extLst>
              </a:tr>
              <a:tr h="486659">
                <a:tc>
                  <a:txBody>
                    <a:bodyPr/>
                    <a:lstStyle/>
                    <a:p>
                      <a:pPr marL="0" marR="0" lvl="0" indent="0" algn="l" rtl="0">
                        <a:spcBef>
                          <a:spcPts val="0"/>
                        </a:spcBef>
                        <a:spcAft>
                          <a:spcPts val="0"/>
                        </a:spcAft>
                        <a:buNone/>
                      </a:pPr>
                      <a:r>
                        <a:rPr lang="en-GB" sz="1200" b="0" i="0" u="sng" strike="noStrike">
                          <a:solidFill>
                            <a:srgbClr val="0563C1"/>
                          </a:solidFill>
                          <a:latin typeface="Source Sans Pro"/>
                          <a:ea typeface="Source Sans Pro"/>
                          <a:cs typeface="Source Sans Pro"/>
                          <a:sym typeface="Source Sans Pro"/>
                          <a:hlinkClick r:id="rId9">
                            <a:extLst>
                              <a:ext uri="{A12FA001-AC4F-418D-AE19-62706E023703}">
                                <ahyp:hlinkClr xmlns:ahyp="http://schemas.microsoft.com/office/drawing/2018/hyperlinkcolor" val="tx"/>
                              </a:ext>
                            </a:extLst>
                          </a:hlinkClick>
                        </a:rPr>
                        <a:t>db.collection.updateMany()</a:t>
                      </a:r>
                      <a:endParaRPr sz="1200">
                        <a:latin typeface="Source Sans Pro"/>
                        <a:ea typeface="Source Sans Pro"/>
                        <a:cs typeface="Source Sans Pro"/>
                        <a:sym typeface="Source Sans Pro"/>
                      </a:endParaRPr>
                    </a:p>
                  </a:txBody>
                  <a:tcPr marL="91450" marR="91450" marT="45725" marB="45725"/>
                </a:tc>
                <a:tc>
                  <a:txBody>
                    <a:bodyPr/>
                    <a:lstStyle/>
                    <a:p>
                      <a:pPr marL="0" marR="0" lvl="0" indent="0" algn="l" rtl="0">
                        <a:spcBef>
                          <a:spcPts val="0"/>
                        </a:spcBef>
                        <a:spcAft>
                          <a:spcPts val="0"/>
                        </a:spcAft>
                        <a:buNone/>
                      </a:pPr>
                      <a:r>
                        <a:rPr lang="en-GB" sz="1200" dirty="0"/>
                        <a:t>Modifies multiple documents in a collection.</a:t>
                      </a:r>
                      <a:endParaRPr sz="1200" dirty="0"/>
                    </a:p>
                  </a:txBody>
                  <a:tcPr marL="23825" marR="23825" marT="52400" marB="5715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Clr>
                <a:srgbClr val="000000"/>
              </a:buClr>
              <a:buSzPts val="4800"/>
              <a:buFont typeface="Twentieth Century"/>
              <a:buNone/>
            </a:pPr>
            <a:r>
              <a:rPr lang="en-GB" sz="2400">
                <a:solidFill>
                  <a:srgbClr val="000000"/>
                </a:solidFill>
                <a:latin typeface="Twentieth Century"/>
                <a:ea typeface="Twentieth Century"/>
                <a:cs typeface="Twentieth Century"/>
                <a:sym typeface="Twentieth Century"/>
              </a:rPr>
              <a:t>ETL FROM SCRATCH WITH PYTHON (SCRAPING)</a:t>
            </a:r>
            <a:endParaRPr sz="2400">
              <a:solidFill>
                <a:srgbClr val="000000"/>
              </a:solidFill>
              <a:latin typeface="Twentieth Century"/>
              <a:ea typeface="Twentieth Century"/>
              <a:cs typeface="Twentieth Century"/>
              <a:sym typeface="Twentieth Century"/>
            </a:endParaRPr>
          </a:p>
          <a:p>
            <a:pPr marL="0" lvl="0" indent="0" algn="ctr" rtl="0">
              <a:spcBef>
                <a:spcPts val="0"/>
              </a:spcBef>
              <a:spcAft>
                <a:spcPts val="0"/>
              </a:spcAft>
              <a:buNone/>
            </a:pP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ctrTitle"/>
          </p:nvPr>
        </p:nvSpPr>
        <p:spPr>
          <a:xfrm>
            <a:off x="1891350" y="430055"/>
            <a:ext cx="5361300" cy="6450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Clr>
                <a:srgbClr val="000000"/>
              </a:buClr>
              <a:buSzPts val="3600"/>
              <a:buFont typeface="Twentieth Century"/>
              <a:buNone/>
            </a:pPr>
            <a:r>
              <a:rPr lang="en-GB" sz="2400">
                <a:latin typeface="Twentieth Century"/>
                <a:ea typeface="Twentieth Century"/>
                <a:cs typeface="Twentieth Century"/>
                <a:sym typeface="Twentieth Century"/>
              </a:rPr>
              <a:t>EXTRACT</a:t>
            </a:r>
            <a:endParaRPr sz="2400"/>
          </a:p>
        </p:txBody>
      </p:sp>
      <p:sp>
        <p:nvSpPr>
          <p:cNvPr id="255" name="Google Shape;255;p32"/>
          <p:cNvSpPr txBox="1"/>
          <p:nvPr/>
        </p:nvSpPr>
        <p:spPr>
          <a:xfrm>
            <a:off x="461725" y="1426375"/>
            <a:ext cx="8298000" cy="2544300"/>
          </a:xfrm>
          <a:prstGeom prst="rect">
            <a:avLst/>
          </a:prstGeom>
          <a:noFill/>
          <a:ln>
            <a:noFill/>
          </a:ln>
        </p:spPr>
        <p:txBody>
          <a:bodyPr spcFirstLastPara="1" wrap="square" lIns="91425" tIns="45700" rIns="91425" bIns="45700" anchor="t" anchorCtr="0">
            <a:normAutofit/>
          </a:bodyPr>
          <a:lstStyle/>
          <a:p>
            <a:pPr marL="228600" lvl="0" indent="-177800" algn="l" rtl="0">
              <a:lnSpc>
                <a:spcPct val="120000"/>
              </a:lnSpc>
              <a:spcBef>
                <a:spcPts val="0"/>
              </a:spcBef>
              <a:spcAft>
                <a:spcPts val="0"/>
              </a:spcAft>
              <a:buClr>
                <a:srgbClr val="000000"/>
              </a:buClr>
              <a:buSzPts val="1200"/>
              <a:buChar char="•"/>
            </a:pPr>
            <a:r>
              <a:rPr lang="en-GB" sz="1200" dirty="0">
                <a:solidFill>
                  <a:srgbClr val="000000"/>
                </a:solidFill>
                <a:latin typeface="Twentieth Century"/>
                <a:ea typeface="Twentieth Century"/>
                <a:cs typeface="Twentieth Century"/>
                <a:sym typeface="Twentieth Century"/>
              </a:rPr>
              <a:t>WE CAN CATEGORIZE ‘WEB SCRAPING’ AS ‘E’ (EXTRACT) PROCESS IN ETL</a:t>
            </a:r>
            <a:endParaRPr sz="1200" dirty="0">
              <a:solidFill>
                <a:srgbClr val="000000"/>
              </a:solidFill>
              <a:latin typeface="Twentieth Century"/>
              <a:ea typeface="Twentieth Century"/>
              <a:cs typeface="Twentieth Century"/>
              <a:sym typeface="Twentieth Century"/>
            </a:endParaRPr>
          </a:p>
          <a:p>
            <a:pPr marL="228600" lvl="0" indent="-177800" algn="l" rtl="0">
              <a:lnSpc>
                <a:spcPct val="120000"/>
              </a:lnSpc>
              <a:spcBef>
                <a:spcPts val="1000"/>
              </a:spcBef>
              <a:spcAft>
                <a:spcPts val="0"/>
              </a:spcAft>
              <a:buClr>
                <a:srgbClr val="000000"/>
              </a:buClr>
              <a:buSzPts val="1200"/>
              <a:buChar char="•"/>
            </a:pPr>
            <a:r>
              <a:rPr lang="en-GB" sz="1200" dirty="0">
                <a:solidFill>
                  <a:srgbClr val="000000"/>
                </a:solidFill>
                <a:latin typeface="Twentieth Century"/>
                <a:ea typeface="Twentieth Century"/>
                <a:cs typeface="Twentieth Century"/>
                <a:sym typeface="Twentieth Century"/>
              </a:rPr>
              <a:t>TECHNIC IN WEB SCRAPING:</a:t>
            </a:r>
            <a:endParaRPr sz="1200" dirty="0">
              <a:solidFill>
                <a:srgbClr val="000000"/>
              </a:solidFill>
              <a:latin typeface="Twentieth Century"/>
              <a:ea typeface="Twentieth Century"/>
              <a:cs typeface="Twentieth Century"/>
              <a:sym typeface="Twentieth Century"/>
            </a:endParaRPr>
          </a:p>
          <a:p>
            <a:pPr marL="685800" lvl="1" indent="-190500" algn="l" rtl="0">
              <a:lnSpc>
                <a:spcPct val="120000"/>
              </a:lnSpc>
              <a:spcBef>
                <a:spcPts val="500"/>
              </a:spcBef>
              <a:spcAft>
                <a:spcPts val="0"/>
              </a:spcAft>
              <a:buClr>
                <a:srgbClr val="000000"/>
              </a:buClr>
              <a:buSzPts val="1200"/>
              <a:buFont typeface="Noto Sans Symbols"/>
              <a:buChar char="⮚"/>
            </a:pPr>
            <a:r>
              <a:rPr lang="en-GB" sz="1200" dirty="0">
                <a:solidFill>
                  <a:srgbClr val="000000"/>
                </a:solidFill>
                <a:latin typeface="Twentieth Century"/>
                <a:ea typeface="Twentieth Century"/>
                <a:cs typeface="Twentieth Century"/>
                <a:sym typeface="Twentieth Century"/>
              </a:rPr>
              <a:t>COPY-PASTE</a:t>
            </a:r>
            <a:endParaRPr sz="1200" dirty="0">
              <a:solidFill>
                <a:srgbClr val="000000"/>
              </a:solidFill>
              <a:latin typeface="Twentieth Century"/>
              <a:ea typeface="Twentieth Century"/>
              <a:cs typeface="Twentieth Century"/>
              <a:sym typeface="Twentieth Century"/>
            </a:endParaRPr>
          </a:p>
          <a:p>
            <a:pPr marL="685800" lvl="1" indent="-190500" algn="l" rtl="0">
              <a:lnSpc>
                <a:spcPct val="120000"/>
              </a:lnSpc>
              <a:spcBef>
                <a:spcPts val="500"/>
              </a:spcBef>
              <a:spcAft>
                <a:spcPts val="0"/>
              </a:spcAft>
              <a:buClr>
                <a:srgbClr val="000000"/>
              </a:buClr>
              <a:buSzPts val="1200"/>
              <a:buFont typeface="Noto Sans Symbols"/>
              <a:buChar char="⮚"/>
            </a:pPr>
            <a:r>
              <a:rPr lang="en-GB" sz="1200" dirty="0">
                <a:solidFill>
                  <a:srgbClr val="000000"/>
                </a:solidFill>
                <a:latin typeface="Twentieth Century"/>
                <a:ea typeface="Twentieth Century"/>
                <a:cs typeface="Twentieth Century"/>
                <a:sym typeface="Twentieth Century"/>
              </a:rPr>
              <a:t>PATTERN MATCHING</a:t>
            </a:r>
            <a:endParaRPr sz="1200" dirty="0">
              <a:solidFill>
                <a:srgbClr val="000000"/>
              </a:solidFill>
              <a:latin typeface="Twentieth Century"/>
              <a:ea typeface="Twentieth Century"/>
              <a:cs typeface="Twentieth Century"/>
              <a:sym typeface="Twentieth Century"/>
            </a:endParaRPr>
          </a:p>
          <a:p>
            <a:pPr marL="685800" lvl="1" indent="-190500" algn="l" rtl="0">
              <a:lnSpc>
                <a:spcPct val="120000"/>
              </a:lnSpc>
              <a:spcBef>
                <a:spcPts val="500"/>
              </a:spcBef>
              <a:spcAft>
                <a:spcPts val="0"/>
              </a:spcAft>
              <a:buClr>
                <a:srgbClr val="000000"/>
              </a:buClr>
              <a:buSzPts val="1200"/>
              <a:buFont typeface="Noto Sans Symbols"/>
              <a:buChar char="⮚"/>
            </a:pPr>
            <a:r>
              <a:rPr lang="en-GB" sz="1200" dirty="0">
                <a:solidFill>
                  <a:srgbClr val="000000"/>
                </a:solidFill>
                <a:latin typeface="Twentieth Century"/>
                <a:ea typeface="Twentieth Century"/>
                <a:cs typeface="Twentieth Century"/>
                <a:sym typeface="Twentieth Century"/>
              </a:rPr>
              <a:t>HTML PARSING</a:t>
            </a:r>
            <a:endParaRPr sz="1200" dirty="0">
              <a:solidFill>
                <a:srgbClr val="000000"/>
              </a:solidFill>
              <a:latin typeface="Twentieth Century"/>
              <a:ea typeface="Twentieth Century"/>
              <a:cs typeface="Twentieth Century"/>
              <a:sym typeface="Twentieth Century"/>
            </a:endParaRPr>
          </a:p>
          <a:p>
            <a:pPr marL="685800" lvl="1" indent="-190500" algn="l" rtl="0">
              <a:lnSpc>
                <a:spcPct val="120000"/>
              </a:lnSpc>
              <a:spcBef>
                <a:spcPts val="500"/>
              </a:spcBef>
              <a:spcAft>
                <a:spcPts val="0"/>
              </a:spcAft>
              <a:buClr>
                <a:srgbClr val="000000"/>
              </a:buClr>
              <a:buSzPts val="1200"/>
              <a:buFont typeface="Noto Sans Symbols"/>
              <a:buChar char="⮚"/>
            </a:pPr>
            <a:r>
              <a:rPr lang="en-GB" sz="1200" dirty="0">
                <a:solidFill>
                  <a:srgbClr val="000000"/>
                </a:solidFill>
                <a:latin typeface="Twentieth Century"/>
                <a:ea typeface="Twentieth Century"/>
                <a:cs typeface="Twentieth Century"/>
                <a:sym typeface="Twentieth Century"/>
              </a:rPr>
              <a:t>ETC.</a:t>
            </a:r>
            <a:endParaRPr sz="1200" dirty="0">
              <a:solidFill>
                <a:srgbClr val="000000"/>
              </a:solidFill>
              <a:latin typeface="Twentieth Century"/>
              <a:ea typeface="Twentieth Century"/>
              <a:cs typeface="Twentieth Century"/>
              <a:sym typeface="Twentieth Century"/>
            </a:endParaRPr>
          </a:p>
          <a:p>
            <a:pPr marL="228600" lvl="0" indent="-177800" algn="l" rtl="0">
              <a:lnSpc>
                <a:spcPct val="120000"/>
              </a:lnSpc>
              <a:spcBef>
                <a:spcPts val="1000"/>
              </a:spcBef>
              <a:spcAft>
                <a:spcPts val="0"/>
              </a:spcAft>
              <a:buClr>
                <a:srgbClr val="000000"/>
              </a:buClr>
              <a:buSzPts val="1200"/>
              <a:buChar char="•"/>
            </a:pPr>
            <a:r>
              <a:rPr lang="en-GB" sz="1200" dirty="0">
                <a:solidFill>
                  <a:srgbClr val="000000"/>
                </a:solidFill>
                <a:latin typeface="Twentieth Century"/>
                <a:ea typeface="Twentieth Century"/>
                <a:cs typeface="Twentieth Century"/>
                <a:sym typeface="Twentieth Century"/>
              </a:rPr>
              <a:t>IN WEB SCRAPING, WE CAN USE ‘PANDAS’ FOR SPECIFIC READ_TABLE:</a:t>
            </a:r>
            <a:endParaRPr sz="1200" dirty="0">
              <a:solidFill>
                <a:srgbClr val="000000"/>
              </a:solidFill>
              <a:latin typeface="Twentieth Century"/>
              <a:ea typeface="Twentieth Century"/>
              <a:cs typeface="Twentieth Century"/>
              <a:sym typeface="Twentieth Century"/>
            </a:endParaRPr>
          </a:p>
          <a:p>
            <a:pPr marL="685800" lvl="1" indent="-190500" algn="l" rtl="0">
              <a:lnSpc>
                <a:spcPct val="120000"/>
              </a:lnSpc>
              <a:spcBef>
                <a:spcPts val="500"/>
              </a:spcBef>
              <a:spcAft>
                <a:spcPts val="0"/>
              </a:spcAft>
              <a:buClr>
                <a:srgbClr val="000000"/>
              </a:buClr>
              <a:buSzPts val="1200"/>
              <a:buFont typeface="Noto Sans Symbols"/>
              <a:buChar char="⮚"/>
            </a:pPr>
            <a:r>
              <a:rPr lang="en-GB" sz="1200" dirty="0">
                <a:solidFill>
                  <a:srgbClr val="000000"/>
                </a:solidFill>
                <a:latin typeface="Twentieth Century"/>
                <a:ea typeface="Twentieth Century"/>
                <a:cs typeface="Twentieth Century"/>
                <a:sym typeface="Twentieth Century"/>
              </a:rPr>
              <a:t>PANDAS.READ_HTML(“SOME_WEBSITES_URL”)</a:t>
            </a:r>
            <a:endParaRPr sz="1200" dirty="0">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fontScale="90000"/>
          </a:bodyPr>
          <a:lstStyle/>
          <a:p>
            <a:pPr marL="0" lvl="0" indent="0" algn="ctr" rtl="0">
              <a:spcBef>
                <a:spcPts val="600"/>
              </a:spcBef>
              <a:spcAft>
                <a:spcPts val="0"/>
              </a:spcAft>
              <a:buClr>
                <a:srgbClr val="28324A"/>
              </a:buClr>
              <a:buSzPct val="55555"/>
              <a:buFont typeface="Source Sans Pro"/>
              <a:buNone/>
            </a:pPr>
            <a:r>
              <a:rPr lang="en-GB" sz="3600" b="1">
                <a:solidFill>
                  <a:srgbClr val="28324A"/>
                </a:solidFill>
                <a:latin typeface="Source Sans Pro"/>
                <a:ea typeface="Source Sans Pro"/>
                <a:cs typeface="Source Sans Pro"/>
                <a:sym typeface="Source Sans Pro"/>
              </a:rPr>
              <a:t>We are Gold D. S.</a:t>
            </a:r>
            <a:endParaRPr sz="3600" b="1">
              <a:solidFill>
                <a:srgbClr val="28324A"/>
              </a:solidFill>
              <a:latin typeface="Source Sans Pro"/>
              <a:ea typeface="Source Sans Pro"/>
              <a:cs typeface="Source Sans Pro"/>
              <a:sym typeface="Source Sans Pro"/>
            </a:endParaRPr>
          </a:p>
          <a:p>
            <a:pPr marL="342900" lvl="0" indent="-335915" algn="ctr" rtl="0">
              <a:spcBef>
                <a:spcPts val="600"/>
              </a:spcBef>
              <a:spcAft>
                <a:spcPts val="0"/>
              </a:spcAft>
              <a:buClr>
                <a:srgbClr val="28324A"/>
              </a:buClr>
              <a:buSzPct val="55000"/>
              <a:buFont typeface="Source Sans Pro"/>
              <a:buChar char="◉"/>
            </a:pPr>
            <a:r>
              <a:rPr lang="en-GB" sz="2000">
                <a:solidFill>
                  <a:srgbClr val="007D96"/>
                </a:solidFill>
                <a:latin typeface="Source Sans Pro"/>
                <a:ea typeface="Source Sans Pro"/>
                <a:cs typeface="Source Sans Pro"/>
                <a:sym typeface="Source Sans Pro"/>
              </a:rPr>
              <a:t>Rinaldy Widyantoro </a:t>
            </a:r>
            <a:endParaRPr sz="2000">
              <a:solidFill>
                <a:srgbClr val="28324A"/>
              </a:solidFill>
              <a:latin typeface="Source Sans Pro"/>
              <a:ea typeface="Source Sans Pro"/>
              <a:cs typeface="Source Sans Pro"/>
              <a:sym typeface="Source Sans Pro"/>
            </a:endParaRPr>
          </a:p>
          <a:p>
            <a:pPr marL="342900" lvl="0" indent="-335915" algn="ctr" rtl="0">
              <a:spcBef>
                <a:spcPts val="600"/>
              </a:spcBef>
              <a:spcAft>
                <a:spcPts val="0"/>
              </a:spcAft>
              <a:buClr>
                <a:srgbClr val="28324A"/>
              </a:buClr>
              <a:buSzPct val="55000"/>
              <a:buFont typeface="Source Sans Pro"/>
              <a:buChar char="◉"/>
            </a:pPr>
            <a:r>
              <a:rPr lang="en-GB" sz="2000">
                <a:solidFill>
                  <a:srgbClr val="007D96"/>
                </a:solidFill>
                <a:latin typeface="Source Sans Pro"/>
                <a:ea typeface="Source Sans Pro"/>
                <a:cs typeface="Source Sans Pro"/>
                <a:sym typeface="Source Sans Pro"/>
              </a:rPr>
              <a:t>Rian Pauzi</a:t>
            </a:r>
            <a:endParaRPr sz="2000">
              <a:solidFill>
                <a:srgbClr val="007D96"/>
              </a:solidFill>
              <a:latin typeface="Source Sans Pro"/>
              <a:ea typeface="Source Sans Pro"/>
              <a:cs typeface="Source Sans Pro"/>
              <a:sym typeface="Source Sans Pro"/>
            </a:endParaRPr>
          </a:p>
          <a:p>
            <a:pPr marL="342900" lvl="0" indent="-335915" algn="ctr" rtl="0">
              <a:spcBef>
                <a:spcPts val="600"/>
              </a:spcBef>
              <a:spcAft>
                <a:spcPts val="0"/>
              </a:spcAft>
              <a:buClr>
                <a:srgbClr val="28324A"/>
              </a:buClr>
              <a:buSzPct val="55000"/>
              <a:buFont typeface="Source Sans Pro"/>
              <a:buChar char="◉"/>
            </a:pPr>
            <a:r>
              <a:rPr lang="en-GB" sz="2000">
                <a:solidFill>
                  <a:srgbClr val="007D96"/>
                </a:solidFill>
                <a:latin typeface="Source Sans Pro"/>
                <a:ea typeface="Source Sans Pro"/>
                <a:cs typeface="Source Sans Pro"/>
                <a:sym typeface="Source Sans Pro"/>
              </a:rPr>
              <a:t>Hanief Fatchudin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txBox="1">
            <a:spLocks noGrp="1"/>
          </p:cNvSpPr>
          <p:nvPr>
            <p:ph type="ctrTitle"/>
          </p:nvPr>
        </p:nvSpPr>
        <p:spPr>
          <a:xfrm>
            <a:off x="1891350" y="442254"/>
            <a:ext cx="5361300" cy="6939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None/>
            </a:pPr>
            <a:r>
              <a:rPr lang="en-GB" sz="2400">
                <a:latin typeface="Twentieth Century"/>
                <a:ea typeface="Twentieth Century"/>
                <a:cs typeface="Twentieth Century"/>
                <a:sym typeface="Twentieth Century"/>
              </a:rPr>
              <a:t>TRANSFORM</a:t>
            </a:r>
            <a:endParaRPr sz="2400"/>
          </a:p>
        </p:txBody>
      </p:sp>
      <p:sp>
        <p:nvSpPr>
          <p:cNvPr id="261" name="Google Shape;261;p33"/>
          <p:cNvSpPr txBox="1"/>
          <p:nvPr/>
        </p:nvSpPr>
        <p:spPr>
          <a:xfrm>
            <a:off x="351775" y="1328625"/>
            <a:ext cx="8346900" cy="1243200"/>
          </a:xfrm>
          <a:prstGeom prst="rect">
            <a:avLst/>
          </a:prstGeom>
          <a:noFill/>
          <a:ln>
            <a:noFill/>
          </a:ln>
        </p:spPr>
        <p:txBody>
          <a:bodyPr spcFirstLastPara="1" wrap="square" lIns="91425" tIns="45700" rIns="91425" bIns="45700" anchor="t" anchorCtr="0">
            <a:normAutofit/>
          </a:bodyPr>
          <a:lstStyle/>
          <a:p>
            <a:pPr marL="228600" lvl="0" indent="-177800" algn="l" rtl="0">
              <a:lnSpc>
                <a:spcPct val="120000"/>
              </a:lnSpc>
              <a:spcBef>
                <a:spcPts val="0"/>
              </a:spcBef>
              <a:spcAft>
                <a:spcPts val="0"/>
              </a:spcAft>
              <a:buClr>
                <a:srgbClr val="000000"/>
              </a:buClr>
              <a:buSzPts val="1200"/>
              <a:buChar char="•"/>
            </a:pPr>
            <a:r>
              <a:rPr lang="en-GB" sz="1200" dirty="0">
                <a:solidFill>
                  <a:srgbClr val="000000"/>
                </a:solidFill>
                <a:latin typeface="Twentieth Century"/>
                <a:ea typeface="Twentieth Century"/>
                <a:cs typeface="Twentieth Century"/>
                <a:sym typeface="Twentieth Century"/>
              </a:rPr>
              <a:t>WE CAN CATEGORIZE ‘CLEANING DATA’ AS ‘T’ (TRANSFORM) PROCESS IN ETL</a:t>
            </a:r>
            <a:endParaRPr sz="1200" dirty="0">
              <a:solidFill>
                <a:srgbClr val="000000"/>
              </a:solidFill>
              <a:latin typeface="Twentieth Century"/>
              <a:ea typeface="Twentieth Century"/>
              <a:cs typeface="Twentieth Century"/>
              <a:sym typeface="Twentieth Century"/>
            </a:endParaRPr>
          </a:p>
          <a:p>
            <a:pPr marL="228600" lvl="0" indent="-177800" algn="l" rtl="0">
              <a:lnSpc>
                <a:spcPct val="120000"/>
              </a:lnSpc>
              <a:spcBef>
                <a:spcPts val="1000"/>
              </a:spcBef>
              <a:spcAft>
                <a:spcPts val="0"/>
              </a:spcAft>
              <a:buClr>
                <a:srgbClr val="000000"/>
              </a:buClr>
              <a:buSzPts val="1200"/>
              <a:buChar char="•"/>
            </a:pPr>
            <a:r>
              <a:rPr lang="en-GB" sz="1200" dirty="0">
                <a:solidFill>
                  <a:srgbClr val="000000"/>
                </a:solidFill>
                <a:latin typeface="Twentieth Century"/>
                <a:ea typeface="Twentieth Century"/>
                <a:cs typeface="Twentieth Century"/>
                <a:sym typeface="Twentieth Century"/>
              </a:rPr>
              <a:t> CLEANING DATA TO TRANSFORMATION DATA FROM ONE FORM TO ANOTHER</a:t>
            </a:r>
            <a:endParaRPr sz="1200" dirty="0">
              <a:solidFill>
                <a:srgbClr val="000000"/>
              </a:solidFill>
              <a:latin typeface="Twentieth Century"/>
              <a:ea typeface="Twentieth Century"/>
              <a:cs typeface="Twentieth Century"/>
              <a:sym typeface="Twentieth Century"/>
            </a:endParaRPr>
          </a:p>
          <a:p>
            <a:pPr marL="228600" lvl="0" indent="-177800" algn="l" rtl="0">
              <a:lnSpc>
                <a:spcPct val="120000"/>
              </a:lnSpc>
              <a:spcBef>
                <a:spcPts val="1000"/>
              </a:spcBef>
              <a:spcAft>
                <a:spcPts val="0"/>
              </a:spcAft>
              <a:buClr>
                <a:srgbClr val="000000"/>
              </a:buClr>
              <a:buSzPts val="1200"/>
              <a:buChar char="•"/>
            </a:pPr>
            <a:r>
              <a:rPr lang="en-GB" sz="1200" dirty="0">
                <a:solidFill>
                  <a:srgbClr val="000000"/>
                </a:solidFill>
                <a:latin typeface="Twentieth Century"/>
                <a:ea typeface="Twentieth Century"/>
                <a:cs typeface="Twentieth Century"/>
                <a:sym typeface="Twentieth Century"/>
              </a:rPr>
              <a:t>FOR EXAMPLE TRANSFORM VALUE COLUMN FROM STRING TO NUMERIC AND ADD COLUMN YEAR IN TABLE:</a:t>
            </a:r>
            <a:endParaRPr sz="1200" dirty="0">
              <a:solidFill>
                <a:srgbClr val="000000"/>
              </a:solidFill>
              <a:latin typeface="Twentieth Century"/>
              <a:ea typeface="Twentieth Century"/>
              <a:cs typeface="Twentieth Century"/>
              <a:sym typeface="Twentieth Century"/>
            </a:endParaRPr>
          </a:p>
        </p:txBody>
      </p:sp>
      <p:pic>
        <p:nvPicPr>
          <p:cNvPr id="262" name="Google Shape;262;p33"/>
          <p:cNvPicPr preferRelativeResize="0"/>
          <p:nvPr/>
        </p:nvPicPr>
        <p:blipFill rotWithShape="1">
          <a:blip r:embed="rId3">
            <a:alphaModFix/>
          </a:blip>
          <a:srcRect/>
          <a:stretch/>
        </p:blipFill>
        <p:spPr>
          <a:xfrm>
            <a:off x="511337" y="2764296"/>
            <a:ext cx="3810605" cy="1239221"/>
          </a:xfrm>
          <a:prstGeom prst="rect">
            <a:avLst/>
          </a:prstGeom>
          <a:noFill/>
          <a:ln>
            <a:noFill/>
          </a:ln>
        </p:spPr>
      </p:pic>
      <p:pic>
        <p:nvPicPr>
          <p:cNvPr id="263" name="Google Shape;263;p33"/>
          <p:cNvPicPr preferRelativeResize="0"/>
          <p:nvPr/>
        </p:nvPicPr>
        <p:blipFill rotWithShape="1">
          <a:blip r:embed="rId4">
            <a:alphaModFix/>
          </a:blip>
          <a:srcRect/>
          <a:stretch/>
        </p:blipFill>
        <p:spPr>
          <a:xfrm>
            <a:off x="4467954" y="2775442"/>
            <a:ext cx="4214399" cy="1228075"/>
          </a:xfrm>
          <a:prstGeom prst="rect">
            <a:avLst/>
          </a:prstGeom>
          <a:noFill/>
          <a:ln>
            <a:noFill/>
          </a:ln>
        </p:spPr>
      </p:pic>
      <p:sp>
        <p:nvSpPr>
          <p:cNvPr id="264" name="Google Shape;264;p33"/>
          <p:cNvSpPr txBox="1"/>
          <p:nvPr/>
        </p:nvSpPr>
        <p:spPr>
          <a:xfrm>
            <a:off x="511337" y="2387099"/>
            <a:ext cx="1710353" cy="30773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0000"/>
              </a:buClr>
              <a:buSzPts val="1800"/>
              <a:buFont typeface="Noto Sans Symbols"/>
              <a:buChar char="⮚"/>
            </a:pPr>
            <a:r>
              <a:rPr lang="en-GB" b="0" i="0" u="none" strike="noStrike" cap="none" dirty="0">
                <a:solidFill>
                  <a:srgbClr val="000000"/>
                </a:solidFill>
                <a:latin typeface="Twentieth Century"/>
                <a:ea typeface="Twentieth Century"/>
                <a:cs typeface="Twentieth Century"/>
                <a:sym typeface="Twentieth Century"/>
              </a:rPr>
              <a:t>Before:</a:t>
            </a:r>
            <a:endParaRPr dirty="0"/>
          </a:p>
        </p:txBody>
      </p:sp>
      <p:sp>
        <p:nvSpPr>
          <p:cNvPr id="265" name="Google Shape;265;p33"/>
          <p:cNvSpPr txBox="1"/>
          <p:nvPr/>
        </p:nvSpPr>
        <p:spPr>
          <a:xfrm>
            <a:off x="4484283" y="2387091"/>
            <a:ext cx="2700288" cy="30773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0000"/>
              </a:buClr>
              <a:buSzPts val="1800"/>
              <a:buFont typeface="Noto Sans Symbols"/>
              <a:buChar char="⮚"/>
            </a:pPr>
            <a:r>
              <a:rPr lang="en-GB" b="0" i="0" u="none" strike="noStrike" cap="none" dirty="0">
                <a:solidFill>
                  <a:srgbClr val="000000"/>
                </a:solidFill>
                <a:latin typeface="Twentieth Century"/>
                <a:ea typeface="Twentieth Century"/>
                <a:cs typeface="Twentieth Century"/>
                <a:sym typeface="Twentieth Century"/>
              </a:rPr>
              <a:t>After Transform:</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ctrTitle"/>
          </p:nvPr>
        </p:nvSpPr>
        <p:spPr>
          <a:xfrm>
            <a:off x="1858700" y="354293"/>
            <a:ext cx="5361300" cy="635400"/>
          </a:xfrm>
          <a:prstGeom prst="rect">
            <a:avLst/>
          </a:prstGeom>
        </p:spPr>
        <p:txBody>
          <a:bodyPr spcFirstLastPara="1" wrap="square" lIns="91425" tIns="91425" rIns="91425" bIns="91425" anchor="ctr" anchorCtr="0">
            <a:normAutofit fontScale="90000"/>
          </a:bodyPr>
          <a:lstStyle/>
          <a:p>
            <a:pPr marL="0" lvl="0" indent="0" algn="ctr" rtl="0">
              <a:lnSpc>
                <a:spcPct val="90000"/>
              </a:lnSpc>
              <a:spcBef>
                <a:spcPts val="0"/>
              </a:spcBef>
              <a:spcAft>
                <a:spcPts val="0"/>
              </a:spcAft>
              <a:buClr>
                <a:srgbClr val="000000"/>
              </a:buClr>
              <a:buSzPct val="100000"/>
              <a:buFont typeface="Twentieth Century"/>
              <a:buNone/>
            </a:pPr>
            <a:r>
              <a:rPr lang="en-GB" sz="3600">
                <a:latin typeface="Twentieth Century"/>
                <a:ea typeface="Twentieth Century"/>
                <a:cs typeface="Twentieth Century"/>
                <a:sym typeface="Twentieth Century"/>
              </a:rPr>
              <a:t>LOAD</a:t>
            </a:r>
            <a:endParaRPr/>
          </a:p>
        </p:txBody>
      </p:sp>
      <p:sp>
        <p:nvSpPr>
          <p:cNvPr id="271" name="Google Shape;271;p34"/>
          <p:cNvSpPr txBox="1"/>
          <p:nvPr/>
        </p:nvSpPr>
        <p:spPr>
          <a:xfrm>
            <a:off x="400650" y="1328625"/>
            <a:ext cx="8383500" cy="3424200"/>
          </a:xfrm>
          <a:prstGeom prst="rect">
            <a:avLst/>
          </a:prstGeom>
          <a:noFill/>
          <a:ln>
            <a:noFill/>
          </a:ln>
        </p:spPr>
        <p:txBody>
          <a:bodyPr spcFirstLastPara="1" wrap="square" lIns="91425" tIns="45700" rIns="91425" bIns="45700" anchor="t" anchorCtr="0">
            <a:normAutofit/>
          </a:bodyPr>
          <a:lstStyle/>
          <a:p>
            <a:pPr marL="228600" lvl="0" indent="-215900" algn="l" rtl="0">
              <a:lnSpc>
                <a:spcPct val="120000"/>
              </a:lnSpc>
              <a:spcBef>
                <a:spcPts val="0"/>
              </a:spcBef>
              <a:spcAft>
                <a:spcPts val="0"/>
              </a:spcAft>
              <a:buClr>
                <a:srgbClr val="000000"/>
              </a:buClr>
              <a:buSzPts val="1800"/>
              <a:buChar char="•"/>
            </a:pPr>
            <a:r>
              <a:rPr lang="en-GB" sz="1800">
                <a:solidFill>
                  <a:srgbClr val="000000"/>
                </a:solidFill>
                <a:latin typeface="Twentieth Century"/>
                <a:ea typeface="Twentieth Century"/>
                <a:cs typeface="Twentieth Century"/>
                <a:sym typeface="Twentieth Century"/>
              </a:rPr>
              <a:t>WE CAN CATEGORIZE ‘STORING DATA TO DATABASE AS ‘L’ (LOAD) PROCESS IN ETL</a:t>
            </a:r>
            <a:endParaRPr sz="1800">
              <a:solidFill>
                <a:srgbClr val="000000"/>
              </a:solidFill>
              <a:latin typeface="Twentieth Century"/>
              <a:ea typeface="Twentieth Century"/>
              <a:cs typeface="Twentieth Century"/>
              <a:sym typeface="Twentieth Century"/>
            </a:endParaRPr>
          </a:p>
          <a:p>
            <a:pPr marL="228600" lvl="0" indent="-215900" algn="l" rtl="0">
              <a:lnSpc>
                <a:spcPct val="120000"/>
              </a:lnSpc>
              <a:spcBef>
                <a:spcPts val="1000"/>
              </a:spcBef>
              <a:spcAft>
                <a:spcPts val="0"/>
              </a:spcAft>
              <a:buClr>
                <a:srgbClr val="000000"/>
              </a:buClr>
              <a:buSzPts val="1800"/>
              <a:buChar char="•"/>
            </a:pPr>
            <a:r>
              <a:rPr lang="en-GB" sz="1800">
                <a:solidFill>
                  <a:srgbClr val="000000"/>
                </a:solidFill>
                <a:latin typeface="Twentieth Century"/>
                <a:ea typeface="Twentieth Century"/>
                <a:cs typeface="Twentieth Century"/>
                <a:sym typeface="Twentieth Century"/>
              </a:rPr>
              <a:t>PROCESS LOAD NOT ONLY STORING TO DATABASE, BUT ALSO TO FILE LIKE CSV,  PARQUET, ORC, ETC.</a:t>
            </a:r>
            <a:endParaRPr sz="1800">
              <a:solidFill>
                <a:srgbClr val="000000"/>
              </a:solidFill>
              <a:latin typeface="Twentieth Century"/>
              <a:ea typeface="Twentieth Century"/>
              <a:cs typeface="Twentieth Century"/>
              <a:sym typeface="Twentieth Century"/>
            </a:endParaRPr>
          </a:p>
          <a:p>
            <a:pPr marL="228600" lvl="0" indent="-215900" algn="l" rtl="0">
              <a:lnSpc>
                <a:spcPct val="120000"/>
              </a:lnSpc>
              <a:spcBef>
                <a:spcPts val="1000"/>
              </a:spcBef>
              <a:spcAft>
                <a:spcPts val="0"/>
              </a:spcAft>
              <a:buClr>
                <a:srgbClr val="000000"/>
              </a:buClr>
              <a:buSzPts val="1800"/>
              <a:buChar char="•"/>
            </a:pPr>
            <a:r>
              <a:rPr lang="en-GB" sz="1800">
                <a:solidFill>
                  <a:srgbClr val="000000"/>
                </a:solidFill>
                <a:latin typeface="Twentieth Century"/>
                <a:ea typeface="Twentieth Century"/>
                <a:cs typeface="Twentieth Century"/>
                <a:sym typeface="Twentieth Century"/>
              </a:rPr>
              <a:t>METHOD TO STORING DATABASE USUALLY USING 2 TOOLS:</a:t>
            </a:r>
            <a:endParaRPr sz="1800">
              <a:solidFill>
                <a:srgbClr val="000000"/>
              </a:solidFill>
              <a:latin typeface="Twentieth Century"/>
              <a:ea typeface="Twentieth Century"/>
              <a:cs typeface="Twentieth Century"/>
              <a:sym typeface="Twentieth Century"/>
            </a:endParaRPr>
          </a:p>
          <a:p>
            <a:pPr marL="685800" lvl="1" indent="-228600" algn="l" rtl="0">
              <a:lnSpc>
                <a:spcPct val="120000"/>
              </a:lnSpc>
              <a:spcBef>
                <a:spcPts val="500"/>
              </a:spcBef>
              <a:spcAft>
                <a:spcPts val="0"/>
              </a:spcAft>
              <a:buClr>
                <a:srgbClr val="000000"/>
              </a:buClr>
              <a:buSzPts val="1800"/>
              <a:buFont typeface="Noto Sans Symbols"/>
              <a:buChar char="⮚"/>
            </a:pPr>
            <a:r>
              <a:rPr lang="en-GB" sz="1800">
                <a:solidFill>
                  <a:srgbClr val="000000"/>
                </a:solidFill>
                <a:latin typeface="Twentieth Century"/>
                <a:ea typeface="Twentieth Century"/>
                <a:cs typeface="Twentieth Century"/>
                <a:sym typeface="Twentieth Century"/>
              </a:rPr>
              <a:t>PANDAS</a:t>
            </a:r>
            <a:endParaRPr sz="1800">
              <a:solidFill>
                <a:srgbClr val="000000"/>
              </a:solidFill>
              <a:latin typeface="Twentieth Century"/>
              <a:ea typeface="Twentieth Century"/>
              <a:cs typeface="Twentieth Century"/>
              <a:sym typeface="Twentieth Century"/>
            </a:endParaRPr>
          </a:p>
          <a:p>
            <a:pPr marL="685800" lvl="1" indent="-228600" algn="l" rtl="0">
              <a:lnSpc>
                <a:spcPct val="120000"/>
              </a:lnSpc>
              <a:spcBef>
                <a:spcPts val="500"/>
              </a:spcBef>
              <a:spcAft>
                <a:spcPts val="0"/>
              </a:spcAft>
              <a:buClr>
                <a:srgbClr val="000000"/>
              </a:buClr>
              <a:buSzPts val="1800"/>
              <a:buFont typeface="Noto Sans Symbols"/>
              <a:buChar char="⮚"/>
            </a:pPr>
            <a:r>
              <a:rPr lang="en-GB" sz="1800">
                <a:solidFill>
                  <a:srgbClr val="000000"/>
                </a:solidFill>
                <a:latin typeface="Twentieth Century"/>
                <a:ea typeface="Twentieth Century"/>
                <a:cs typeface="Twentieth Century"/>
                <a:sym typeface="Twentieth Century"/>
              </a:rPr>
              <a:t>SQLALCHEMYS</a:t>
            </a:r>
            <a:endParaRPr sz="1800">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2400"/>
              <a:t>ADVANCED SQL: IMPROVING SQL PERFORMANCE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2400"/>
              <a:t>HOW TO MAKE READABLE QUERY?</a:t>
            </a:r>
            <a:endParaRPr sz="2400"/>
          </a:p>
          <a:p>
            <a:pPr marL="0" lvl="0" indent="0" algn="ctr" rtl="0">
              <a:spcBef>
                <a:spcPts val="0"/>
              </a:spcBef>
              <a:spcAft>
                <a:spcPts val="0"/>
              </a:spcAft>
              <a:buNone/>
            </a:pPr>
            <a:endParaRPr sz="2400"/>
          </a:p>
        </p:txBody>
      </p:sp>
      <p:sp>
        <p:nvSpPr>
          <p:cNvPr id="152" name="Google Shape;152;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AutoNum type="arabicPeriod"/>
            </a:pPr>
            <a:r>
              <a:rPr lang="en-GB"/>
              <a:t>QUERY WRITING SUGGESTION</a:t>
            </a:r>
            <a:endParaRPr/>
          </a:p>
          <a:p>
            <a:pPr marL="914400" lvl="1" indent="-342900" algn="l" rtl="0">
              <a:spcBef>
                <a:spcPts val="0"/>
              </a:spcBef>
              <a:spcAft>
                <a:spcPts val="0"/>
              </a:spcAft>
              <a:buSzPts val="1800"/>
              <a:buAutoNum type="alphaLcPeriod"/>
            </a:pPr>
            <a:r>
              <a:rPr lang="en-GB" sz="1800"/>
              <a:t>Consistency</a:t>
            </a:r>
            <a:endParaRPr sz="1800"/>
          </a:p>
          <a:p>
            <a:pPr marL="914400" lvl="1" indent="-342900" algn="l" rtl="0">
              <a:spcBef>
                <a:spcPts val="0"/>
              </a:spcBef>
              <a:spcAft>
                <a:spcPts val="0"/>
              </a:spcAft>
              <a:buSzPts val="1800"/>
              <a:buAutoNum type="alphaLcPeriod"/>
            </a:pPr>
            <a:r>
              <a:rPr lang="en-GB" sz="1800"/>
              <a:t>Uppercase  for SQL Syntax</a:t>
            </a:r>
            <a:endParaRPr sz="1800"/>
          </a:p>
          <a:p>
            <a:pPr marL="914400" lvl="1" indent="-342900" algn="l" rtl="0">
              <a:spcBef>
                <a:spcPts val="0"/>
              </a:spcBef>
              <a:spcAft>
                <a:spcPts val="0"/>
              </a:spcAft>
              <a:buSzPts val="1800"/>
              <a:buAutoNum type="alphaLcPeriod"/>
            </a:pPr>
            <a:r>
              <a:rPr lang="en-GB" sz="1800"/>
              <a:t>Make new line for every (SELECT, FROM, WHERE)</a:t>
            </a:r>
            <a:endParaRPr sz="1800"/>
          </a:p>
          <a:p>
            <a:pPr marL="914400" lvl="1" indent="-342900" algn="l" rtl="0">
              <a:spcBef>
                <a:spcPts val="0"/>
              </a:spcBef>
              <a:spcAft>
                <a:spcPts val="0"/>
              </a:spcAft>
              <a:buSzPts val="1800"/>
              <a:buAutoNum type="alphaLcPeriod"/>
            </a:pPr>
            <a:r>
              <a:rPr lang="en-GB" sz="1800"/>
              <a:t>Add indentation for everty (Sub Query, ON, AN/OR)</a:t>
            </a:r>
            <a:endParaRPr sz="1800"/>
          </a:p>
          <a:p>
            <a:pPr marL="914400" lvl="1" indent="-342900" algn="l" rtl="0">
              <a:spcBef>
                <a:spcPts val="0"/>
              </a:spcBef>
              <a:spcAft>
                <a:spcPts val="0"/>
              </a:spcAft>
              <a:buSzPts val="1800"/>
              <a:buAutoNum type="alphaLcPeriod"/>
            </a:pPr>
            <a:r>
              <a:rPr lang="en-GB" sz="1800"/>
              <a:t>Add semicolon to end the statement</a:t>
            </a:r>
            <a:endParaRPr sz="1800"/>
          </a:p>
          <a:p>
            <a:pPr marL="914400" lvl="1" indent="-342900" algn="l" rtl="0">
              <a:spcBef>
                <a:spcPts val="0"/>
              </a:spcBef>
              <a:spcAft>
                <a:spcPts val="0"/>
              </a:spcAft>
              <a:buSzPts val="1800"/>
              <a:buAutoNum type="alphaLcPeriod"/>
            </a:pPr>
            <a:r>
              <a:rPr lang="en-GB" sz="1800"/>
              <a:t>Make an alias for long query</a:t>
            </a:r>
            <a:endParaRPr sz="1800"/>
          </a:p>
          <a:p>
            <a:pPr marL="914400" lvl="1" indent="-342900" algn="l" rtl="0">
              <a:spcBef>
                <a:spcPts val="0"/>
              </a:spcBef>
              <a:spcAft>
                <a:spcPts val="0"/>
              </a:spcAft>
              <a:buSzPts val="1800"/>
              <a:buAutoNum type="alphaLcPeriod"/>
            </a:pPr>
            <a:r>
              <a:rPr lang="en-GB" sz="1800"/>
              <a:t>Adding comment if necessary</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2400"/>
              <a:t>HOW TO DECIDE WHICH SYNTAX TO BE IMPROVED?</a:t>
            </a:r>
            <a:endParaRPr sz="2400"/>
          </a:p>
        </p:txBody>
      </p:sp>
      <p:sp>
        <p:nvSpPr>
          <p:cNvPr id="158" name="Google Shape;158;p18"/>
          <p:cNvSpPr txBox="1">
            <a:spLocks noGrp="1"/>
          </p:cNvSpPr>
          <p:nvPr>
            <p:ph type="body" idx="1"/>
          </p:nvPr>
        </p:nvSpPr>
        <p:spPr>
          <a:xfrm>
            <a:off x="819150" y="1990725"/>
            <a:ext cx="2943900" cy="954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a:t>Syntax Order</a:t>
            </a:r>
            <a:endParaRPr/>
          </a:p>
          <a:p>
            <a:pPr marL="457200" lvl="0" indent="-311150" algn="l" rtl="0">
              <a:spcBef>
                <a:spcPts val="0"/>
              </a:spcBef>
              <a:spcAft>
                <a:spcPts val="0"/>
              </a:spcAft>
              <a:buSzPts val="1300"/>
              <a:buAutoNum type="arabicPeriod"/>
            </a:pPr>
            <a:r>
              <a:rPr lang="en-GB"/>
              <a:t>Processing Order</a:t>
            </a:r>
            <a:endParaRPr/>
          </a:p>
          <a:p>
            <a:pPr marL="457200" lvl="0" indent="-311150" algn="l" rtl="0">
              <a:spcBef>
                <a:spcPts val="0"/>
              </a:spcBef>
              <a:spcAft>
                <a:spcPts val="0"/>
              </a:spcAft>
              <a:buSzPts val="1300"/>
              <a:buAutoNum type="arabicPeriod"/>
            </a:pPr>
            <a:r>
              <a:rPr lang="en-GB"/>
              <a:t>Logical Processing Order</a:t>
            </a:r>
            <a:endParaRPr/>
          </a:p>
        </p:txBody>
      </p:sp>
      <p:pic>
        <p:nvPicPr>
          <p:cNvPr id="159" name="Google Shape;159;p18"/>
          <p:cNvPicPr preferRelativeResize="0"/>
          <p:nvPr/>
        </p:nvPicPr>
        <p:blipFill>
          <a:blip r:embed="rId3">
            <a:alphaModFix/>
          </a:blip>
          <a:stretch>
            <a:fillRect/>
          </a:stretch>
        </p:blipFill>
        <p:spPr>
          <a:xfrm>
            <a:off x="3561150" y="1915950"/>
            <a:ext cx="5076150" cy="26570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a:t>HOW TO FILTER DATA </a:t>
            </a:r>
            <a:endParaRPr sz="2400"/>
          </a:p>
        </p:txBody>
      </p:sp>
      <p:sp>
        <p:nvSpPr>
          <p:cNvPr id="165" name="Google Shape;165;p19"/>
          <p:cNvSpPr txBox="1">
            <a:spLocks noGrp="1"/>
          </p:cNvSpPr>
          <p:nvPr>
            <p:ph type="body" idx="1"/>
          </p:nvPr>
        </p:nvSpPr>
        <p:spPr>
          <a:xfrm>
            <a:off x="311700" y="1152475"/>
            <a:ext cx="8520600" cy="3471000"/>
          </a:xfrm>
          <a:prstGeom prst="rect">
            <a:avLst/>
          </a:prstGeom>
        </p:spPr>
        <p:txBody>
          <a:bodyPr spcFirstLastPara="1" wrap="square" lIns="91425" tIns="91425" rIns="91425" bIns="91425" anchor="t" anchorCtr="0">
            <a:spAutoFit/>
          </a:bodyPr>
          <a:lstStyle/>
          <a:p>
            <a:pPr marL="457200" lvl="0" indent="-311150" algn="l" rtl="0">
              <a:spcBef>
                <a:spcPts val="0"/>
              </a:spcBef>
              <a:spcAft>
                <a:spcPts val="0"/>
              </a:spcAft>
              <a:buSzPts val="1300"/>
              <a:buAutoNum type="arabicPeriod"/>
            </a:pPr>
            <a:r>
              <a:rPr lang="en-GB"/>
              <a:t>WHERE</a:t>
            </a:r>
            <a:endParaRPr/>
          </a:p>
          <a:p>
            <a:pPr marL="914400" lvl="1" indent="-342900" algn="l" rtl="0">
              <a:spcBef>
                <a:spcPts val="0"/>
              </a:spcBef>
              <a:spcAft>
                <a:spcPts val="0"/>
              </a:spcAft>
              <a:buSzPts val="1800"/>
              <a:buAutoNum type="alphaLcPeriod"/>
            </a:pPr>
            <a:r>
              <a:rPr lang="en-GB" sz="1800"/>
              <a:t>We using </a:t>
            </a:r>
            <a:r>
              <a:rPr lang="en-GB" sz="1800" b="1"/>
              <a:t>WHERE </a:t>
            </a:r>
            <a:r>
              <a:rPr lang="en-GB" sz="1800"/>
              <a:t>we want to filter in and/or filter out the result </a:t>
            </a:r>
            <a:r>
              <a:rPr lang="en-GB" sz="1800" b="1"/>
              <a:t>FROM </a:t>
            </a:r>
            <a:r>
              <a:rPr lang="en-GB" sz="1800"/>
              <a:t>statement</a:t>
            </a:r>
            <a:endParaRPr sz="1800"/>
          </a:p>
          <a:p>
            <a:pPr marL="914400" lvl="1" indent="-342900" algn="l" rtl="0">
              <a:spcBef>
                <a:spcPts val="0"/>
              </a:spcBef>
              <a:spcAft>
                <a:spcPts val="0"/>
              </a:spcAft>
              <a:buSzPts val="1800"/>
              <a:buAutoNum type="alphaLcPeriod"/>
            </a:pPr>
            <a:r>
              <a:rPr lang="en-GB" sz="1800"/>
              <a:t>WHERE statement will be checked on every row</a:t>
            </a:r>
            <a:endParaRPr sz="1800"/>
          </a:p>
          <a:p>
            <a:pPr marL="914400" lvl="1" indent="-342900" algn="l" rtl="0">
              <a:spcBef>
                <a:spcPts val="0"/>
              </a:spcBef>
              <a:spcAft>
                <a:spcPts val="0"/>
              </a:spcAft>
              <a:buSzPts val="1800"/>
              <a:buAutoNum type="alphaLcPeriod"/>
            </a:pPr>
            <a:r>
              <a:rPr lang="en-GB" sz="1800"/>
              <a:t>WHERE statement will be processed first before SELECT statement</a:t>
            </a:r>
            <a:endParaRPr sz="1800"/>
          </a:p>
          <a:p>
            <a:pPr marL="914400" lvl="1" indent="-342900" algn="l" rtl="0">
              <a:spcBef>
                <a:spcPts val="0"/>
              </a:spcBef>
              <a:spcAft>
                <a:spcPts val="0"/>
              </a:spcAft>
              <a:buSzPts val="1800"/>
              <a:buAutoNum type="alphaLcPeriod"/>
            </a:pPr>
            <a:r>
              <a:rPr lang="en-GB" sz="1800"/>
              <a:t>There will be no difference on the small set of data but will be matters on huge data</a:t>
            </a:r>
            <a:endParaRPr sz="1800"/>
          </a:p>
          <a:p>
            <a:pPr marL="457200" lvl="0" indent="-311150" algn="l" rtl="0">
              <a:spcBef>
                <a:spcPts val="0"/>
              </a:spcBef>
              <a:spcAft>
                <a:spcPts val="0"/>
              </a:spcAft>
              <a:buSzPts val="1300"/>
              <a:buAutoNum type="arabicPeriod"/>
            </a:pPr>
            <a:r>
              <a:rPr lang="en-GB"/>
              <a:t>HAVING</a:t>
            </a:r>
            <a:endParaRPr/>
          </a:p>
          <a:p>
            <a:pPr marL="914400" lvl="1" indent="-342900" algn="l" rtl="0">
              <a:spcBef>
                <a:spcPts val="0"/>
              </a:spcBef>
              <a:spcAft>
                <a:spcPts val="0"/>
              </a:spcAft>
              <a:buSzPts val="1800"/>
              <a:buAutoNum type="alphaLcPeriod"/>
            </a:pPr>
            <a:r>
              <a:rPr lang="en-GB" sz="1800"/>
              <a:t>HAVING statement working similarly like WHERE statement except HAVING will be FILTER OUT data that already being grouped.</a:t>
            </a:r>
            <a:endParaRPr sz="1800"/>
          </a:p>
          <a:p>
            <a:pPr marL="914400" lvl="1" indent="-342900" algn="l" rtl="0">
              <a:spcBef>
                <a:spcPts val="0"/>
              </a:spcBef>
              <a:spcAft>
                <a:spcPts val="0"/>
              </a:spcAft>
              <a:buSzPts val="1800"/>
              <a:buAutoNum type="alphaLcPeriod"/>
            </a:pPr>
            <a:r>
              <a:rPr lang="en-GB" sz="1800"/>
              <a:t>Only can be used to filter Numeric type of Data</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a:t>HOW TO EXTRACT DATA EFFICIENTLY?</a:t>
            </a:r>
            <a:endParaRPr sz="2400"/>
          </a:p>
        </p:txBody>
      </p:sp>
      <p:sp>
        <p:nvSpPr>
          <p:cNvPr id="171" name="Google Shape;171;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AutoNum type="arabicPeriod"/>
            </a:pPr>
            <a:r>
              <a:rPr lang="en-GB"/>
              <a:t>Process after SELECT statement</a:t>
            </a:r>
            <a:endParaRPr/>
          </a:p>
          <a:p>
            <a:pPr marL="914400" lvl="1" indent="-298450" algn="l" rtl="0">
              <a:spcBef>
                <a:spcPts val="0"/>
              </a:spcBef>
              <a:spcAft>
                <a:spcPts val="0"/>
              </a:spcAft>
              <a:buSzPts val="1100"/>
              <a:buAutoNum type="alphaLcPeriod"/>
            </a:pPr>
            <a:r>
              <a:rPr lang="en-GB"/>
              <a:t>Need a huge resource to run after this (expensive)</a:t>
            </a:r>
            <a:endParaRPr/>
          </a:p>
          <a:p>
            <a:pPr marL="914400" lvl="1" indent="-298450" algn="l" rtl="0">
              <a:spcBef>
                <a:spcPts val="0"/>
              </a:spcBef>
              <a:spcAft>
                <a:spcPts val="0"/>
              </a:spcAft>
              <a:buSzPts val="1100"/>
              <a:buAutoNum type="alphaLcPeriod"/>
            </a:pPr>
            <a:r>
              <a:rPr lang="en-GB"/>
              <a:t>Only use with caution</a:t>
            </a:r>
            <a:endParaRPr/>
          </a:p>
          <a:p>
            <a:pPr marL="457200" lvl="0" indent="-311150" algn="l" rtl="0">
              <a:spcBef>
                <a:spcPts val="0"/>
              </a:spcBef>
              <a:spcAft>
                <a:spcPts val="0"/>
              </a:spcAft>
              <a:buSzPts val="1300"/>
              <a:buAutoNum type="arabicPeriod"/>
            </a:pPr>
            <a:r>
              <a:rPr lang="en-GB"/>
              <a:t>USING SELECT</a:t>
            </a:r>
            <a:endParaRPr/>
          </a:p>
          <a:p>
            <a:pPr marL="914400" lvl="1" indent="-298450" algn="l" rtl="0">
              <a:spcBef>
                <a:spcPts val="0"/>
              </a:spcBef>
              <a:spcAft>
                <a:spcPts val="0"/>
              </a:spcAft>
              <a:buSzPts val="1100"/>
              <a:buAutoNum type="alphaLcPeriod"/>
            </a:pPr>
            <a:r>
              <a:rPr lang="en-GB"/>
              <a:t>Only pick the column that you really need</a:t>
            </a:r>
            <a:endParaRPr/>
          </a:p>
          <a:p>
            <a:pPr marL="914400" lvl="1" indent="-298450" algn="l" rtl="0">
              <a:spcBef>
                <a:spcPts val="0"/>
              </a:spcBef>
              <a:spcAft>
                <a:spcPts val="0"/>
              </a:spcAft>
              <a:buSzPts val="1100"/>
              <a:buAutoNum type="alphaLcPeriod"/>
            </a:pPr>
            <a:r>
              <a:rPr lang="en-GB"/>
              <a:t>Forget it if not necessary</a:t>
            </a:r>
            <a:endParaRPr/>
          </a:p>
          <a:p>
            <a:pPr marL="457200" lvl="0" indent="-311150" algn="l" rtl="0">
              <a:spcBef>
                <a:spcPts val="0"/>
              </a:spcBef>
              <a:spcAft>
                <a:spcPts val="0"/>
              </a:spcAft>
              <a:buSzPts val="1300"/>
              <a:buAutoNum type="arabicPeriod"/>
            </a:pPr>
            <a:r>
              <a:rPr lang="en-GB"/>
              <a:t>USING LIMIT</a:t>
            </a:r>
            <a:endParaRPr/>
          </a:p>
          <a:p>
            <a:pPr marL="914400" lvl="1" indent="-298450" algn="l" rtl="0">
              <a:spcBef>
                <a:spcPts val="0"/>
              </a:spcBef>
              <a:spcAft>
                <a:spcPts val="0"/>
              </a:spcAft>
              <a:buSzPts val="1100"/>
              <a:buAutoNum type="alphaLcPeriod"/>
            </a:pPr>
            <a:r>
              <a:rPr lang="en-GB"/>
              <a:t>Limit will be limiting the result of the statement</a:t>
            </a:r>
            <a:endParaRPr/>
          </a:p>
          <a:p>
            <a:pPr marL="914400" lvl="1" indent="-298450" algn="l" rtl="0">
              <a:spcBef>
                <a:spcPts val="0"/>
              </a:spcBef>
              <a:spcAft>
                <a:spcPts val="0"/>
              </a:spcAft>
              <a:buSzPts val="1100"/>
              <a:buAutoNum type="alphaLcPeriod"/>
            </a:pPr>
            <a:r>
              <a:rPr lang="en-GB"/>
              <a:t>Will be executed on the very last</a:t>
            </a:r>
            <a:endParaRPr/>
          </a:p>
          <a:p>
            <a:pPr marL="457200" lvl="0" indent="-311150" algn="l" rtl="0">
              <a:spcBef>
                <a:spcPts val="0"/>
              </a:spcBef>
              <a:spcAft>
                <a:spcPts val="0"/>
              </a:spcAft>
              <a:buSzPts val="1300"/>
              <a:buAutoNum type="arabicPeriod"/>
            </a:pPr>
            <a:r>
              <a:rPr lang="en-GB"/>
              <a:t>USING ORDER BY</a:t>
            </a:r>
            <a:endParaRPr/>
          </a:p>
          <a:p>
            <a:pPr marL="914400" lvl="1" indent="-298450" algn="l" rtl="0">
              <a:spcBef>
                <a:spcPts val="0"/>
              </a:spcBef>
              <a:spcAft>
                <a:spcPts val="0"/>
              </a:spcAft>
              <a:buSzPts val="1100"/>
              <a:buAutoNum type="alphaLcPeriod"/>
            </a:pPr>
            <a:r>
              <a:rPr lang="en-GB"/>
              <a:t>Will ordering the result (can be ascending or descending)</a:t>
            </a:r>
            <a:endParaRPr/>
          </a:p>
          <a:p>
            <a:pPr marL="914400" lvl="1" indent="-298450" algn="l" rtl="0">
              <a:spcBef>
                <a:spcPts val="0"/>
              </a:spcBef>
              <a:spcAft>
                <a:spcPts val="0"/>
              </a:spcAft>
              <a:buSzPts val="1100"/>
              <a:buAutoNum type="alphaLcPeriod"/>
            </a:pPr>
            <a:r>
              <a:rPr lang="en-GB"/>
              <a:t>Dont use it if not necessary because take lots of resource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2400"/>
              <a:t>HOW TO MANAGE DUPLICATION?</a:t>
            </a:r>
            <a:endParaRPr sz="2400"/>
          </a:p>
        </p:txBody>
      </p:sp>
      <p:sp>
        <p:nvSpPr>
          <p:cNvPr id="177" name="Google Shape;177;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Duplications happened due to bad design of data or wrong query statement to get the data</a:t>
            </a:r>
            <a:endParaRPr/>
          </a:p>
          <a:p>
            <a:pPr marL="0" lvl="0" indent="0" algn="l" rtl="0">
              <a:spcBef>
                <a:spcPts val="1200"/>
              </a:spcBef>
              <a:spcAft>
                <a:spcPts val="0"/>
              </a:spcAft>
              <a:buNone/>
            </a:pPr>
            <a:r>
              <a:rPr lang="en-GB"/>
              <a:t>To avoid that you can use:</a:t>
            </a:r>
            <a:endParaRPr/>
          </a:p>
          <a:p>
            <a:pPr marL="457200" lvl="0" indent="-311150" algn="l" rtl="0">
              <a:spcBef>
                <a:spcPts val="1200"/>
              </a:spcBef>
              <a:spcAft>
                <a:spcPts val="0"/>
              </a:spcAft>
              <a:buSzPts val="1300"/>
              <a:buAutoNum type="arabicPeriod"/>
            </a:pPr>
            <a:r>
              <a:rPr lang="en-GB"/>
              <a:t>DISTINCT</a:t>
            </a:r>
            <a:endParaRPr/>
          </a:p>
          <a:p>
            <a:pPr marL="914400" lvl="1" indent="-298450" algn="l" rtl="0">
              <a:spcBef>
                <a:spcPts val="0"/>
              </a:spcBef>
              <a:spcAft>
                <a:spcPts val="0"/>
              </a:spcAft>
              <a:buSzPts val="1100"/>
              <a:buAutoNum type="alphaLcPeriod"/>
            </a:pPr>
            <a:r>
              <a:rPr lang="en-GB"/>
              <a:t>Can be used to remove duplicate or make unique result</a:t>
            </a:r>
            <a:endParaRPr/>
          </a:p>
          <a:p>
            <a:pPr marL="914400" lvl="1" indent="-298450" algn="l" rtl="0">
              <a:spcBef>
                <a:spcPts val="0"/>
              </a:spcBef>
              <a:spcAft>
                <a:spcPts val="0"/>
              </a:spcAft>
              <a:buSzPts val="1100"/>
              <a:buAutoNum type="alphaLcPeriod"/>
            </a:pPr>
            <a:r>
              <a:rPr lang="en-GB"/>
              <a:t>Use with caution due to large resource can be taken</a:t>
            </a:r>
            <a:endParaRPr/>
          </a:p>
          <a:p>
            <a:pPr marL="457200" lvl="0" indent="-311150" algn="l" rtl="0">
              <a:spcBef>
                <a:spcPts val="0"/>
              </a:spcBef>
              <a:spcAft>
                <a:spcPts val="0"/>
              </a:spcAft>
              <a:buSzPts val="1300"/>
              <a:buAutoNum type="arabicPeriod"/>
            </a:pPr>
            <a:r>
              <a:rPr lang="en-GB"/>
              <a:t>UNION OR UNION ALL</a:t>
            </a:r>
            <a:endParaRPr/>
          </a:p>
          <a:p>
            <a:pPr marL="914400" lvl="1" indent="-298450" algn="l" rtl="0">
              <a:spcBef>
                <a:spcPts val="0"/>
              </a:spcBef>
              <a:spcAft>
                <a:spcPts val="0"/>
              </a:spcAft>
              <a:buSzPts val="1100"/>
              <a:buAutoNum type="alphaLcPeriod"/>
            </a:pPr>
            <a:r>
              <a:rPr lang="en-GB"/>
              <a:t>Merging two set different tables with the same column name</a:t>
            </a:r>
            <a:endParaRPr/>
          </a:p>
          <a:p>
            <a:pPr marL="914400" lvl="1" indent="-298450" algn="l" rtl="0">
              <a:spcBef>
                <a:spcPts val="0"/>
              </a:spcBef>
              <a:spcAft>
                <a:spcPts val="0"/>
              </a:spcAft>
              <a:buSzPts val="1100"/>
              <a:buAutoNum type="alphaLcPeriod"/>
            </a:pPr>
            <a:r>
              <a:rPr lang="en-GB"/>
              <a:t>UNION will merge data and will remove duplicate data eep all</a:t>
            </a:r>
            <a:endParaRPr/>
          </a:p>
          <a:p>
            <a:pPr marL="914400" lvl="1" indent="-298450" algn="l" rtl="0">
              <a:spcBef>
                <a:spcPts val="0"/>
              </a:spcBef>
              <a:spcAft>
                <a:spcPts val="0"/>
              </a:spcAft>
              <a:buSzPts val="1100"/>
              <a:buAutoNum type="alphaLcPeriod"/>
            </a:pPr>
            <a:r>
              <a:rPr lang="en-GB"/>
              <a:t>UNION ALL will merge data as it 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2400"/>
              <a:t>HOW TO SPEED UP SEARCHING?</a:t>
            </a:r>
            <a:endParaRPr sz="2400"/>
          </a:p>
        </p:txBody>
      </p:sp>
      <p:sp>
        <p:nvSpPr>
          <p:cNvPr id="183" name="Google Shape;183;p22"/>
          <p:cNvSpPr txBox="1">
            <a:spLocks noGrp="1"/>
          </p:cNvSpPr>
          <p:nvPr>
            <p:ph type="body" idx="1"/>
          </p:nvPr>
        </p:nvSpPr>
        <p:spPr>
          <a:xfrm>
            <a:off x="311700" y="1922150"/>
            <a:ext cx="8520600" cy="2432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a:t>Using index: index is a structure that can be used to speed up the query result. it works is like a postman sending mail to the receiver, the postman already know the address, so they doesn’t need to knock every doors one by one. Just knock the recipient doors</a:t>
            </a:r>
            <a:endParaRPr/>
          </a:p>
          <a:p>
            <a:pPr marL="0" lvl="0" indent="0" algn="l" rtl="0">
              <a:spcBef>
                <a:spcPts val="1200"/>
              </a:spcBef>
              <a:spcAft>
                <a:spcPts val="0"/>
              </a:spcAft>
              <a:buNone/>
            </a:pPr>
            <a:r>
              <a:rPr lang="en-GB"/>
              <a:t>Type of INDEX:</a:t>
            </a:r>
            <a:endParaRPr/>
          </a:p>
          <a:p>
            <a:pPr marL="457200" lvl="0" indent="-311150" algn="l" rtl="0">
              <a:spcBef>
                <a:spcPts val="1200"/>
              </a:spcBef>
              <a:spcAft>
                <a:spcPts val="0"/>
              </a:spcAft>
              <a:buSzPts val="1300"/>
              <a:buAutoNum type="arabicPeriod"/>
            </a:pPr>
            <a:r>
              <a:rPr lang="en-GB"/>
              <a:t>CLUSTERED </a:t>
            </a:r>
            <a:endParaRPr/>
          </a:p>
          <a:p>
            <a:pPr marL="914400" lvl="1" indent="-298450" algn="l" rtl="0">
              <a:spcBef>
                <a:spcPts val="0"/>
              </a:spcBef>
              <a:spcAft>
                <a:spcPts val="0"/>
              </a:spcAft>
              <a:buSzPts val="1100"/>
              <a:buAutoNum type="alphaLcPeriod"/>
            </a:pPr>
            <a:r>
              <a:rPr lang="en-GB"/>
              <a:t>Like a dictionary, every rows already ordered by the value</a:t>
            </a:r>
            <a:endParaRPr/>
          </a:p>
          <a:p>
            <a:pPr marL="457200" lvl="0" indent="-311150" algn="l" rtl="0">
              <a:spcBef>
                <a:spcPts val="0"/>
              </a:spcBef>
              <a:spcAft>
                <a:spcPts val="0"/>
              </a:spcAft>
              <a:buSzPts val="1300"/>
              <a:buAutoNum type="arabicPeriod"/>
            </a:pPr>
            <a:r>
              <a:rPr lang="en-GB"/>
              <a:t>NON CLUSTERED</a:t>
            </a:r>
            <a:endParaRPr/>
          </a:p>
          <a:p>
            <a:pPr marL="914400" lvl="1" indent="-298450" algn="l" rtl="0">
              <a:spcBef>
                <a:spcPts val="0"/>
              </a:spcBef>
              <a:spcAft>
                <a:spcPts val="0"/>
              </a:spcAft>
              <a:buSzPts val="1100"/>
              <a:buAutoNum type="alphaLcPeriod"/>
            </a:pPr>
            <a:r>
              <a:rPr lang="en-GB"/>
              <a:t>Like a glossary, have a layered page that mapped into unordered row</a:t>
            </a:r>
            <a:endParaRPr/>
          </a:p>
          <a:p>
            <a:pPr marL="914400" lvl="1" indent="-298450" algn="l" rtl="0">
              <a:spcBef>
                <a:spcPts val="0"/>
              </a:spcBef>
              <a:spcAft>
                <a:spcPts val="0"/>
              </a:spcAft>
              <a:buSzPts val="1100"/>
              <a:buAutoNum type="alphaLcPeriod"/>
            </a:pPr>
            <a:r>
              <a:rPr lang="en-GB"/>
              <a:t>Process insert and update can be faster than clustered</a:t>
            </a: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1330</Words>
  <Application>Microsoft Macintosh PowerPoint</Application>
  <PresentationFormat>On-screen Show (16:9)</PresentationFormat>
  <Paragraphs>144</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Calibri</vt:lpstr>
      <vt:lpstr>Arial</vt:lpstr>
      <vt:lpstr>Noto Sans Symbols</vt:lpstr>
      <vt:lpstr>Courier New</vt:lpstr>
      <vt:lpstr>Source Sans Pro</vt:lpstr>
      <vt:lpstr>Oswald</vt:lpstr>
      <vt:lpstr>Twentieth Century</vt:lpstr>
      <vt:lpstr>Nunito</vt:lpstr>
      <vt:lpstr>Shift</vt:lpstr>
      <vt:lpstr>DATA ENGINEER</vt:lpstr>
      <vt:lpstr>We are Gold D. S. Rinaldy Widyantoro  Rian Pauzi Hanief Fatchudin</vt:lpstr>
      <vt:lpstr>ADVANCED SQL: IMPROVING SQL PERFORMANCE</vt:lpstr>
      <vt:lpstr>HOW TO MAKE READABLE QUERY? </vt:lpstr>
      <vt:lpstr>HOW TO DECIDE WHICH SYNTAX TO BE IMPROVED?</vt:lpstr>
      <vt:lpstr>HOW TO FILTER DATA </vt:lpstr>
      <vt:lpstr>HOW TO EXTRACT DATA EFFICIENTLY?</vt:lpstr>
      <vt:lpstr>HOW TO MANAGE DUPLICATION?</vt:lpstr>
      <vt:lpstr>HOW TO SPEED UP SEARCHING?</vt:lpstr>
      <vt:lpstr>No SQL (MongoDB)</vt:lpstr>
      <vt:lpstr>WHAT IS MongoDB ?</vt:lpstr>
      <vt:lpstr>SQL DATABASE     VS     NoSQL DATABASE</vt:lpstr>
      <vt:lpstr>NoSQL MongoDB</vt:lpstr>
      <vt:lpstr>SQL VS MongoDB</vt:lpstr>
      <vt:lpstr>MongoDB Atlas </vt:lpstr>
      <vt:lpstr>Export and Import MongoDB</vt:lpstr>
      <vt:lpstr>Collection Method</vt:lpstr>
      <vt:lpstr>ETL FROM SCRATCH WITH PYTHON (SCRAPING) </vt:lpstr>
      <vt:lpstr>EXTRACT</vt:lpstr>
      <vt:lpstr>TRANSFORM</vt:lpstr>
      <vt:lpstr>LOAD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dc:title>
  <cp:lastModifiedBy>Rinaldy Widyantoro</cp:lastModifiedBy>
  <cp:revision>1</cp:revision>
  <dcterms:modified xsi:type="dcterms:W3CDTF">2021-10-14T16:00:17Z</dcterms:modified>
</cp:coreProperties>
</file>