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Muli" charset="1" panose="00000500000000000000"/>
      <p:regular r:id="rId24"/>
    </p:embeddedFont>
    <p:embeddedFont>
      <p:font typeface="Muli Bold" charset="1" panose="00000800000000000000"/>
      <p:regular r:id="rId25"/>
    </p:embeddedFont>
    <p:embeddedFont>
      <p:font typeface="Muli Heavy" charset="1" panose="00000A00000000000000"/>
      <p:regular r:id="rId26"/>
    </p:embeddedFont>
    <p:embeddedFont>
      <p:font typeface="Muli Ultra-Bold" charset="1" panose="00000900000000000000"/>
      <p:regular r:id="rId27"/>
    </p:embeddedFont>
    <p:embeddedFont>
      <p:font typeface="Muli Semi-Bold" charset="1" panose="000007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34.pn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0.png" Type="http://schemas.openxmlformats.org/officeDocument/2006/relationships/image"/><Relationship Id="rId7"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0.png" Type="http://schemas.openxmlformats.org/officeDocument/2006/relationships/image"/><Relationship Id="rId7" Target="../media/image3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10.pn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41.pn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0.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7.jpeg" Type="http://schemas.openxmlformats.org/officeDocument/2006/relationships/image"/><Relationship Id="rId12" Target="../media/image18.png" Type="http://schemas.openxmlformats.org/officeDocument/2006/relationships/image"/><Relationship Id="rId13" Target="../media/image19.jpeg" Type="http://schemas.openxmlformats.org/officeDocument/2006/relationships/image"/><Relationship Id="rId14" Target="../media/image20.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0.png" Type="http://schemas.openxmlformats.org/officeDocument/2006/relationships/image"/><Relationship Id="rId7" Target="../media/image2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10.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0.png" Type="http://schemas.openxmlformats.org/officeDocument/2006/relationships/image"/><Relationship Id="rId7"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6059600" y="5143500"/>
            <a:ext cx="3433286" cy="5143500"/>
          </a:xfrm>
          <a:prstGeom prst="rect">
            <a:avLst/>
          </a:prstGeom>
          <a:solidFill>
            <a:srgbClr val="FE4C00"/>
          </a:solidFill>
        </p:spPr>
      </p:sp>
      <p:sp>
        <p:nvSpPr>
          <p:cNvPr name="AutoShape 3" id="3"/>
          <p:cNvSpPr/>
          <p:nvPr/>
        </p:nvSpPr>
        <p:spPr>
          <a:xfrm rot="0">
            <a:off x="16058282" y="0"/>
            <a:ext cx="3433286" cy="5143500"/>
          </a:xfrm>
          <a:prstGeom prst="rect">
            <a:avLst/>
          </a:prstGeom>
          <a:solidFill>
            <a:srgbClr val="0050F5"/>
          </a:solidFill>
        </p:spPr>
      </p:sp>
      <p:sp>
        <p:nvSpPr>
          <p:cNvPr name="Freeform 4" id="4"/>
          <p:cNvSpPr/>
          <p:nvPr/>
        </p:nvSpPr>
        <p:spPr>
          <a:xfrm flipH="false" flipV="false" rot="0">
            <a:off x="17270747" y="523204"/>
            <a:ext cx="505496" cy="505496"/>
          </a:xfrm>
          <a:custGeom>
            <a:avLst/>
            <a:gdLst/>
            <a:ahLst/>
            <a:cxnLst/>
            <a:rect r="r" b="b" t="t" l="l"/>
            <a:pathLst>
              <a:path h="505496" w="505496">
                <a:moveTo>
                  <a:pt x="0" y="0"/>
                </a:moveTo>
                <a:lnTo>
                  <a:pt x="505496" y="0"/>
                </a:lnTo>
                <a:lnTo>
                  <a:pt x="505496" y="505496"/>
                </a:lnTo>
                <a:lnTo>
                  <a:pt x="0" y="50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330883" y="849729"/>
            <a:ext cx="3444043" cy="3444043"/>
          </a:xfrm>
          <a:custGeom>
            <a:avLst/>
            <a:gdLst/>
            <a:ahLst/>
            <a:cxnLst/>
            <a:rect r="r" b="b" t="t" l="l"/>
            <a:pathLst>
              <a:path h="3444043" w="3444043">
                <a:moveTo>
                  <a:pt x="0" y="0"/>
                </a:moveTo>
                <a:lnTo>
                  <a:pt x="3444043" y="0"/>
                </a:lnTo>
                <a:lnTo>
                  <a:pt x="3444043" y="3444042"/>
                </a:lnTo>
                <a:lnTo>
                  <a:pt x="0" y="34440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916100" y="514350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6060918" y="7436703"/>
            <a:ext cx="2850297" cy="2850297"/>
          </a:xfrm>
          <a:custGeom>
            <a:avLst/>
            <a:gdLst/>
            <a:ahLst/>
            <a:cxnLst/>
            <a:rect r="r" b="b" t="t" l="l"/>
            <a:pathLst>
              <a:path h="2850297" w="2850297">
                <a:moveTo>
                  <a:pt x="0" y="0"/>
                </a:moveTo>
                <a:lnTo>
                  <a:pt x="2850297" y="0"/>
                </a:lnTo>
                <a:lnTo>
                  <a:pt x="2850297" y="2850297"/>
                </a:lnTo>
                <a:lnTo>
                  <a:pt x="0" y="28502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858888" y="849729"/>
            <a:ext cx="1146000" cy="1153461"/>
          </a:xfrm>
          <a:custGeom>
            <a:avLst/>
            <a:gdLst/>
            <a:ahLst/>
            <a:cxnLst/>
            <a:rect r="r" b="b" t="t" l="l"/>
            <a:pathLst>
              <a:path h="1153461" w="1146000">
                <a:moveTo>
                  <a:pt x="0" y="0"/>
                </a:moveTo>
                <a:lnTo>
                  <a:pt x="1146000" y="0"/>
                </a:lnTo>
                <a:lnTo>
                  <a:pt x="1146000" y="1153461"/>
                </a:lnTo>
                <a:lnTo>
                  <a:pt x="0" y="1153461"/>
                </a:lnTo>
                <a:lnTo>
                  <a:pt x="0" y="0"/>
                </a:lnTo>
                <a:close/>
              </a:path>
            </a:pathLst>
          </a:custGeom>
          <a:blipFill>
            <a:blip r:embed="rId10"/>
            <a:stretch>
              <a:fillRect l="0" t="0" r="0" b="0"/>
            </a:stretch>
          </a:blipFill>
        </p:spPr>
      </p:sp>
      <p:sp>
        <p:nvSpPr>
          <p:cNvPr name="Freeform 9" id="9"/>
          <p:cNvSpPr/>
          <p:nvPr/>
        </p:nvSpPr>
        <p:spPr>
          <a:xfrm flipH="false" flipV="false" rot="0">
            <a:off x="923925" y="8431363"/>
            <a:ext cx="1080963" cy="826937"/>
          </a:xfrm>
          <a:custGeom>
            <a:avLst/>
            <a:gdLst/>
            <a:ahLst/>
            <a:cxnLst/>
            <a:rect r="r" b="b" t="t" l="l"/>
            <a:pathLst>
              <a:path h="826937" w="1080963">
                <a:moveTo>
                  <a:pt x="0" y="0"/>
                </a:moveTo>
                <a:lnTo>
                  <a:pt x="1080963" y="0"/>
                </a:lnTo>
                <a:lnTo>
                  <a:pt x="1080963" y="826937"/>
                </a:lnTo>
                <a:lnTo>
                  <a:pt x="0" y="826937"/>
                </a:lnTo>
                <a:lnTo>
                  <a:pt x="0" y="0"/>
                </a:lnTo>
                <a:close/>
              </a:path>
            </a:pathLst>
          </a:custGeom>
          <a:blipFill>
            <a:blip r:embed="rId11"/>
            <a:stretch>
              <a:fillRect l="0" t="0" r="0" b="0"/>
            </a:stretch>
          </a:blipFill>
        </p:spPr>
      </p:sp>
      <p:sp>
        <p:nvSpPr>
          <p:cNvPr name="TextBox 10" id="10"/>
          <p:cNvSpPr txBox="true"/>
          <p:nvPr/>
        </p:nvSpPr>
        <p:spPr>
          <a:xfrm rot="0">
            <a:off x="971550" y="5959497"/>
            <a:ext cx="8115300" cy="398780"/>
          </a:xfrm>
          <a:prstGeom prst="rect">
            <a:avLst/>
          </a:prstGeom>
        </p:spPr>
        <p:txBody>
          <a:bodyPr anchor="t" rtlCol="false" tIns="0" lIns="0" bIns="0" rIns="0">
            <a:spAutoFit/>
          </a:bodyPr>
          <a:lstStyle/>
          <a:p>
            <a:pPr algn="l">
              <a:lnSpc>
                <a:spcPts val="3189"/>
              </a:lnSpc>
            </a:pPr>
            <a:r>
              <a:rPr lang="en-US" sz="2899">
                <a:solidFill>
                  <a:srgbClr val="000000"/>
                </a:solidFill>
                <a:latin typeface="Muli"/>
                <a:ea typeface="Muli"/>
                <a:cs typeface="Muli"/>
                <a:sym typeface="Muli"/>
              </a:rPr>
              <a:t>by Pedal Revo Team</a:t>
            </a:r>
          </a:p>
        </p:txBody>
      </p:sp>
      <p:sp>
        <p:nvSpPr>
          <p:cNvPr name="TextBox 11" id="11"/>
          <p:cNvSpPr txBox="true"/>
          <p:nvPr/>
        </p:nvSpPr>
        <p:spPr>
          <a:xfrm rot="0">
            <a:off x="2238226" y="8702175"/>
            <a:ext cx="5581948" cy="338402"/>
          </a:xfrm>
          <a:prstGeom prst="rect">
            <a:avLst/>
          </a:prstGeom>
        </p:spPr>
        <p:txBody>
          <a:bodyPr anchor="t" rtlCol="false" tIns="0" lIns="0" bIns="0" rIns="0">
            <a:spAutoFit/>
          </a:bodyPr>
          <a:lstStyle/>
          <a:p>
            <a:pPr algn="l">
              <a:lnSpc>
                <a:spcPts val="2640"/>
              </a:lnSpc>
            </a:pPr>
            <a:r>
              <a:rPr lang="en-US" sz="2400" spc="120">
                <a:solidFill>
                  <a:srgbClr val="000000"/>
                </a:solidFill>
                <a:latin typeface="Muli"/>
                <a:ea typeface="Muli"/>
                <a:cs typeface="Muli"/>
                <a:sym typeface="Muli"/>
              </a:rPr>
              <a:t>IFEST 2024</a:t>
            </a:r>
          </a:p>
        </p:txBody>
      </p:sp>
      <p:sp>
        <p:nvSpPr>
          <p:cNvPr name="TextBox 12" id="12"/>
          <p:cNvSpPr txBox="true"/>
          <p:nvPr/>
        </p:nvSpPr>
        <p:spPr>
          <a:xfrm rot="0">
            <a:off x="923925" y="5182101"/>
            <a:ext cx="11884968" cy="711674"/>
          </a:xfrm>
          <a:prstGeom prst="rect">
            <a:avLst/>
          </a:prstGeom>
        </p:spPr>
        <p:txBody>
          <a:bodyPr anchor="t" rtlCol="false" tIns="0" lIns="0" bIns="0" rIns="0">
            <a:spAutoFit/>
          </a:bodyPr>
          <a:lstStyle/>
          <a:p>
            <a:pPr algn="just">
              <a:lnSpc>
                <a:spcPts val="5541"/>
              </a:lnSpc>
            </a:pPr>
            <a:r>
              <a:rPr lang="en-US" sz="5037" b="true">
                <a:solidFill>
                  <a:srgbClr val="000000"/>
                </a:solidFill>
                <a:latin typeface="Muli Bold"/>
                <a:ea typeface="Muli Bold"/>
                <a:cs typeface="Muli Bold"/>
                <a:sym typeface="Muli Bold"/>
              </a:rPr>
              <a:t>Data Analytics Competition</a:t>
            </a:r>
          </a:p>
        </p:txBody>
      </p:sp>
      <p:sp>
        <p:nvSpPr>
          <p:cNvPr name="TextBox 13" id="13"/>
          <p:cNvSpPr txBox="true"/>
          <p:nvPr/>
        </p:nvSpPr>
        <p:spPr>
          <a:xfrm rot="0">
            <a:off x="923925" y="3880350"/>
            <a:ext cx="13860638" cy="1149350"/>
          </a:xfrm>
          <a:prstGeom prst="rect">
            <a:avLst/>
          </a:prstGeom>
        </p:spPr>
        <p:txBody>
          <a:bodyPr anchor="t" rtlCol="false" tIns="0" lIns="0" bIns="0" rIns="0">
            <a:spAutoFit/>
          </a:bodyPr>
          <a:lstStyle/>
          <a:p>
            <a:pPr algn="l">
              <a:lnSpc>
                <a:spcPts val="8800"/>
              </a:lnSpc>
            </a:pPr>
            <a:r>
              <a:rPr lang="en-US" sz="8000" b="true">
                <a:solidFill>
                  <a:srgbClr val="000000"/>
                </a:solidFill>
                <a:latin typeface="Muli Heavy"/>
                <a:ea typeface="Muli Heavy"/>
                <a:cs typeface="Muli Heavy"/>
                <a:sym typeface="Muli Heavy"/>
              </a:rPr>
              <a:t>AI Employment Risk Index</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793298"/>
            <a:ext cx="8115300" cy="1337311"/>
          </a:xfrm>
          <a:prstGeom prst="rect">
            <a:avLst/>
          </a:prstGeom>
        </p:spPr>
        <p:txBody>
          <a:bodyPr anchor="t" rtlCol="false" tIns="0" lIns="0" bIns="0" rIns="0">
            <a:spAutoFit/>
          </a:bodyPr>
          <a:lstStyle/>
          <a:p>
            <a:pPr algn="l">
              <a:lnSpc>
                <a:spcPts val="5280"/>
              </a:lnSpc>
            </a:pPr>
            <a:r>
              <a:rPr lang="en-US" sz="4800" b="true">
                <a:solidFill>
                  <a:srgbClr val="000000"/>
                </a:solidFill>
                <a:latin typeface="Muli Ultra-Bold"/>
                <a:ea typeface="Muli Ultra-Bold"/>
                <a:cs typeface="Muli Ultra-Bold"/>
                <a:sym typeface="Muli Ultra-Bold"/>
              </a:rPr>
              <a:t>Penyebaran Data Setiap Negara</a:t>
            </a:r>
          </a:p>
        </p:txBody>
      </p:sp>
      <p:sp>
        <p:nvSpPr>
          <p:cNvPr name="Freeform 3" id="3"/>
          <p:cNvSpPr/>
          <p:nvPr/>
        </p:nvSpPr>
        <p:spPr>
          <a:xfrm flipH="false" flipV="false" rot="0">
            <a:off x="16753804" y="1028700"/>
            <a:ext cx="505496" cy="505496"/>
          </a:xfrm>
          <a:custGeom>
            <a:avLst/>
            <a:gdLst/>
            <a:ahLst/>
            <a:cxnLst/>
            <a:rect r="r" b="b" t="t" l="l"/>
            <a:pathLst>
              <a:path h="505496" w="505496">
                <a:moveTo>
                  <a:pt x="0" y="0"/>
                </a:moveTo>
                <a:lnTo>
                  <a:pt x="505496" y="0"/>
                </a:lnTo>
                <a:lnTo>
                  <a:pt x="505496" y="505496"/>
                </a:lnTo>
                <a:lnTo>
                  <a:pt x="0" y="50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5496752"/>
            <a:ext cx="7183233" cy="1054100"/>
          </a:xfrm>
          <a:prstGeom prst="rect">
            <a:avLst/>
          </a:prstGeom>
        </p:spPr>
        <p:txBody>
          <a:bodyPr anchor="t" rtlCol="false" tIns="0" lIns="0" bIns="0" rIns="0">
            <a:spAutoFit/>
          </a:bodyPr>
          <a:lstStyle/>
          <a:p>
            <a:pPr algn="just">
              <a:lnSpc>
                <a:spcPts val="2800"/>
              </a:lnSpc>
            </a:pPr>
            <a:r>
              <a:rPr lang="en-US" sz="2000" spc="20">
                <a:solidFill>
                  <a:srgbClr val="000000"/>
                </a:solidFill>
                <a:latin typeface="Muli"/>
                <a:ea typeface="Muli"/>
                <a:cs typeface="Muli"/>
                <a:sym typeface="Muli"/>
              </a:rPr>
              <a:t>Dataset mencakup satu negara di wilayah Asia Tenggara. Visualisasi di samping merupakan hasil visual dari   penyebaran data pekerjaan yang akan tergantikan oleh AI.</a:t>
            </a:r>
          </a:p>
        </p:txBody>
      </p:sp>
      <p:sp>
        <p:nvSpPr>
          <p:cNvPr name="Freeform 5" id="5"/>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4"/>
            <a:stretch>
              <a:fillRect l="0" t="0" r="0" b="0"/>
            </a:stretch>
          </a:blipFill>
        </p:spPr>
      </p:sp>
      <p:sp>
        <p:nvSpPr>
          <p:cNvPr name="TextBox 6" id="6"/>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Freeform 7" id="7"/>
          <p:cNvSpPr/>
          <p:nvPr/>
        </p:nvSpPr>
        <p:spPr>
          <a:xfrm flipH="false" flipV="false" rot="0">
            <a:off x="9144000" y="2371327"/>
            <a:ext cx="7329796" cy="6037920"/>
          </a:xfrm>
          <a:custGeom>
            <a:avLst/>
            <a:gdLst/>
            <a:ahLst/>
            <a:cxnLst/>
            <a:rect r="r" b="b" t="t" l="l"/>
            <a:pathLst>
              <a:path h="6037920" w="7329796">
                <a:moveTo>
                  <a:pt x="0" y="0"/>
                </a:moveTo>
                <a:lnTo>
                  <a:pt x="7329796" y="0"/>
                </a:lnTo>
                <a:lnTo>
                  <a:pt x="7329796" y="6037919"/>
                </a:lnTo>
                <a:lnTo>
                  <a:pt x="0" y="6037919"/>
                </a:lnTo>
                <a:lnTo>
                  <a:pt x="0" y="0"/>
                </a:lnTo>
                <a:close/>
              </a:path>
            </a:pathLst>
          </a:custGeom>
          <a:blipFill>
            <a:blip r:embed="rId5"/>
            <a:stretch>
              <a:fillRect l="0" t="0" r="0" b="0"/>
            </a:stretch>
          </a:blipFill>
        </p:spPr>
      </p:sp>
      <p:sp>
        <p:nvSpPr>
          <p:cNvPr name="Freeform 8" id="8"/>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TextBox 5" id="5"/>
          <p:cNvSpPr txBox="true"/>
          <p:nvPr/>
        </p:nvSpPr>
        <p:spPr>
          <a:xfrm rot="0">
            <a:off x="1336953" y="4322247"/>
            <a:ext cx="6582408" cy="670564"/>
          </a:xfrm>
          <a:prstGeom prst="rect">
            <a:avLst/>
          </a:prstGeom>
        </p:spPr>
        <p:txBody>
          <a:bodyPr anchor="t" rtlCol="false" tIns="0" lIns="0" bIns="0" rIns="0">
            <a:spAutoFit/>
          </a:bodyPr>
          <a:lstStyle/>
          <a:p>
            <a:pPr algn="l">
              <a:lnSpc>
                <a:spcPts val="5280"/>
              </a:lnSpc>
            </a:pPr>
            <a:r>
              <a:rPr lang="en-US" sz="4800" b="true">
                <a:solidFill>
                  <a:srgbClr val="000000"/>
                </a:solidFill>
                <a:latin typeface="Muli Ultra-Bold"/>
                <a:ea typeface="Muli Ultra-Bold"/>
                <a:cs typeface="Muli Ultra-Bold"/>
                <a:sym typeface="Muli Ultra-Bold"/>
              </a:rPr>
              <a:t>Heatmap data</a:t>
            </a:r>
          </a:p>
        </p:txBody>
      </p:sp>
      <p:sp>
        <p:nvSpPr>
          <p:cNvPr name="TextBox 6" id="6"/>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7" id="7"/>
          <p:cNvSpPr txBox="true"/>
          <p:nvPr/>
        </p:nvSpPr>
        <p:spPr>
          <a:xfrm rot="0">
            <a:off x="1336953" y="5294193"/>
            <a:ext cx="6582408" cy="727710"/>
          </a:xfrm>
          <a:prstGeom prst="rect">
            <a:avLst/>
          </a:prstGeom>
        </p:spPr>
        <p:txBody>
          <a:bodyPr anchor="t" rtlCol="false" tIns="0" lIns="0" bIns="0" rIns="0">
            <a:spAutoFit/>
          </a:bodyPr>
          <a:lstStyle/>
          <a:p>
            <a:pPr algn="just">
              <a:lnSpc>
                <a:spcPts val="2940"/>
              </a:lnSpc>
            </a:pPr>
            <a:r>
              <a:rPr lang="en-US" sz="2100" spc="21">
                <a:solidFill>
                  <a:srgbClr val="000000"/>
                </a:solidFill>
                <a:latin typeface="Muli"/>
                <a:ea typeface="Muli"/>
                <a:cs typeface="Muli"/>
                <a:sym typeface="Muli"/>
              </a:rPr>
              <a:t>Heatmap berikut menunjukkan korelasi dan identifikasi pola antar fitur pada dataset yang ada.</a:t>
            </a:r>
          </a:p>
        </p:txBody>
      </p:sp>
      <p:sp>
        <p:nvSpPr>
          <p:cNvPr name="Freeform 8" id="8"/>
          <p:cNvSpPr/>
          <p:nvPr/>
        </p:nvSpPr>
        <p:spPr>
          <a:xfrm flipH="false" flipV="false" rot="0">
            <a:off x="8246858" y="2555889"/>
            <a:ext cx="8710810" cy="7157205"/>
          </a:xfrm>
          <a:custGeom>
            <a:avLst/>
            <a:gdLst/>
            <a:ahLst/>
            <a:cxnLst/>
            <a:rect r="r" b="b" t="t" l="l"/>
            <a:pathLst>
              <a:path h="7157205" w="8710810">
                <a:moveTo>
                  <a:pt x="0" y="0"/>
                </a:moveTo>
                <a:lnTo>
                  <a:pt x="8710810" y="0"/>
                </a:lnTo>
                <a:lnTo>
                  <a:pt x="8710810" y="7157205"/>
                </a:lnTo>
                <a:lnTo>
                  <a:pt x="0" y="7157205"/>
                </a:lnTo>
                <a:lnTo>
                  <a:pt x="0" y="0"/>
                </a:lnTo>
                <a:close/>
              </a:path>
            </a:pathLst>
          </a:custGeom>
          <a:blipFill>
            <a:blip r:embed="rId7"/>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765439"/>
            <a:ext cx="11114226" cy="1455154"/>
          </a:xfrm>
          <a:custGeom>
            <a:avLst/>
            <a:gdLst/>
            <a:ahLst/>
            <a:cxnLst/>
            <a:rect r="r" b="b" t="t" l="l"/>
            <a:pathLst>
              <a:path h="1455154" w="11114226">
                <a:moveTo>
                  <a:pt x="0" y="0"/>
                </a:moveTo>
                <a:lnTo>
                  <a:pt x="11114226" y="0"/>
                </a:lnTo>
                <a:lnTo>
                  <a:pt x="11114226" y="1455154"/>
                </a:lnTo>
                <a:lnTo>
                  <a:pt x="0" y="1455154"/>
                </a:lnTo>
                <a:lnTo>
                  <a:pt x="0" y="0"/>
                </a:lnTo>
                <a:close/>
              </a:path>
            </a:pathLst>
          </a:custGeom>
          <a:blipFill>
            <a:blip r:embed="rId2"/>
            <a:stretch>
              <a:fillRect l="0" t="0" r="-1112" b="0"/>
            </a:stretch>
          </a:blipFill>
        </p:spPr>
      </p:sp>
      <p:sp>
        <p:nvSpPr>
          <p:cNvPr name="Freeform 3" id="3"/>
          <p:cNvSpPr/>
          <p:nvPr/>
        </p:nvSpPr>
        <p:spPr>
          <a:xfrm flipH="false" flipV="false" rot="0">
            <a:off x="1028700" y="4737744"/>
            <a:ext cx="11114226" cy="1497874"/>
          </a:xfrm>
          <a:custGeom>
            <a:avLst/>
            <a:gdLst/>
            <a:ahLst/>
            <a:cxnLst/>
            <a:rect r="r" b="b" t="t" l="l"/>
            <a:pathLst>
              <a:path h="1497874" w="11114226">
                <a:moveTo>
                  <a:pt x="0" y="0"/>
                </a:moveTo>
                <a:lnTo>
                  <a:pt x="11114226" y="0"/>
                </a:lnTo>
                <a:lnTo>
                  <a:pt x="11114226" y="1497875"/>
                </a:lnTo>
                <a:lnTo>
                  <a:pt x="0" y="1497875"/>
                </a:lnTo>
                <a:lnTo>
                  <a:pt x="0" y="0"/>
                </a:lnTo>
                <a:close/>
              </a:path>
            </a:pathLst>
          </a:custGeom>
          <a:blipFill>
            <a:blip r:embed="rId3"/>
            <a:stretch>
              <a:fillRect l="0" t="0" r="0" b="0"/>
            </a:stretch>
          </a:blipFill>
        </p:spPr>
      </p:sp>
      <p:sp>
        <p:nvSpPr>
          <p:cNvPr name="Freeform 4" id="4"/>
          <p:cNvSpPr/>
          <p:nvPr/>
        </p:nvSpPr>
        <p:spPr>
          <a:xfrm flipH="false" flipV="false" rot="0">
            <a:off x="1028700" y="6749969"/>
            <a:ext cx="11114226" cy="1421262"/>
          </a:xfrm>
          <a:custGeom>
            <a:avLst/>
            <a:gdLst/>
            <a:ahLst/>
            <a:cxnLst/>
            <a:rect r="r" b="b" t="t" l="l"/>
            <a:pathLst>
              <a:path h="1421262" w="11114226">
                <a:moveTo>
                  <a:pt x="0" y="0"/>
                </a:moveTo>
                <a:lnTo>
                  <a:pt x="11114226" y="0"/>
                </a:lnTo>
                <a:lnTo>
                  <a:pt x="11114226" y="1421261"/>
                </a:lnTo>
                <a:lnTo>
                  <a:pt x="0" y="1421261"/>
                </a:lnTo>
                <a:lnTo>
                  <a:pt x="0" y="0"/>
                </a:lnTo>
                <a:close/>
              </a:path>
            </a:pathLst>
          </a:custGeom>
          <a:blipFill>
            <a:blip r:embed="rId4"/>
            <a:stretch>
              <a:fillRect l="0" t="0" r="-11197" b="0"/>
            </a:stretch>
          </a:blipFill>
        </p:spPr>
      </p:sp>
      <p:sp>
        <p:nvSpPr>
          <p:cNvPr name="Freeform 5" id="5"/>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9"/>
            <a:stretch>
              <a:fillRect l="0" t="0" r="0" b="0"/>
            </a:stretch>
          </a:blipFill>
        </p:spPr>
      </p:sp>
      <p:sp>
        <p:nvSpPr>
          <p:cNvPr name="TextBox 8" id="8"/>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9" id="9"/>
          <p:cNvSpPr txBox="true"/>
          <p:nvPr/>
        </p:nvSpPr>
        <p:spPr>
          <a:xfrm rot="0">
            <a:off x="1028700" y="1580525"/>
            <a:ext cx="6582408" cy="670564"/>
          </a:xfrm>
          <a:prstGeom prst="rect">
            <a:avLst/>
          </a:prstGeom>
        </p:spPr>
        <p:txBody>
          <a:bodyPr anchor="t" rtlCol="false" tIns="0" lIns="0" bIns="0" rIns="0">
            <a:spAutoFit/>
          </a:bodyPr>
          <a:lstStyle/>
          <a:p>
            <a:pPr algn="l">
              <a:lnSpc>
                <a:spcPts val="5280"/>
              </a:lnSpc>
            </a:pPr>
            <a:r>
              <a:rPr lang="en-US" sz="4800" b="true">
                <a:solidFill>
                  <a:srgbClr val="000000"/>
                </a:solidFill>
                <a:latin typeface="Muli Ultra-Bold"/>
                <a:ea typeface="Muli Ultra-Bold"/>
                <a:cs typeface="Muli Ultra-Bold"/>
                <a:sym typeface="Muli Ultra-Bold"/>
              </a:rPr>
              <a:t>Kategori AI Impact</a:t>
            </a:r>
          </a:p>
        </p:txBody>
      </p:sp>
      <p:sp>
        <p:nvSpPr>
          <p:cNvPr name="TextBox 10" id="10"/>
          <p:cNvSpPr txBox="true"/>
          <p:nvPr/>
        </p:nvSpPr>
        <p:spPr>
          <a:xfrm rot="0">
            <a:off x="12802883" y="2975491"/>
            <a:ext cx="3675963" cy="565150"/>
          </a:xfrm>
          <a:prstGeom prst="rect">
            <a:avLst/>
          </a:prstGeom>
        </p:spPr>
        <p:txBody>
          <a:bodyPr anchor="t" rtlCol="false" tIns="0" lIns="0" bIns="0" rIns="0">
            <a:spAutoFit/>
          </a:bodyPr>
          <a:lstStyle/>
          <a:p>
            <a:pPr algn="l">
              <a:lnSpc>
                <a:spcPts val="4399"/>
              </a:lnSpc>
            </a:pPr>
            <a:r>
              <a:rPr lang="en-US" sz="3999" b="true">
                <a:solidFill>
                  <a:srgbClr val="000000"/>
                </a:solidFill>
                <a:latin typeface="Muli Semi-Bold"/>
                <a:ea typeface="Muli Semi-Bold"/>
                <a:cs typeface="Muli Semi-Bold"/>
                <a:sym typeface="Muli Semi-Bold"/>
              </a:rPr>
              <a:t>High Impact </a:t>
            </a:r>
          </a:p>
        </p:txBody>
      </p:sp>
      <p:sp>
        <p:nvSpPr>
          <p:cNvPr name="TextBox 11" id="11"/>
          <p:cNvSpPr txBox="true"/>
          <p:nvPr/>
        </p:nvSpPr>
        <p:spPr>
          <a:xfrm rot="0">
            <a:off x="12802883" y="5105400"/>
            <a:ext cx="3675963" cy="565150"/>
          </a:xfrm>
          <a:prstGeom prst="rect">
            <a:avLst/>
          </a:prstGeom>
        </p:spPr>
        <p:txBody>
          <a:bodyPr anchor="t" rtlCol="false" tIns="0" lIns="0" bIns="0" rIns="0">
            <a:spAutoFit/>
          </a:bodyPr>
          <a:lstStyle/>
          <a:p>
            <a:pPr algn="l">
              <a:lnSpc>
                <a:spcPts val="4399"/>
              </a:lnSpc>
            </a:pPr>
            <a:r>
              <a:rPr lang="en-US" sz="3999" b="true">
                <a:solidFill>
                  <a:srgbClr val="000000"/>
                </a:solidFill>
                <a:latin typeface="Muli Semi-Bold"/>
                <a:ea typeface="Muli Semi-Bold"/>
                <a:cs typeface="Muli Semi-Bold"/>
                <a:sym typeface="Muli Semi-Bold"/>
              </a:rPr>
              <a:t>Medium Impact</a:t>
            </a:r>
          </a:p>
        </p:txBody>
      </p:sp>
      <p:sp>
        <p:nvSpPr>
          <p:cNvPr name="TextBox 12" id="12"/>
          <p:cNvSpPr txBox="true"/>
          <p:nvPr/>
        </p:nvSpPr>
        <p:spPr>
          <a:xfrm rot="0">
            <a:off x="12802883" y="7008162"/>
            <a:ext cx="3675963" cy="565150"/>
          </a:xfrm>
          <a:prstGeom prst="rect">
            <a:avLst/>
          </a:prstGeom>
        </p:spPr>
        <p:txBody>
          <a:bodyPr anchor="t" rtlCol="false" tIns="0" lIns="0" bIns="0" rIns="0">
            <a:spAutoFit/>
          </a:bodyPr>
          <a:lstStyle/>
          <a:p>
            <a:pPr algn="l">
              <a:lnSpc>
                <a:spcPts val="4399"/>
              </a:lnSpc>
            </a:pPr>
            <a:r>
              <a:rPr lang="en-US" sz="3999" b="true">
                <a:solidFill>
                  <a:srgbClr val="000000"/>
                </a:solidFill>
                <a:latin typeface="Muli Semi-Bold"/>
                <a:ea typeface="Muli Semi-Bold"/>
                <a:cs typeface="Muli Semi-Bold"/>
                <a:sym typeface="Muli Semi-Bold"/>
              </a:rPr>
              <a:t>Less Impact</a:t>
            </a:r>
          </a:p>
        </p:txBody>
      </p:sp>
      <p:sp>
        <p:nvSpPr>
          <p:cNvPr name="TextBox 13" id="13"/>
          <p:cNvSpPr txBox="true"/>
          <p:nvPr/>
        </p:nvSpPr>
        <p:spPr>
          <a:xfrm rot="0">
            <a:off x="12845056" y="3569216"/>
            <a:ext cx="3591616" cy="349250"/>
          </a:xfrm>
          <a:prstGeom prst="rect">
            <a:avLst/>
          </a:prstGeom>
        </p:spPr>
        <p:txBody>
          <a:bodyPr anchor="t" rtlCol="false" tIns="0" lIns="0" bIns="0" rIns="0">
            <a:spAutoFit/>
          </a:bodyPr>
          <a:lstStyle/>
          <a:p>
            <a:pPr algn="just">
              <a:lnSpc>
                <a:spcPts val="2800"/>
              </a:lnSpc>
            </a:pPr>
            <a:r>
              <a:rPr lang="en-US" sz="2000" spc="20">
                <a:solidFill>
                  <a:srgbClr val="000000"/>
                </a:solidFill>
                <a:latin typeface="Muli"/>
                <a:ea typeface="Muli"/>
                <a:cs typeface="Muli"/>
                <a:sym typeface="Muli"/>
              </a:rPr>
              <a:t>AI Impact ≥ 60% </a:t>
            </a:r>
          </a:p>
        </p:txBody>
      </p:sp>
      <p:sp>
        <p:nvSpPr>
          <p:cNvPr name="TextBox 14" id="14"/>
          <p:cNvSpPr txBox="true"/>
          <p:nvPr/>
        </p:nvSpPr>
        <p:spPr>
          <a:xfrm rot="0">
            <a:off x="12887229" y="5622925"/>
            <a:ext cx="3591616" cy="349250"/>
          </a:xfrm>
          <a:prstGeom prst="rect">
            <a:avLst/>
          </a:prstGeom>
        </p:spPr>
        <p:txBody>
          <a:bodyPr anchor="t" rtlCol="false" tIns="0" lIns="0" bIns="0" rIns="0">
            <a:spAutoFit/>
          </a:bodyPr>
          <a:lstStyle/>
          <a:p>
            <a:pPr algn="just">
              <a:lnSpc>
                <a:spcPts val="2800"/>
              </a:lnSpc>
            </a:pPr>
            <a:r>
              <a:rPr lang="en-US" sz="2000" spc="20">
                <a:solidFill>
                  <a:srgbClr val="000000"/>
                </a:solidFill>
                <a:latin typeface="Muli"/>
                <a:ea typeface="Muli"/>
                <a:cs typeface="Muli"/>
                <a:sym typeface="Muli"/>
              </a:rPr>
              <a:t>30% ≤ AI Impact &lt; 60%</a:t>
            </a:r>
          </a:p>
        </p:txBody>
      </p:sp>
      <p:sp>
        <p:nvSpPr>
          <p:cNvPr name="TextBox 15" id="15"/>
          <p:cNvSpPr txBox="true"/>
          <p:nvPr/>
        </p:nvSpPr>
        <p:spPr>
          <a:xfrm rot="0">
            <a:off x="12802883" y="7525687"/>
            <a:ext cx="3591616" cy="349250"/>
          </a:xfrm>
          <a:prstGeom prst="rect">
            <a:avLst/>
          </a:prstGeom>
        </p:spPr>
        <p:txBody>
          <a:bodyPr anchor="t" rtlCol="false" tIns="0" lIns="0" bIns="0" rIns="0">
            <a:spAutoFit/>
          </a:bodyPr>
          <a:lstStyle/>
          <a:p>
            <a:pPr algn="just">
              <a:lnSpc>
                <a:spcPts val="2800"/>
              </a:lnSpc>
            </a:pPr>
            <a:r>
              <a:rPr lang="en-US" sz="2000" spc="20">
                <a:solidFill>
                  <a:srgbClr val="000000"/>
                </a:solidFill>
                <a:latin typeface="Muli"/>
                <a:ea typeface="Muli"/>
                <a:cs typeface="Muli"/>
                <a:sym typeface="Muli"/>
              </a:rPr>
              <a:t>0 ≤ AI Impact &lt; 30%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Freeform 5" id="5"/>
          <p:cNvSpPr/>
          <p:nvPr/>
        </p:nvSpPr>
        <p:spPr>
          <a:xfrm flipH="false" flipV="false" rot="0">
            <a:off x="4063128" y="2145640"/>
            <a:ext cx="10161743" cy="6541622"/>
          </a:xfrm>
          <a:custGeom>
            <a:avLst/>
            <a:gdLst/>
            <a:ahLst/>
            <a:cxnLst/>
            <a:rect r="r" b="b" t="t" l="l"/>
            <a:pathLst>
              <a:path h="6541622" w="10161743">
                <a:moveTo>
                  <a:pt x="0" y="0"/>
                </a:moveTo>
                <a:lnTo>
                  <a:pt x="10161744" y="0"/>
                </a:lnTo>
                <a:lnTo>
                  <a:pt x="10161744" y="6541622"/>
                </a:lnTo>
                <a:lnTo>
                  <a:pt x="0" y="6541622"/>
                </a:lnTo>
                <a:lnTo>
                  <a:pt x="0" y="0"/>
                </a:lnTo>
                <a:close/>
              </a:path>
            </a:pathLst>
          </a:custGeom>
          <a:blipFill>
            <a:blip r:embed="rId7"/>
            <a:stretch>
              <a:fillRect l="0" t="0" r="0" b="0"/>
            </a:stretch>
          </a:blipFill>
        </p:spPr>
      </p:sp>
      <p:sp>
        <p:nvSpPr>
          <p:cNvPr name="TextBox 6" id="6"/>
          <p:cNvSpPr txBox="true"/>
          <p:nvPr/>
        </p:nvSpPr>
        <p:spPr>
          <a:xfrm rot="0">
            <a:off x="5852796" y="838198"/>
            <a:ext cx="6582408" cy="977904"/>
          </a:xfrm>
          <a:prstGeom prst="rect">
            <a:avLst/>
          </a:prstGeom>
        </p:spPr>
        <p:txBody>
          <a:bodyPr anchor="t" rtlCol="false" tIns="0" lIns="0" bIns="0" rIns="0">
            <a:spAutoFit/>
          </a:bodyPr>
          <a:lstStyle/>
          <a:p>
            <a:pPr algn="ctr">
              <a:lnSpc>
                <a:spcPts val="3850"/>
              </a:lnSpc>
            </a:pPr>
            <a:r>
              <a:rPr lang="en-US" sz="3500" b="true">
                <a:solidFill>
                  <a:srgbClr val="000000"/>
                </a:solidFill>
                <a:latin typeface="Muli Ultra-Bold"/>
                <a:ea typeface="Muli Ultra-Bold"/>
                <a:cs typeface="Muli Ultra-Bold"/>
                <a:sym typeface="Muli Ultra-Bold"/>
              </a:rPr>
              <a:t>Grafik Korelasi </a:t>
            </a:r>
          </a:p>
          <a:p>
            <a:pPr algn="ctr">
              <a:lnSpc>
                <a:spcPts val="3850"/>
              </a:lnSpc>
            </a:pPr>
            <a:r>
              <a:rPr lang="en-US" sz="3500" b="true">
                <a:solidFill>
                  <a:srgbClr val="000000"/>
                </a:solidFill>
                <a:latin typeface="Muli Ultra-Bold"/>
                <a:ea typeface="Muli Ultra-Bold"/>
                <a:cs typeface="Muli Ultra-Bold"/>
                <a:sym typeface="Muli Ultra-Bold"/>
              </a:rPr>
              <a:t>Kategori AI Impact vs Salary </a:t>
            </a:r>
          </a:p>
        </p:txBody>
      </p:sp>
      <p:sp>
        <p:nvSpPr>
          <p:cNvPr name="TextBox 7" id="7"/>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99054" y="4602162"/>
            <a:ext cx="11289891" cy="1149351"/>
          </a:xfrm>
          <a:prstGeom prst="rect">
            <a:avLst/>
          </a:prstGeom>
        </p:spPr>
        <p:txBody>
          <a:bodyPr anchor="t" rtlCol="false" tIns="0" lIns="0" bIns="0" rIns="0">
            <a:spAutoFit/>
          </a:bodyPr>
          <a:lstStyle/>
          <a:p>
            <a:pPr algn="ctr">
              <a:lnSpc>
                <a:spcPts val="8800"/>
              </a:lnSpc>
            </a:pPr>
            <a:r>
              <a:rPr lang="en-US" sz="8000" b="true">
                <a:solidFill>
                  <a:srgbClr val="000000"/>
                </a:solidFill>
                <a:latin typeface="Muli Ultra-Bold"/>
                <a:ea typeface="Muli Ultra-Bold"/>
                <a:cs typeface="Muli Ultra-Bold"/>
                <a:sym typeface="Muli Ultra-Bold"/>
              </a:rPr>
              <a:t>Hasil dan Evaluasi</a:t>
            </a:r>
          </a:p>
        </p:txBody>
      </p:sp>
      <p:sp>
        <p:nvSpPr>
          <p:cNvPr name="Freeform 3" id="3"/>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2"/>
            <a:stretch>
              <a:fillRect l="0" t="0" r="0" b="0"/>
            </a:stretch>
          </a:blipFill>
        </p:spPr>
      </p:sp>
      <p:sp>
        <p:nvSpPr>
          <p:cNvPr name="TextBox 4" id="4"/>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Freeform 5" id="5"/>
          <p:cNvSpPr/>
          <p:nvPr/>
        </p:nvSpPr>
        <p:spPr>
          <a:xfrm flipH="false" flipV="false" rot="-5400000">
            <a:off x="0" y="0"/>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627336" y="7626336"/>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13811" y="1046791"/>
            <a:ext cx="13860379" cy="8229600"/>
          </a:xfrm>
          <a:custGeom>
            <a:avLst/>
            <a:gdLst/>
            <a:ahLst/>
            <a:cxnLst/>
            <a:rect r="r" b="b" t="t" l="l"/>
            <a:pathLst>
              <a:path h="8229600" w="13860379">
                <a:moveTo>
                  <a:pt x="0" y="0"/>
                </a:moveTo>
                <a:lnTo>
                  <a:pt x="13860378" y="0"/>
                </a:lnTo>
                <a:lnTo>
                  <a:pt x="13860378"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3"/>
            <a:stretch>
              <a:fillRect l="0" t="0" r="0" b="0"/>
            </a:stretch>
          </a:blipFill>
        </p:spPr>
      </p:sp>
      <p:sp>
        <p:nvSpPr>
          <p:cNvPr name="TextBox 4" id="4"/>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5" id="5"/>
          <p:cNvSpPr txBox="true"/>
          <p:nvPr/>
        </p:nvSpPr>
        <p:spPr>
          <a:xfrm rot="0">
            <a:off x="4453682" y="4471394"/>
            <a:ext cx="1300045" cy="349250"/>
          </a:xfrm>
          <a:prstGeom prst="rect">
            <a:avLst/>
          </a:prstGeom>
        </p:spPr>
        <p:txBody>
          <a:bodyPr anchor="t" rtlCol="false" tIns="0" lIns="0" bIns="0" rIns="0">
            <a:spAutoFit/>
          </a:bodyPr>
          <a:lstStyle/>
          <a:p>
            <a:pPr algn="just">
              <a:lnSpc>
                <a:spcPts val="2800"/>
              </a:lnSpc>
            </a:pPr>
            <a:r>
              <a:rPr lang="en-US" b="true" sz="2000" spc="20">
                <a:solidFill>
                  <a:srgbClr val="000000"/>
                </a:solidFill>
                <a:latin typeface="Muli Bold"/>
                <a:ea typeface="Muli Bold"/>
                <a:cs typeface="Muli Bold"/>
                <a:sym typeface="Muli Bold"/>
              </a:rPr>
              <a:t>0.999767</a:t>
            </a:r>
          </a:p>
        </p:txBody>
      </p:sp>
      <p:sp>
        <p:nvSpPr>
          <p:cNvPr name="TextBox 6" id="6"/>
          <p:cNvSpPr txBox="true"/>
          <p:nvPr/>
        </p:nvSpPr>
        <p:spPr>
          <a:xfrm rot="0">
            <a:off x="7420602" y="4471394"/>
            <a:ext cx="1364616" cy="349250"/>
          </a:xfrm>
          <a:prstGeom prst="rect">
            <a:avLst/>
          </a:prstGeom>
        </p:spPr>
        <p:txBody>
          <a:bodyPr anchor="t" rtlCol="false" tIns="0" lIns="0" bIns="0" rIns="0">
            <a:spAutoFit/>
          </a:bodyPr>
          <a:lstStyle/>
          <a:p>
            <a:pPr algn="just">
              <a:lnSpc>
                <a:spcPts val="2800"/>
              </a:lnSpc>
            </a:pPr>
            <a:r>
              <a:rPr lang="en-US" b="true" sz="2000" spc="20">
                <a:solidFill>
                  <a:srgbClr val="000000"/>
                </a:solidFill>
                <a:latin typeface="Muli Bold"/>
                <a:ea typeface="Muli Bold"/>
                <a:cs typeface="Muli Bold"/>
                <a:sym typeface="Muli Bold"/>
              </a:rPr>
              <a:t>0.999954</a:t>
            </a:r>
          </a:p>
        </p:txBody>
      </p:sp>
      <p:sp>
        <p:nvSpPr>
          <p:cNvPr name="TextBox 7" id="7"/>
          <p:cNvSpPr txBox="true"/>
          <p:nvPr/>
        </p:nvSpPr>
        <p:spPr>
          <a:xfrm rot="0">
            <a:off x="10535531" y="4471394"/>
            <a:ext cx="1278521" cy="349250"/>
          </a:xfrm>
          <a:prstGeom prst="rect">
            <a:avLst/>
          </a:prstGeom>
        </p:spPr>
        <p:txBody>
          <a:bodyPr anchor="t" rtlCol="false" tIns="0" lIns="0" bIns="0" rIns="0">
            <a:spAutoFit/>
          </a:bodyPr>
          <a:lstStyle/>
          <a:p>
            <a:pPr algn="just">
              <a:lnSpc>
                <a:spcPts val="2800"/>
              </a:lnSpc>
            </a:pPr>
            <a:r>
              <a:rPr lang="en-US" b="true" sz="2000" spc="20">
                <a:solidFill>
                  <a:srgbClr val="000000"/>
                </a:solidFill>
                <a:latin typeface="Muli Bold"/>
                <a:ea typeface="Muli Bold"/>
                <a:cs typeface="Muli Bold"/>
                <a:sym typeface="Muli Bold"/>
              </a:rPr>
              <a:t>0.999931</a:t>
            </a:r>
          </a:p>
        </p:txBody>
      </p:sp>
      <p:sp>
        <p:nvSpPr>
          <p:cNvPr name="TextBox 8" id="8"/>
          <p:cNvSpPr txBox="true"/>
          <p:nvPr/>
        </p:nvSpPr>
        <p:spPr>
          <a:xfrm rot="0">
            <a:off x="13538077" y="4471394"/>
            <a:ext cx="1343092" cy="349250"/>
          </a:xfrm>
          <a:prstGeom prst="rect">
            <a:avLst/>
          </a:prstGeom>
        </p:spPr>
        <p:txBody>
          <a:bodyPr anchor="t" rtlCol="false" tIns="0" lIns="0" bIns="0" rIns="0">
            <a:spAutoFit/>
          </a:bodyPr>
          <a:lstStyle/>
          <a:p>
            <a:pPr algn="just">
              <a:lnSpc>
                <a:spcPts val="2800"/>
              </a:lnSpc>
            </a:pPr>
            <a:r>
              <a:rPr lang="en-US" b="true" sz="2000" spc="20">
                <a:solidFill>
                  <a:srgbClr val="000000"/>
                </a:solidFill>
                <a:latin typeface="Muli Bold"/>
                <a:ea typeface="Muli Bold"/>
                <a:cs typeface="Muli Bold"/>
                <a:sym typeface="Muli Bold"/>
              </a:rPr>
              <a:t>0.999966</a:t>
            </a:r>
          </a:p>
        </p:txBody>
      </p:sp>
      <p:sp>
        <p:nvSpPr>
          <p:cNvPr name="Freeform 9" id="9"/>
          <p:cNvSpPr/>
          <p:nvPr/>
        </p:nvSpPr>
        <p:spPr>
          <a:xfrm flipH="false" flipV="false" rot="-5400000">
            <a:off x="0" y="0"/>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921898" y="7927968"/>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2"/>
            <a:stretch>
              <a:fillRect l="0" t="0" r="0" b="0"/>
            </a:stretch>
          </a:blipFill>
        </p:spPr>
      </p:sp>
      <p:sp>
        <p:nvSpPr>
          <p:cNvPr name="Freeform 3" id="3"/>
          <p:cNvSpPr/>
          <p:nvPr/>
        </p:nvSpPr>
        <p:spPr>
          <a:xfrm flipH="false" flipV="false" rot="0">
            <a:off x="2477298" y="1185145"/>
            <a:ext cx="13333405" cy="7916709"/>
          </a:xfrm>
          <a:custGeom>
            <a:avLst/>
            <a:gdLst/>
            <a:ahLst/>
            <a:cxnLst/>
            <a:rect r="r" b="b" t="t" l="l"/>
            <a:pathLst>
              <a:path h="7916709" w="13333405">
                <a:moveTo>
                  <a:pt x="0" y="0"/>
                </a:moveTo>
                <a:lnTo>
                  <a:pt x="13333404" y="0"/>
                </a:lnTo>
                <a:lnTo>
                  <a:pt x="13333404" y="7916710"/>
                </a:lnTo>
                <a:lnTo>
                  <a:pt x="0" y="7916710"/>
                </a:lnTo>
                <a:lnTo>
                  <a:pt x="0" y="0"/>
                </a:lnTo>
                <a:close/>
              </a:path>
            </a:pathLst>
          </a:custGeom>
          <a:blipFill>
            <a:blip r:embed="rId3"/>
            <a:stretch>
              <a:fillRect l="0" t="0" r="0" b="0"/>
            </a:stretch>
          </a:blipFill>
        </p:spPr>
      </p:sp>
      <p:sp>
        <p:nvSpPr>
          <p:cNvPr name="TextBox 4" id="4"/>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Freeform 5" id="5"/>
          <p:cNvSpPr/>
          <p:nvPr/>
        </p:nvSpPr>
        <p:spPr>
          <a:xfrm flipH="false" flipV="false" rot="-5400000">
            <a:off x="0" y="0"/>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627336" y="7626336"/>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45206" y="2651001"/>
            <a:ext cx="6035483" cy="565150"/>
          </a:xfrm>
          <a:prstGeom prst="rect">
            <a:avLst/>
          </a:prstGeom>
        </p:spPr>
        <p:txBody>
          <a:bodyPr anchor="t" rtlCol="false" tIns="0" lIns="0" bIns="0" rIns="0">
            <a:spAutoFit/>
          </a:bodyPr>
          <a:lstStyle/>
          <a:p>
            <a:pPr algn="l">
              <a:lnSpc>
                <a:spcPts val="4399"/>
              </a:lnSpc>
            </a:pPr>
            <a:r>
              <a:rPr lang="en-US" sz="3999" b="true">
                <a:solidFill>
                  <a:srgbClr val="000000"/>
                </a:solidFill>
                <a:latin typeface="Muli Ultra-Bold"/>
                <a:ea typeface="Muli Ultra-Bold"/>
                <a:cs typeface="Muli Ultra-Bold"/>
                <a:sym typeface="Muli Ultra-Bold"/>
              </a:rPr>
              <a:t>KESIMPULAN</a:t>
            </a:r>
          </a:p>
        </p:txBody>
      </p:sp>
      <p:sp>
        <p:nvSpPr>
          <p:cNvPr name="TextBox 3" id="3"/>
          <p:cNvSpPr txBox="true"/>
          <p:nvPr/>
        </p:nvSpPr>
        <p:spPr>
          <a:xfrm rot="0">
            <a:off x="1645206" y="3389670"/>
            <a:ext cx="6035483" cy="345128"/>
          </a:xfrm>
          <a:prstGeom prst="rect">
            <a:avLst/>
          </a:prstGeom>
        </p:spPr>
        <p:txBody>
          <a:bodyPr anchor="t" rtlCol="false" tIns="0" lIns="0" bIns="0" rIns="0">
            <a:spAutoFit/>
          </a:bodyPr>
          <a:lstStyle/>
          <a:p>
            <a:pPr algn="l">
              <a:lnSpc>
                <a:spcPts val="2800"/>
              </a:lnSpc>
            </a:pPr>
          </a:p>
        </p:txBody>
      </p:sp>
      <p:sp>
        <p:nvSpPr>
          <p:cNvPr name="Freeform 4" id="4"/>
          <p:cNvSpPr/>
          <p:nvPr/>
        </p:nvSpPr>
        <p:spPr>
          <a:xfrm flipH="false" flipV="false" rot="0">
            <a:off x="13273520" y="5730181"/>
            <a:ext cx="3159398" cy="3159398"/>
          </a:xfrm>
          <a:custGeom>
            <a:avLst/>
            <a:gdLst/>
            <a:ahLst/>
            <a:cxnLst/>
            <a:rect r="r" b="b" t="t" l="l"/>
            <a:pathLst>
              <a:path h="3159398" w="3159398">
                <a:moveTo>
                  <a:pt x="0" y="0"/>
                </a:moveTo>
                <a:lnTo>
                  <a:pt x="3159398" y="0"/>
                </a:lnTo>
                <a:lnTo>
                  <a:pt x="3159398" y="3159397"/>
                </a:lnTo>
                <a:lnTo>
                  <a:pt x="0" y="3159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4"/>
            <a:stretch>
              <a:fillRect l="0" t="0" r="0" b="0"/>
            </a:stretch>
          </a:blipFill>
        </p:spPr>
      </p:sp>
      <p:sp>
        <p:nvSpPr>
          <p:cNvPr name="TextBox 6" id="6"/>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7" id="7"/>
          <p:cNvSpPr txBox="true"/>
          <p:nvPr/>
        </p:nvSpPr>
        <p:spPr>
          <a:xfrm rot="0">
            <a:off x="1645206" y="3547946"/>
            <a:ext cx="9838595" cy="3887471"/>
          </a:xfrm>
          <a:prstGeom prst="rect">
            <a:avLst/>
          </a:prstGeom>
        </p:spPr>
        <p:txBody>
          <a:bodyPr anchor="t" rtlCol="false" tIns="0" lIns="0" bIns="0" rIns="0">
            <a:spAutoFit/>
          </a:bodyPr>
          <a:lstStyle/>
          <a:p>
            <a:pPr algn="just">
              <a:lnSpc>
                <a:spcPts val="3079"/>
              </a:lnSpc>
            </a:pPr>
            <a:r>
              <a:rPr lang="en-US" sz="2199" spc="21">
                <a:solidFill>
                  <a:srgbClr val="000000"/>
                </a:solidFill>
                <a:latin typeface="Muli"/>
                <a:ea typeface="Muli"/>
                <a:cs typeface="Muli"/>
                <a:sym typeface="Muli"/>
              </a:rPr>
              <a:t>Kecerdasan buatan (AI) memengaruhi hampir semua sektor industri, namun di Asia Tenggara dampaknya tidak merata. Beberapa sektor mengalami otomatisasi lebih tinggi, dengan penerapan AI bervariasi tergantung kesiapan teknologi dan kebutuhan industri di tiap negara. Analisis kami menunjukkan bahwa semakin tinggi dampak AI (AI Impact) pada suatu sektor, semakin rendah tingkat gaji di sektor tersebut. Berdasarkan hasil pemrosesan data, model regresi XGBoost terbukti memiliki performa terbaik. Ini menunjukkan bahwa pekerjaan dengan keterampilan rendah lebih mudah digantikan oleh AI, sementara pekerjaan dengan keterampilan tinggi tetap bernilai tinggi di pasar tenaga kerja.</a:t>
            </a:r>
          </a:p>
        </p:txBody>
      </p:sp>
      <p:sp>
        <p:nvSpPr>
          <p:cNvPr name="Freeform 8" id="8"/>
          <p:cNvSpPr/>
          <p:nvPr/>
        </p:nvSpPr>
        <p:spPr>
          <a:xfrm flipH="false" flipV="false" rot="-5400000">
            <a:off x="0" y="0"/>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5400000">
            <a:off x="16432918"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251721"/>
            <a:ext cx="8835419" cy="1507333"/>
          </a:xfrm>
          <a:prstGeom prst="rect">
            <a:avLst/>
          </a:prstGeom>
        </p:spPr>
        <p:txBody>
          <a:bodyPr anchor="t" rtlCol="false" tIns="0" lIns="0" bIns="0" rIns="0">
            <a:spAutoFit/>
          </a:bodyPr>
          <a:lstStyle/>
          <a:p>
            <a:pPr algn="l" marL="0" indent="0" lvl="0">
              <a:lnSpc>
                <a:spcPts val="11645"/>
              </a:lnSpc>
              <a:spcBef>
                <a:spcPct val="0"/>
              </a:spcBef>
            </a:pPr>
            <a:r>
              <a:rPr lang="en-US" b="true" sz="10587" u="none">
                <a:solidFill>
                  <a:srgbClr val="000000"/>
                </a:solidFill>
                <a:latin typeface="Muli Ultra-Bold"/>
                <a:ea typeface="Muli Ultra-Bold"/>
                <a:cs typeface="Muli Ultra-Bold"/>
                <a:sym typeface="Muli Ultra-Bold"/>
              </a:rPr>
              <a:t>Terima kasih!</a:t>
            </a:r>
          </a:p>
        </p:txBody>
      </p:sp>
      <p:sp>
        <p:nvSpPr>
          <p:cNvPr name="AutoShape 3" id="3"/>
          <p:cNvSpPr/>
          <p:nvPr/>
        </p:nvSpPr>
        <p:spPr>
          <a:xfrm rot="0">
            <a:off x="16572309" y="0"/>
            <a:ext cx="3433286" cy="5143500"/>
          </a:xfrm>
          <a:prstGeom prst="rect">
            <a:avLst/>
          </a:prstGeom>
          <a:solidFill>
            <a:srgbClr val="FFDF2B"/>
          </a:solidFill>
        </p:spPr>
      </p:sp>
      <p:sp>
        <p:nvSpPr>
          <p:cNvPr name="AutoShape 4" id="4"/>
          <p:cNvSpPr/>
          <p:nvPr/>
        </p:nvSpPr>
        <p:spPr>
          <a:xfrm rot="0">
            <a:off x="13145452" y="5143500"/>
            <a:ext cx="3433286" cy="5143500"/>
          </a:xfrm>
          <a:prstGeom prst="rect">
            <a:avLst/>
          </a:prstGeom>
          <a:solidFill>
            <a:srgbClr val="0050F5"/>
          </a:solidFill>
        </p:spPr>
      </p:sp>
      <p:sp>
        <p:nvSpPr>
          <p:cNvPr name="Freeform 5" id="5"/>
          <p:cNvSpPr/>
          <p:nvPr/>
        </p:nvSpPr>
        <p:spPr>
          <a:xfrm flipH="false" flipV="false" rot="-10800000">
            <a:off x="16578739" y="5143500"/>
            <a:ext cx="3433286" cy="3433286"/>
          </a:xfrm>
          <a:custGeom>
            <a:avLst/>
            <a:gdLst/>
            <a:ahLst/>
            <a:cxnLst/>
            <a:rect r="r" b="b" t="t" l="l"/>
            <a:pathLst>
              <a:path h="3433286" w="3433286">
                <a:moveTo>
                  <a:pt x="0" y="0"/>
                </a:moveTo>
                <a:lnTo>
                  <a:pt x="3433286" y="0"/>
                </a:lnTo>
                <a:lnTo>
                  <a:pt x="3433286" y="3433286"/>
                </a:lnTo>
                <a:lnTo>
                  <a:pt x="0" y="3433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37709" y="7045970"/>
            <a:ext cx="3241030" cy="3241030"/>
          </a:xfrm>
          <a:custGeom>
            <a:avLst/>
            <a:gdLst/>
            <a:ahLst/>
            <a:cxnLst/>
            <a:rect r="r" b="b" t="t" l="l"/>
            <a:pathLst>
              <a:path h="3241030" w="3241030">
                <a:moveTo>
                  <a:pt x="0" y="0"/>
                </a:moveTo>
                <a:lnTo>
                  <a:pt x="3241030" y="0"/>
                </a:lnTo>
                <a:lnTo>
                  <a:pt x="3241030" y="3241030"/>
                </a:lnTo>
                <a:lnTo>
                  <a:pt x="0" y="3241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7338955" y="1615323"/>
            <a:ext cx="1912854" cy="1912854"/>
          </a:xfrm>
          <a:custGeom>
            <a:avLst/>
            <a:gdLst/>
            <a:ahLst/>
            <a:cxnLst/>
            <a:rect r="r" b="b" t="t" l="l"/>
            <a:pathLst>
              <a:path h="1912854" w="1912854">
                <a:moveTo>
                  <a:pt x="0" y="0"/>
                </a:moveTo>
                <a:lnTo>
                  <a:pt x="1912854" y="0"/>
                </a:lnTo>
                <a:lnTo>
                  <a:pt x="1912854" y="1912854"/>
                </a:lnTo>
                <a:lnTo>
                  <a:pt x="0" y="1912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23925" y="8431363"/>
            <a:ext cx="1080963" cy="826937"/>
          </a:xfrm>
          <a:custGeom>
            <a:avLst/>
            <a:gdLst/>
            <a:ahLst/>
            <a:cxnLst/>
            <a:rect r="r" b="b" t="t" l="l"/>
            <a:pathLst>
              <a:path h="826937" w="1080963">
                <a:moveTo>
                  <a:pt x="0" y="0"/>
                </a:moveTo>
                <a:lnTo>
                  <a:pt x="1080963" y="0"/>
                </a:lnTo>
                <a:lnTo>
                  <a:pt x="1080963" y="826937"/>
                </a:lnTo>
                <a:lnTo>
                  <a:pt x="0" y="826937"/>
                </a:lnTo>
                <a:lnTo>
                  <a:pt x="0" y="0"/>
                </a:lnTo>
                <a:close/>
              </a:path>
            </a:pathLst>
          </a:custGeom>
          <a:blipFill>
            <a:blip r:embed="rId8"/>
            <a:stretch>
              <a:fillRect l="0" t="0" r="0" b="0"/>
            </a:stretch>
          </a:blipFill>
        </p:spPr>
      </p:sp>
      <p:sp>
        <p:nvSpPr>
          <p:cNvPr name="TextBox 9" id="9"/>
          <p:cNvSpPr txBox="true"/>
          <p:nvPr/>
        </p:nvSpPr>
        <p:spPr>
          <a:xfrm rot="0">
            <a:off x="2238226" y="8702175"/>
            <a:ext cx="5581948" cy="338402"/>
          </a:xfrm>
          <a:prstGeom prst="rect">
            <a:avLst/>
          </a:prstGeom>
        </p:spPr>
        <p:txBody>
          <a:bodyPr anchor="t" rtlCol="false" tIns="0" lIns="0" bIns="0" rIns="0">
            <a:spAutoFit/>
          </a:bodyPr>
          <a:lstStyle/>
          <a:p>
            <a:pPr algn="l">
              <a:lnSpc>
                <a:spcPts val="2640"/>
              </a:lnSpc>
            </a:pPr>
            <a:r>
              <a:rPr lang="en-US" sz="2400" spc="120">
                <a:solidFill>
                  <a:srgbClr val="000000"/>
                </a:solidFill>
                <a:latin typeface="Muli"/>
                <a:ea typeface="Muli"/>
                <a:cs typeface="Muli"/>
                <a:sym typeface="Muli"/>
              </a:rPr>
              <a:t>IFEST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800000">
            <a:off x="-1677496" y="0"/>
            <a:ext cx="3433286" cy="10287000"/>
          </a:xfrm>
          <a:prstGeom prst="rect">
            <a:avLst/>
          </a:prstGeom>
          <a:solidFill>
            <a:srgbClr val="0050F5"/>
          </a:solidFill>
        </p:spPr>
      </p:sp>
      <p:sp>
        <p:nvSpPr>
          <p:cNvPr name="Freeform 3" id="3"/>
          <p:cNvSpPr/>
          <p:nvPr/>
        </p:nvSpPr>
        <p:spPr>
          <a:xfrm flipH="false" flipV="false" rot="5400000">
            <a:off x="-1677496" y="5267798"/>
            <a:ext cx="5019202" cy="5019202"/>
          </a:xfrm>
          <a:custGeom>
            <a:avLst/>
            <a:gdLst/>
            <a:ahLst/>
            <a:cxnLst/>
            <a:rect r="r" b="b" t="t" l="l"/>
            <a:pathLst>
              <a:path h="5019202" w="5019202">
                <a:moveTo>
                  <a:pt x="0" y="0"/>
                </a:moveTo>
                <a:lnTo>
                  <a:pt x="5019202" y="0"/>
                </a:lnTo>
                <a:lnTo>
                  <a:pt x="5019202" y="5019202"/>
                </a:lnTo>
                <a:lnTo>
                  <a:pt x="0" y="5019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68557" y="1716643"/>
            <a:ext cx="3174467" cy="3174467"/>
          </a:xfrm>
          <a:custGeom>
            <a:avLst/>
            <a:gdLst/>
            <a:ahLst/>
            <a:cxnLst/>
            <a:rect r="r" b="b" t="t" l="l"/>
            <a:pathLst>
              <a:path h="3174467" w="3174467">
                <a:moveTo>
                  <a:pt x="0" y="0"/>
                </a:moveTo>
                <a:lnTo>
                  <a:pt x="3174467" y="0"/>
                </a:lnTo>
                <a:lnTo>
                  <a:pt x="3174467" y="3174467"/>
                </a:lnTo>
                <a:lnTo>
                  <a:pt x="0" y="31744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753804" y="1028700"/>
            <a:ext cx="505496" cy="505496"/>
          </a:xfrm>
          <a:custGeom>
            <a:avLst/>
            <a:gdLst/>
            <a:ahLst/>
            <a:cxnLst/>
            <a:rect r="r" b="b" t="t" l="l"/>
            <a:pathLst>
              <a:path h="505496" w="505496">
                <a:moveTo>
                  <a:pt x="0" y="0"/>
                </a:moveTo>
                <a:lnTo>
                  <a:pt x="505496" y="0"/>
                </a:lnTo>
                <a:lnTo>
                  <a:pt x="505496" y="505496"/>
                </a:lnTo>
                <a:lnTo>
                  <a:pt x="0" y="505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677496" y="0"/>
            <a:ext cx="3433286" cy="3433286"/>
          </a:xfrm>
          <a:custGeom>
            <a:avLst/>
            <a:gdLst/>
            <a:ahLst/>
            <a:cxnLst/>
            <a:rect r="r" b="b" t="t" l="l"/>
            <a:pathLst>
              <a:path h="3433286" w="3433286">
                <a:moveTo>
                  <a:pt x="0" y="0"/>
                </a:moveTo>
                <a:lnTo>
                  <a:pt x="3433287" y="0"/>
                </a:lnTo>
                <a:lnTo>
                  <a:pt x="3433287" y="3433286"/>
                </a:lnTo>
                <a:lnTo>
                  <a:pt x="0" y="3433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10"/>
            <a:stretch>
              <a:fillRect l="0" t="0" r="0" b="0"/>
            </a:stretch>
          </a:blipFill>
        </p:spPr>
      </p:sp>
      <p:grpSp>
        <p:nvGrpSpPr>
          <p:cNvPr name="Group 8" id="8"/>
          <p:cNvGrpSpPr>
            <a:grpSpLocks noChangeAspect="true"/>
          </p:cNvGrpSpPr>
          <p:nvPr/>
        </p:nvGrpSpPr>
        <p:grpSpPr>
          <a:xfrm rot="0">
            <a:off x="10629909" y="3743417"/>
            <a:ext cx="3048761" cy="3048761"/>
            <a:chOff x="0" y="0"/>
            <a:chExt cx="8909050" cy="8909050"/>
          </a:xfrm>
        </p:grpSpPr>
        <p:sp>
          <p:nvSpPr>
            <p:cNvPr name="Freeform 9" id="9"/>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930942"/>
            </a:solidFill>
          </p:spPr>
        </p:sp>
        <p:sp>
          <p:nvSpPr>
            <p:cNvPr name="Freeform 10" id="10"/>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1"/>
              <a:stretch>
                <a:fillRect l="-23970" t="-49665" r="-30625" b="-57384"/>
              </a:stretch>
            </a:blipFill>
          </p:spPr>
        </p:sp>
        <p:sp>
          <p:nvSpPr>
            <p:cNvPr name="Freeform 11" id="11"/>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E96238"/>
            </a:solidFill>
          </p:spPr>
        </p:sp>
      </p:grpSp>
      <p:grpSp>
        <p:nvGrpSpPr>
          <p:cNvPr name="Group 12" id="12"/>
          <p:cNvGrpSpPr>
            <a:grpSpLocks noChangeAspect="true"/>
          </p:cNvGrpSpPr>
          <p:nvPr/>
        </p:nvGrpSpPr>
        <p:grpSpPr>
          <a:xfrm rot="0">
            <a:off x="14162914" y="3628040"/>
            <a:ext cx="3048761" cy="3048761"/>
            <a:chOff x="0" y="0"/>
            <a:chExt cx="8909050" cy="8909050"/>
          </a:xfrm>
        </p:grpSpPr>
        <p:sp>
          <p:nvSpPr>
            <p:cNvPr name="Freeform 13" id="13"/>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930942"/>
            </a:solidFill>
          </p:spPr>
        </p:sp>
        <p:sp>
          <p:nvSpPr>
            <p:cNvPr name="Freeform 14" id="14"/>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2"/>
              <a:stretch>
                <a:fillRect l="-4496" t="-145027" r="-68963" b="-16326"/>
              </a:stretch>
            </a:blipFill>
          </p:spPr>
        </p:sp>
        <p:sp>
          <p:nvSpPr>
            <p:cNvPr name="Freeform 15" id="15"/>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E96238"/>
            </a:solidFill>
          </p:spPr>
        </p:sp>
      </p:grpSp>
      <p:grpSp>
        <p:nvGrpSpPr>
          <p:cNvPr name="Group 16" id="16"/>
          <p:cNvGrpSpPr>
            <a:grpSpLocks noChangeAspect="true"/>
          </p:cNvGrpSpPr>
          <p:nvPr/>
        </p:nvGrpSpPr>
        <p:grpSpPr>
          <a:xfrm rot="0">
            <a:off x="6724485" y="3619120"/>
            <a:ext cx="3057681" cy="3057681"/>
            <a:chOff x="0" y="0"/>
            <a:chExt cx="8909050" cy="8909050"/>
          </a:xfrm>
        </p:grpSpPr>
        <p:sp>
          <p:nvSpPr>
            <p:cNvPr name="Freeform 17" id="17"/>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930942"/>
            </a:solidFill>
          </p:spPr>
        </p:sp>
        <p:sp>
          <p:nvSpPr>
            <p:cNvPr name="Freeform 18" id="18"/>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3"/>
              <a:stretch>
                <a:fillRect l="223" t="-34988" r="-20640" b="-57385"/>
              </a:stretch>
            </a:blipFill>
          </p:spPr>
        </p:sp>
        <p:sp>
          <p:nvSpPr>
            <p:cNvPr name="Freeform 19" id="19"/>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E96238"/>
            </a:solidFill>
          </p:spPr>
        </p:sp>
      </p:grpSp>
      <p:grpSp>
        <p:nvGrpSpPr>
          <p:cNvPr name="Group 20" id="20"/>
          <p:cNvGrpSpPr>
            <a:grpSpLocks noChangeAspect="true"/>
          </p:cNvGrpSpPr>
          <p:nvPr/>
        </p:nvGrpSpPr>
        <p:grpSpPr>
          <a:xfrm rot="0">
            <a:off x="2819060" y="3628040"/>
            <a:ext cx="3048761" cy="3048761"/>
            <a:chOff x="0" y="0"/>
            <a:chExt cx="8909050" cy="8909050"/>
          </a:xfrm>
        </p:grpSpPr>
        <p:sp>
          <p:nvSpPr>
            <p:cNvPr name="Freeform 21" id="21"/>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930942"/>
            </a:solidFill>
          </p:spPr>
        </p:sp>
        <p:sp>
          <p:nvSpPr>
            <p:cNvPr name="Freeform 22" id="22"/>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4"/>
              <a:stretch>
                <a:fillRect l="223" t="0" r="223" b="0"/>
              </a:stretch>
            </a:blipFill>
          </p:spPr>
        </p:sp>
        <p:sp>
          <p:nvSpPr>
            <p:cNvPr name="Freeform 23" id="23"/>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E96238"/>
            </a:solidFill>
          </p:spPr>
        </p:sp>
      </p:grpSp>
      <p:sp>
        <p:nvSpPr>
          <p:cNvPr name="TextBox 24" id="24"/>
          <p:cNvSpPr txBox="true"/>
          <p:nvPr/>
        </p:nvSpPr>
        <p:spPr>
          <a:xfrm rot="0">
            <a:off x="2885735" y="1095375"/>
            <a:ext cx="11067450" cy="1076328"/>
          </a:xfrm>
          <a:prstGeom prst="rect">
            <a:avLst/>
          </a:prstGeom>
        </p:spPr>
        <p:txBody>
          <a:bodyPr anchor="t" rtlCol="false" tIns="0" lIns="0" bIns="0" rIns="0">
            <a:spAutoFit/>
          </a:bodyPr>
          <a:lstStyle/>
          <a:p>
            <a:pPr algn="l">
              <a:lnSpc>
                <a:spcPts val="8250"/>
              </a:lnSpc>
            </a:pPr>
            <a:r>
              <a:rPr lang="en-US" sz="7500" b="true">
                <a:solidFill>
                  <a:srgbClr val="000000"/>
                </a:solidFill>
                <a:latin typeface="Muli Ultra-Bold"/>
                <a:ea typeface="Muli Ultra-Bold"/>
                <a:cs typeface="Muli Ultra-Bold"/>
                <a:sym typeface="Muli Ultra-Bold"/>
              </a:rPr>
              <a:t>Anggota Tim</a:t>
            </a:r>
          </a:p>
        </p:txBody>
      </p:sp>
      <p:sp>
        <p:nvSpPr>
          <p:cNvPr name="TextBox 25" id="25"/>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26" id="26"/>
          <p:cNvSpPr txBox="true"/>
          <p:nvPr/>
        </p:nvSpPr>
        <p:spPr>
          <a:xfrm rot="0">
            <a:off x="10629909" y="6941258"/>
            <a:ext cx="2550399" cy="923295"/>
          </a:xfrm>
          <a:prstGeom prst="rect">
            <a:avLst/>
          </a:prstGeom>
        </p:spPr>
        <p:txBody>
          <a:bodyPr anchor="t" rtlCol="false" tIns="0" lIns="0" bIns="0" rIns="0">
            <a:spAutoFit/>
          </a:bodyPr>
          <a:lstStyle/>
          <a:p>
            <a:pPr algn="ctr">
              <a:lnSpc>
                <a:spcPts val="2420"/>
              </a:lnSpc>
            </a:pPr>
            <a:r>
              <a:rPr lang="en-US" sz="2200" b="true">
                <a:solidFill>
                  <a:srgbClr val="000000"/>
                </a:solidFill>
                <a:latin typeface="Muli Ultra-Bold"/>
                <a:ea typeface="Muli Ultra-Bold"/>
                <a:cs typeface="Muli Ultra-Bold"/>
                <a:sym typeface="Muli Ultra-Bold"/>
              </a:rPr>
              <a:t>I Putu Paramaananda </a:t>
            </a:r>
          </a:p>
          <a:p>
            <a:pPr algn="ctr">
              <a:lnSpc>
                <a:spcPts val="2420"/>
              </a:lnSpc>
            </a:pPr>
            <a:r>
              <a:rPr lang="en-US" sz="2200" b="true">
                <a:solidFill>
                  <a:srgbClr val="000000"/>
                </a:solidFill>
                <a:latin typeface="Muli Ultra-Bold"/>
                <a:ea typeface="Muli Ultra-Bold"/>
                <a:cs typeface="Muli Ultra-Bold"/>
                <a:sym typeface="Muli Ultra-Bold"/>
              </a:rPr>
              <a:t>Tanaya</a:t>
            </a:r>
          </a:p>
        </p:txBody>
      </p:sp>
      <p:sp>
        <p:nvSpPr>
          <p:cNvPr name="TextBox 27" id="27"/>
          <p:cNvSpPr txBox="true"/>
          <p:nvPr/>
        </p:nvSpPr>
        <p:spPr>
          <a:xfrm rot="0">
            <a:off x="3068240" y="6941258"/>
            <a:ext cx="2550399" cy="923295"/>
          </a:xfrm>
          <a:prstGeom prst="rect">
            <a:avLst/>
          </a:prstGeom>
        </p:spPr>
        <p:txBody>
          <a:bodyPr anchor="t" rtlCol="false" tIns="0" lIns="0" bIns="0" rIns="0">
            <a:spAutoFit/>
          </a:bodyPr>
          <a:lstStyle/>
          <a:p>
            <a:pPr algn="ctr">
              <a:lnSpc>
                <a:spcPts val="2420"/>
              </a:lnSpc>
            </a:pPr>
            <a:r>
              <a:rPr lang="en-US" sz="2200" b="true">
                <a:solidFill>
                  <a:srgbClr val="000000"/>
                </a:solidFill>
                <a:latin typeface="Muli Ultra-Bold"/>
                <a:ea typeface="Muli Ultra-Bold"/>
                <a:cs typeface="Muli Ultra-Bold"/>
                <a:sym typeface="Muli Ultra-Bold"/>
              </a:rPr>
              <a:t>Muhammad</a:t>
            </a:r>
          </a:p>
          <a:p>
            <a:pPr algn="ctr">
              <a:lnSpc>
                <a:spcPts val="2420"/>
              </a:lnSpc>
            </a:pPr>
            <a:r>
              <a:rPr lang="en-US" sz="2200" b="true">
                <a:solidFill>
                  <a:srgbClr val="000000"/>
                </a:solidFill>
                <a:latin typeface="Muli Ultra-Bold"/>
                <a:ea typeface="Muli Ultra-Bold"/>
                <a:cs typeface="Muli Ultra-Bold"/>
                <a:sym typeface="Muli Ultra-Bold"/>
              </a:rPr>
              <a:t>Aldy Naufal</a:t>
            </a:r>
          </a:p>
          <a:p>
            <a:pPr algn="ctr">
              <a:lnSpc>
                <a:spcPts val="2420"/>
              </a:lnSpc>
            </a:pPr>
            <a:r>
              <a:rPr lang="en-US" sz="2200" b="true">
                <a:solidFill>
                  <a:srgbClr val="000000"/>
                </a:solidFill>
                <a:latin typeface="Muli Ultra-Bold"/>
                <a:ea typeface="Muli Ultra-Bold"/>
                <a:cs typeface="Muli Ultra-Bold"/>
                <a:sym typeface="Muli Ultra-Bold"/>
              </a:rPr>
              <a:t>Fadhilah</a:t>
            </a:r>
          </a:p>
        </p:txBody>
      </p:sp>
      <p:sp>
        <p:nvSpPr>
          <p:cNvPr name="TextBox 28" id="28"/>
          <p:cNvSpPr txBox="true"/>
          <p:nvPr/>
        </p:nvSpPr>
        <p:spPr>
          <a:xfrm rot="0">
            <a:off x="6847724" y="7084133"/>
            <a:ext cx="2550399" cy="618495"/>
          </a:xfrm>
          <a:prstGeom prst="rect">
            <a:avLst/>
          </a:prstGeom>
        </p:spPr>
        <p:txBody>
          <a:bodyPr anchor="t" rtlCol="false" tIns="0" lIns="0" bIns="0" rIns="0">
            <a:spAutoFit/>
          </a:bodyPr>
          <a:lstStyle/>
          <a:p>
            <a:pPr algn="ctr">
              <a:lnSpc>
                <a:spcPts val="2420"/>
              </a:lnSpc>
            </a:pPr>
            <a:r>
              <a:rPr lang="en-US" sz="2200" b="true">
                <a:solidFill>
                  <a:srgbClr val="000000"/>
                </a:solidFill>
                <a:latin typeface="Muli Ultra-Bold"/>
                <a:ea typeface="Muli Ultra-Bold"/>
                <a:cs typeface="Muli Ultra-Bold"/>
                <a:sym typeface="Muli Ultra-Bold"/>
              </a:rPr>
              <a:t>Jonathan</a:t>
            </a:r>
          </a:p>
          <a:p>
            <a:pPr algn="ctr">
              <a:lnSpc>
                <a:spcPts val="2420"/>
              </a:lnSpc>
            </a:pPr>
            <a:r>
              <a:rPr lang="en-US" sz="2200" b="true">
                <a:solidFill>
                  <a:srgbClr val="000000"/>
                </a:solidFill>
                <a:latin typeface="Muli Ultra-Bold"/>
                <a:ea typeface="Muli Ultra-Bold"/>
                <a:cs typeface="Muli Ultra-Bold"/>
                <a:sym typeface="Muli Ultra-Bold"/>
              </a:rPr>
              <a:t>Young</a:t>
            </a:r>
          </a:p>
        </p:txBody>
      </p:sp>
      <p:sp>
        <p:nvSpPr>
          <p:cNvPr name="TextBox 29" id="29"/>
          <p:cNvSpPr txBox="true"/>
          <p:nvPr/>
        </p:nvSpPr>
        <p:spPr>
          <a:xfrm rot="0">
            <a:off x="14412095" y="7084133"/>
            <a:ext cx="2550399" cy="618495"/>
          </a:xfrm>
          <a:prstGeom prst="rect">
            <a:avLst/>
          </a:prstGeom>
        </p:spPr>
        <p:txBody>
          <a:bodyPr anchor="t" rtlCol="false" tIns="0" lIns="0" bIns="0" rIns="0">
            <a:spAutoFit/>
          </a:bodyPr>
          <a:lstStyle/>
          <a:p>
            <a:pPr algn="ctr">
              <a:lnSpc>
                <a:spcPts val="2420"/>
              </a:lnSpc>
            </a:pPr>
            <a:r>
              <a:rPr lang="en-US" sz="2200" b="true">
                <a:solidFill>
                  <a:srgbClr val="000000"/>
                </a:solidFill>
                <a:latin typeface="Muli Ultra-Bold"/>
                <a:ea typeface="Muli Ultra-Bold"/>
                <a:cs typeface="Muli Ultra-Bold"/>
                <a:sym typeface="Muli Ultra-Bold"/>
              </a:rPr>
              <a:t>Nada</a:t>
            </a:r>
          </a:p>
          <a:p>
            <a:pPr algn="ctr">
              <a:lnSpc>
                <a:spcPts val="2420"/>
              </a:lnSpc>
            </a:pPr>
            <a:r>
              <a:rPr lang="en-US" sz="2200" b="true">
                <a:solidFill>
                  <a:srgbClr val="000000"/>
                </a:solidFill>
                <a:latin typeface="Muli Ultra-Bold"/>
                <a:ea typeface="Muli Ultra-Bold"/>
                <a:cs typeface="Muli Ultra-Bold"/>
                <a:sym typeface="Muli Ultra-Bold"/>
              </a:rPr>
              <a:t>Firdaus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045347" y="6663906"/>
            <a:ext cx="2365971" cy="3623094"/>
          </a:xfrm>
          <a:prstGeom prst="rect">
            <a:avLst/>
          </a:prstGeom>
          <a:solidFill>
            <a:srgbClr val="FE4C00"/>
          </a:solidFill>
        </p:spPr>
      </p:sp>
      <p:sp>
        <p:nvSpPr>
          <p:cNvPr name="AutoShape 3" id="3"/>
          <p:cNvSpPr/>
          <p:nvPr/>
        </p:nvSpPr>
        <p:spPr>
          <a:xfrm rot="0">
            <a:off x="16411317" y="6663906"/>
            <a:ext cx="3433286" cy="3623094"/>
          </a:xfrm>
          <a:prstGeom prst="rect">
            <a:avLst/>
          </a:prstGeom>
          <a:solidFill>
            <a:srgbClr val="FFDF2B"/>
          </a:solidFill>
        </p:spPr>
      </p:sp>
      <p:sp>
        <p:nvSpPr>
          <p:cNvPr name="Freeform 4" id="4"/>
          <p:cNvSpPr/>
          <p:nvPr/>
        </p:nvSpPr>
        <p:spPr>
          <a:xfrm flipH="false" flipV="false" rot="0">
            <a:off x="16411317" y="4751025"/>
            <a:ext cx="1912881" cy="1912881"/>
          </a:xfrm>
          <a:custGeom>
            <a:avLst/>
            <a:gdLst/>
            <a:ahLst/>
            <a:cxnLst/>
            <a:rect r="r" b="b" t="t" l="l"/>
            <a:pathLst>
              <a:path h="1912881" w="1912881">
                <a:moveTo>
                  <a:pt x="0" y="0"/>
                </a:moveTo>
                <a:lnTo>
                  <a:pt x="1912881" y="0"/>
                </a:lnTo>
                <a:lnTo>
                  <a:pt x="1912881" y="1912881"/>
                </a:lnTo>
                <a:lnTo>
                  <a:pt x="0" y="1912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4197" y="7578332"/>
            <a:ext cx="1794241" cy="1794241"/>
          </a:xfrm>
          <a:custGeom>
            <a:avLst/>
            <a:gdLst/>
            <a:ahLst/>
            <a:cxnLst/>
            <a:rect r="r" b="b" t="t" l="l"/>
            <a:pathLst>
              <a:path h="1794241" w="1794241">
                <a:moveTo>
                  <a:pt x="0" y="0"/>
                </a:moveTo>
                <a:lnTo>
                  <a:pt x="1794241" y="0"/>
                </a:lnTo>
                <a:lnTo>
                  <a:pt x="1794241" y="1794241"/>
                </a:lnTo>
                <a:lnTo>
                  <a:pt x="0" y="17942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0">
            <a:off x="14045347" y="0"/>
            <a:ext cx="2365971" cy="6663906"/>
          </a:xfrm>
          <a:prstGeom prst="rect">
            <a:avLst/>
          </a:prstGeom>
          <a:solidFill>
            <a:srgbClr val="0F94BA"/>
          </a:solidFill>
        </p:spPr>
      </p:sp>
      <p:sp>
        <p:nvSpPr>
          <p:cNvPr name="Freeform 7" id="7"/>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TextBox 8" id="8"/>
          <p:cNvSpPr txBox="true"/>
          <p:nvPr/>
        </p:nvSpPr>
        <p:spPr>
          <a:xfrm rot="0">
            <a:off x="1028700" y="5861792"/>
            <a:ext cx="12265661" cy="2585086"/>
          </a:xfrm>
          <a:prstGeom prst="rect">
            <a:avLst/>
          </a:prstGeom>
        </p:spPr>
        <p:txBody>
          <a:bodyPr anchor="t" rtlCol="false" tIns="0" lIns="0" bIns="0" rIns="0">
            <a:spAutoFit/>
          </a:bodyPr>
          <a:lstStyle/>
          <a:p>
            <a:pPr algn="just">
              <a:lnSpc>
                <a:spcPts val="2939"/>
              </a:lnSpc>
            </a:pPr>
            <a:r>
              <a:rPr lang="en-US" sz="2099" spc="20">
                <a:solidFill>
                  <a:srgbClr val="000000"/>
                </a:solidFill>
                <a:latin typeface="Muli"/>
                <a:ea typeface="Muli"/>
                <a:cs typeface="Muli"/>
                <a:sym typeface="Muli"/>
              </a:rPr>
              <a:t>Di era Revolusi Industri 4.0, kecerdasan buatan (AI) telah menjadi pendorong utama perubahan di berbagai sektor. Otomatisasi yang didorong oleh AI telah mulai mengubah cara kerja industri, mempengaruhi berbagai jenis pekerjaan. Otomatisasi berbasis AI tidak hanya meningkatkan efisiensi, tetapi juga mempengaruhi pasar tenaga kerja dengan mengurangi kebutuhan akan pekerjaan manual. Dampak ini terasa di berbagai belahan dunia, termasuk Asia Tenggara yang merupakan salah satu kawasan dengan pertumbuhan ekonomi tercepat. Kehadiran AI mulai menggeser pola pekerjaan dan struktur tenaga kerja yang ada. </a:t>
            </a:r>
          </a:p>
        </p:txBody>
      </p:sp>
      <p:sp>
        <p:nvSpPr>
          <p:cNvPr name="TextBox 9" id="9"/>
          <p:cNvSpPr txBox="true"/>
          <p:nvPr/>
        </p:nvSpPr>
        <p:spPr>
          <a:xfrm rot="0">
            <a:off x="1028700" y="1095375"/>
            <a:ext cx="6935001" cy="993778"/>
          </a:xfrm>
          <a:prstGeom prst="rect">
            <a:avLst/>
          </a:prstGeom>
        </p:spPr>
        <p:txBody>
          <a:bodyPr anchor="t" rtlCol="false" tIns="0" lIns="0" bIns="0" rIns="0">
            <a:spAutoFit/>
          </a:bodyPr>
          <a:lstStyle/>
          <a:p>
            <a:pPr algn="l">
              <a:lnSpc>
                <a:spcPts val="7700"/>
              </a:lnSpc>
            </a:pPr>
            <a:r>
              <a:rPr lang="en-US" sz="7000" b="true">
                <a:solidFill>
                  <a:srgbClr val="000000"/>
                </a:solidFill>
                <a:latin typeface="Muli Ultra-Bold"/>
                <a:ea typeface="Muli Ultra-Bold"/>
                <a:cs typeface="Muli Ultra-Bold"/>
                <a:sym typeface="Muli Ultra-Bold"/>
              </a:rPr>
              <a:t>Latar Belakang</a:t>
            </a:r>
          </a:p>
        </p:txBody>
      </p:sp>
      <p:sp>
        <p:nvSpPr>
          <p:cNvPr name="TextBox 10" id="10"/>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grpSp>
        <p:nvGrpSpPr>
          <p:cNvPr name="Group 11" id="11"/>
          <p:cNvGrpSpPr/>
          <p:nvPr/>
        </p:nvGrpSpPr>
        <p:grpSpPr>
          <a:xfrm rot="0">
            <a:off x="4917523" y="2598332"/>
            <a:ext cx="5185188" cy="2875063"/>
            <a:chOff x="0" y="0"/>
            <a:chExt cx="6913584" cy="3833418"/>
          </a:xfrm>
        </p:grpSpPr>
        <p:sp>
          <p:nvSpPr>
            <p:cNvPr name="Freeform 12" id="12"/>
            <p:cNvSpPr/>
            <p:nvPr/>
          </p:nvSpPr>
          <p:spPr>
            <a:xfrm flipH="false" flipV="false" rot="0">
              <a:off x="0" y="0"/>
              <a:ext cx="6913584" cy="3543944"/>
            </a:xfrm>
            <a:custGeom>
              <a:avLst/>
              <a:gdLst/>
              <a:ahLst/>
              <a:cxnLst/>
              <a:rect r="r" b="b" t="t" l="l"/>
              <a:pathLst>
                <a:path h="3543944" w="6913584">
                  <a:moveTo>
                    <a:pt x="0" y="0"/>
                  </a:moveTo>
                  <a:lnTo>
                    <a:pt x="6913584" y="0"/>
                  </a:lnTo>
                  <a:lnTo>
                    <a:pt x="6913584" y="3543944"/>
                  </a:lnTo>
                  <a:lnTo>
                    <a:pt x="0" y="3543944"/>
                  </a:lnTo>
                  <a:lnTo>
                    <a:pt x="0" y="0"/>
                  </a:lnTo>
                  <a:close/>
                </a:path>
              </a:pathLst>
            </a:custGeom>
            <a:blipFill>
              <a:blip r:embed="rId7"/>
              <a:stretch>
                <a:fillRect l="-8492" t="-13254" r="-6794" b="-13254"/>
              </a:stretch>
            </a:blipFill>
          </p:spPr>
        </p:sp>
        <p:sp>
          <p:nvSpPr>
            <p:cNvPr name="TextBox 13" id="13"/>
            <p:cNvSpPr txBox="true"/>
            <p:nvPr/>
          </p:nvSpPr>
          <p:spPr>
            <a:xfrm rot="0">
              <a:off x="333501" y="3515369"/>
              <a:ext cx="6246582" cy="318049"/>
            </a:xfrm>
            <a:prstGeom prst="rect">
              <a:avLst/>
            </a:prstGeom>
          </p:spPr>
          <p:txBody>
            <a:bodyPr anchor="t" rtlCol="false" tIns="0" lIns="0" bIns="0" rIns="0">
              <a:spAutoFit/>
            </a:bodyPr>
            <a:lstStyle/>
            <a:p>
              <a:pPr algn="ctr">
                <a:lnSpc>
                  <a:spcPts val="2006"/>
                </a:lnSpc>
              </a:pPr>
              <a:r>
                <a:rPr lang="en-US" sz="1433" spc="14">
                  <a:solidFill>
                    <a:srgbClr val="000000"/>
                  </a:solidFill>
                  <a:latin typeface="Muli"/>
                  <a:ea typeface="Muli"/>
                  <a:cs typeface="Muli"/>
                  <a:sym typeface="Muli"/>
                </a:rPr>
                <a:t>sumber gambar : www.medium.com</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5937245" y="6663906"/>
            <a:ext cx="2365971" cy="3623094"/>
          </a:xfrm>
          <a:prstGeom prst="rect">
            <a:avLst/>
          </a:prstGeom>
          <a:solidFill>
            <a:srgbClr val="FE4C00"/>
          </a:solidFill>
        </p:spPr>
      </p:sp>
      <p:sp>
        <p:nvSpPr>
          <p:cNvPr name="Freeform 3" id="3"/>
          <p:cNvSpPr/>
          <p:nvPr/>
        </p:nvSpPr>
        <p:spPr>
          <a:xfrm flipH="false" flipV="false" rot="0">
            <a:off x="17406096" y="7578332"/>
            <a:ext cx="1794241" cy="1794241"/>
          </a:xfrm>
          <a:custGeom>
            <a:avLst/>
            <a:gdLst/>
            <a:ahLst/>
            <a:cxnLst/>
            <a:rect r="r" b="b" t="t" l="l"/>
            <a:pathLst>
              <a:path h="1794241" w="1794241">
                <a:moveTo>
                  <a:pt x="0" y="0"/>
                </a:moveTo>
                <a:lnTo>
                  <a:pt x="1794240" y="0"/>
                </a:lnTo>
                <a:lnTo>
                  <a:pt x="1794240" y="1794241"/>
                </a:lnTo>
                <a:lnTo>
                  <a:pt x="0" y="179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5937245" y="0"/>
            <a:ext cx="2365971" cy="6663906"/>
          </a:xfrm>
          <a:prstGeom prst="rect">
            <a:avLst/>
          </a:prstGeom>
          <a:solidFill>
            <a:srgbClr val="0F94BA"/>
          </a:solidFill>
        </p:spPr>
      </p:sp>
      <p:grpSp>
        <p:nvGrpSpPr>
          <p:cNvPr name="Group 5" id="5"/>
          <p:cNvGrpSpPr/>
          <p:nvPr/>
        </p:nvGrpSpPr>
        <p:grpSpPr>
          <a:xfrm rot="0">
            <a:off x="1336953" y="2470619"/>
            <a:ext cx="6728251" cy="4672931"/>
            <a:chOff x="0" y="0"/>
            <a:chExt cx="8971001" cy="6230574"/>
          </a:xfrm>
        </p:grpSpPr>
        <p:sp>
          <p:nvSpPr>
            <p:cNvPr name="Freeform 6" id="6"/>
            <p:cNvSpPr/>
            <p:nvPr/>
          </p:nvSpPr>
          <p:spPr>
            <a:xfrm flipH="false" flipV="false" rot="0">
              <a:off x="0" y="1342143"/>
              <a:ext cx="8971001" cy="4687348"/>
            </a:xfrm>
            <a:custGeom>
              <a:avLst/>
              <a:gdLst/>
              <a:ahLst/>
              <a:cxnLst/>
              <a:rect r="r" b="b" t="t" l="l"/>
              <a:pathLst>
                <a:path h="4687348" w="8971001">
                  <a:moveTo>
                    <a:pt x="0" y="0"/>
                  </a:moveTo>
                  <a:lnTo>
                    <a:pt x="8971001" y="0"/>
                  </a:lnTo>
                  <a:lnTo>
                    <a:pt x="8971001" y="4687348"/>
                  </a:lnTo>
                  <a:lnTo>
                    <a:pt x="0" y="4687348"/>
                  </a:lnTo>
                  <a:lnTo>
                    <a:pt x="0" y="0"/>
                  </a:lnTo>
                  <a:close/>
                </a:path>
              </a:pathLst>
            </a:custGeom>
            <a:blipFill>
              <a:blip r:embed="rId4"/>
              <a:stretch>
                <a:fillRect l="0" t="0" r="0" b="0"/>
              </a:stretch>
            </a:blipFill>
          </p:spPr>
        </p:sp>
        <p:sp>
          <p:nvSpPr>
            <p:cNvPr name="Freeform 7" id="7"/>
            <p:cNvSpPr/>
            <p:nvPr/>
          </p:nvSpPr>
          <p:spPr>
            <a:xfrm flipH="false" flipV="false" rot="0">
              <a:off x="108476" y="0"/>
              <a:ext cx="8134200" cy="1342143"/>
            </a:xfrm>
            <a:custGeom>
              <a:avLst/>
              <a:gdLst/>
              <a:ahLst/>
              <a:cxnLst/>
              <a:rect r="r" b="b" t="t" l="l"/>
              <a:pathLst>
                <a:path h="1342143" w="8134200">
                  <a:moveTo>
                    <a:pt x="0" y="0"/>
                  </a:moveTo>
                  <a:lnTo>
                    <a:pt x="8134201" y="0"/>
                  </a:lnTo>
                  <a:lnTo>
                    <a:pt x="8134201" y="1342143"/>
                  </a:lnTo>
                  <a:lnTo>
                    <a:pt x="0" y="1342143"/>
                  </a:lnTo>
                  <a:lnTo>
                    <a:pt x="0" y="0"/>
                  </a:lnTo>
                  <a:close/>
                </a:path>
              </a:pathLst>
            </a:custGeom>
            <a:blipFill>
              <a:blip r:embed="rId5"/>
              <a:stretch>
                <a:fillRect l="0" t="0" r="0" b="0"/>
              </a:stretch>
            </a:blipFill>
          </p:spPr>
        </p:sp>
        <p:sp>
          <p:nvSpPr>
            <p:cNvPr name="TextBox 8" id="8"/>
            <p:cNvSpPr txBox="true"/>
            <p:nvPr/>
          </p:nvSpPr>
          <p:spPr>
            <a:xfrm rot="0">
              <a:off x="997437" y="5875398"/>
              <a:ext cx="6976127" cy="355176"/>
            </a:xfrm>
            <a:prstGeom prst="rect">
              <a:avLst/>
            </a:prstGeom>
          </p:spPr>
          <p:txBody>
            <a:bodyPr anchor="t" rtlCol="false" tIns="0" lIns="0" bIns="0" rIns="0">
              <a:spAutoFit/>
            </a:bodyPr>
            <a:lstStyle/>
            <a:p>
              <a:pPr algn="ctr">
                <a:lnSpc>
                  <a:spcPts val="2380"/>
                </a:lnSpc>
              </a:pPr>
              <a:r>
                <a:rPr lang="en-US" sz="1700" spc="17">
                  <a:solidFill>
                    <a:srgbClr val="000000"/>
                  </a:solidFill>
                  <a:latin typeface="Muli"/>
                  <a:ea typeface="Muli"/>
                  <a:cs typeface="Muli"/>
                  <a:sym typeface="Muli"/>
                </a:rPr>
                <a:t>Sumber : www.straitstimes.com/singapore</a:t>
              </a:r>
            </a:p>
          </p:txBody>
        </p:sp>
      </p:grpSp>
      <p:grpSp>
        <p:nvGrpSpPr>
          <p:cNvPr name="Group 9" id="9"/>
          <p:cNvGrpSpPr/>
          <p:nvPr/>
        </p:nvGrpSpPr>
        <p:grpSpPr>
          <a:xfrm rot="0">
            <a:off x="8748553" y="2215902"/>
            <a:ext cx="5301935" cy="3144627"/>
            <a:chOff x="0" y="0"/>
            <a:chExt cx="7069247" cy="4192837"/>
          </a:xfrm>
        </p:grpSpPr>
        <p:sp>
          <p:nvSpPr>
            <p:cNvPr name="Freeform 10" id="10"/>
            <p:cNvSpPr/>
            <p:nvPr/>
          </p:nvSpPr>
          <p:spPr>
            <a:xfrm flipH="false" flipV="false" rot="0">
              <a:off x="0" y="0"/>
              <a:ext cx="7069247" cy="3826230"/>
            </a:xfrm>
            <a:custGeom>
              <a:avLst/>
              <a:gdLst/>
              <a:ahLst/>
              <a:cxnLst/>
              <a:rect r="r" b="b" t="t" l="l"/>
              <a:pathLst>
                <a:path h="3826230" w="7069247">
                  <a:moveTo>
                    <a:pt x="0" y="0"/>
                  </a:moveTo>
                  <a:lnTo>
                    <a:pt x="7069247" y="0"/>
                  </a:lnTo>
                  <a:lnTo>
                    <a:pt x="7069247" y="3826230"/>
                  </a:lnTo>
                  <a:lnTo>
                    <a:pt x="0" y="3826230"/>
                  </a:lnTo>
                  <a:lnTo>
                    <a:pt x="0" y="0"/>
                  </a:lnTo>
                  <a:close/>
                </a:path>
              </a:pathLst>
            </a:custGeom>
            <a:blipFill>
              <a:blip r:embed="rId6"/>
              <a:stretch>
                <a:fillRect l="0" t="0" r="0" b="0"/>
              </a:stretch>
            </a:blipFill>
          </p:spPr>
        </p:sp>
        <p:sp>
          <p:nvSpPr>
            <p:cNvPr name="TextBox 11" id="11"/>
            <p:cNvSpPr txBox="true"/>
            <p:nvPr/>
          </p:nvSpPr>
          <p:spPr>
            <a:xfrm rot="0">
              <a:off x="1729636" y="3851630"/>
              <a:ext cx="3609975" cy="341207"/>
            </a:xfrm>
            <a:prstGeom prst="rect">
              <a:avLst/>
            </a:prstGeom>
          </p:spPr>
          <p:txBody>
            <a:bodyPr anchor="t" rtlCol="false" tIns="0" lIns="0" bIns="0" rIns="0">
              <a:spAutoFit/>
            </a:bodyPr>
            <a:lstStyle/>
            <a:p>
              <a:pPr algn="ctr">
                <a:lnSpc>
                  <a:spcPts val="2125"/>
                </a:lnSpc>
                <a:spcBef>
                  <a:spcPct val="0"/>
                </a:spcBef>
              </a:pPr>
              <a:r>
                <a:rPr lang="en-US" sz="1700">
                  <a:solidFill>
                    <a:srgbClr val="000000"/>
                  </a:solidFill>
                  <a:latin typeface="Muli"/>
                  <a:ea typeface="Muli"/>
                  <a:cs typeface="Muli"/>
                  <a:sym typeface="Muli"/>
                </a:rPr>
                <a:t>Sumber : www.imf.org </a:t>
              </a:r>
            </a:p>
          </p:txBody>
        </p:sp>
      </p:grpSp>
      <p:grpSp>
        <p:nvGrpSpPr>
          <p:cNvPr name="Group 12" id="12"/>
          <p:cNvGrpSpPr/>
          <p:nvPr/>
        </p:nvGrpSpPr>
        <p:grpSpPr>
          <a:xfrm rot="0">
            <a:off x="1839610" y="7313670"/>
            <a:ext cx="5487430" cy="1740519"/>
            <a:chOff x="0" y="0"/>
            <a:chExt cx="7316573" cy="2320692"/>
          </a:xfrm>
        </p:grpSpPr>
        <p:sp>
          <p:nvSpPr>
            <p:cNvPr name="Freeform 13" id="13"/>
            <p:cNvSpPr/>
            <p:nvPr/>
          </p:nvSpPr>
          <p:spPr>
            <a:xfrm flipH="false" flipV="false" rot="0">
              <a:off x="0" y="0"/>
              <a:ext cx="7316573" cy="1940880"/>
            </a:xfrm>
            <a:custGeom>
              <a:avLst/>
              <a:gdLst/>
              <a:ahLst/>
              <a:cxnLst/>
              <a:rect r="r" b="b" t="t" l="l"/>
              <a:pathLst>
                <a:path h="1940880" w="7316573">
                  <a:moveTo>
                    <a:pt x="0" y="0"/>
                  </a:moveTo>
                  <a:lnTo>
                    <a:pt x="7316573" y="0"/>
                  </a:lnTo>
                  <a:lnTo>
                    <a:pt x="7316573" y="1940880"/>
                  </a:lnTo>
                  <a:lnTo>
                    <a:pt x="0" y="1940880"/>
                  </a:lnTo>
                  <a:lnTo>
                    <a:pt x="0" y="0"/>
                  </a:lnTo>
                  <a:close/>
                </a:path>
              </a:pathLst>
            </a:custGeom>
            <a:blipFill>
              <a:blip r:embed="rId7"/>
              <a:stretch>
                <a:fillRect l="-5554" t="0" r="-6139" b="0"/>
              </a:stretch>
            </a:blipFill>
          </p:spPr>
        </p:sp>
        <p:sp>
          <p:nvSpPr>
            <p:cNvPr name="TextBox 14" id="14"/>
            <p:cNvSpPr txBox="true"/>
            <p:nvPr/>
          </p:nvSpPr>
          <p:spPr>
            <a:xfrm rot="0">
              <a:off x="1754232" y="1921830"/>
              <a:ext cx="3808109" cy="398861"/>
            </a:xfrm>
            <a:prstGeom prst="rect">
              <a:avLst/>
            </a:prstGeom>
          </p:spPr>
          <p:txBody>
            <a:bodyPr anchor="t" rtlCol="false" tIns="0" lIns="0" bIns="0" rIns="0">
              <a:spAutoFit/>
            </a:bodyPr>
            <a:lstStyle/>
            <a:p>
              <a:pPr algn="ctr">
                <a:lnSpc>
                  <a:spcPts val="2361"/>
                </a:lnSpc>
                <a:spcBef>
                  <a:spcPct val="0"/>
                </a:spcBef>
              </a:pPr>
              <a:r>
                <a:rPr lang="en-US" sz="1888">
                  <a:solidFill>
                    <a:srgbClr val="000000"/>
                  </a:solidFill>
                  <a:latin typeface="Muli"/>
                  <a:ea typeface="Muli"/>
                  <a:cs typeface="Muli"/>
                  <a:sym typeface="Muli"/>
                </a:rPr>
                <a:t>Sumber : www.kompas.id</a:t>
              </a:r>
            </a:p>
          </p:txBody>
        </p:sp>
      </p:grpSp>
      <p:grpSp>
        <p:nvGrpSpPr>
          <p:cNvPr name="Group 15" id="15"/>
          <p:cNvGrpSpPr/>
          <p:nvPr/>
        </p:nvGrpSpPr>
        <p:grpSpPr>
          <a:xfrm rot="0">
            <a:off x="8748553" y="7143550"/>
            <a:ext cx="5725895" cy="1694320"/>
            <a:chOff x="0" y="0"/>
            <a:chExt cx="7634527" cy="2259093"/>
          </a:xfrm>
        </p:grpSpPr>
        <p:sp>
          <p:nvSpPr>
            <p:cNvPr name="Freeform 16" id="16"/>
            <p:cNvSpPr/>
            <p:nvPr/>
          </p:nvSpPr>
          <p:spPr>
            <a:xfrm flipH="false" flipV="false" rot="0">
              <a:off x="0" y="0"/>
              <a:ext cx="7634527" cy="1927718"/>
            </a:xfrm>
            <a:custGeom>
              <a:avLst/>
              <a:gdLst/>
              <a:ahLst/>
              <a:cxnLst/>
              <a:rect r="r" b="b" t="t" l="l"/>
              <a:pathLst>
                <a:path h="1927718" w="7634527">
                  <a:moveTo>
                    <a:pt x="0" y="0"/>
                  </a:moveTo>
                  <a:lnTo>
                    <a:pt x="7634527" y="0"/>
                  </a:lnTo>
                  <a:lnTo>
                    <a:pt x="7634527" y="1927718"/>
                  </a:lnTo>
                  <a:lnTo>
                    <a:pt x="0" y="1927718"/>
                  </a:lnTo>
                  <a:lnTo>
                    <a:pt x="0" y="0"/>
                  </a:lnTo>
                  <a:close/>
                </a:path>
              </a:pathLst>
            </a:custGeom>
            <a:blipFill>
              <a:blip r:embed="rId8"/>
              <a:stretch>
                <a:fillRect l="0" t="0" r="0" b="0"/>
              </a:stretch>
            </a:blipFill>
          </p:spPr>
        </p:sp>
        <p:sp>
          <p:nvSpPr>
            <p:cNvPr name="TextBox 17" id="17"/>
            <p:cNvSpPr txBox="true"/>
            <p:nvPr/>
          </p:nvSpPr>
          <p:spPr>
            <a:xfrm rot="0">
              <a:off x="1295564" y="1911535"/>
              <a:ext cx="5043400" cy="347558"/>
            </a:xfrm>
            <a:prstGeom prst="rect">
              <a:avLst/>
            </a:prstGeom>
          </p:spPr>
          <p:txBody>
            <a:bodyPr anchor="t" rtlCol="false" tIns="0" lIns="0" bIns="0" rIns="0">
              <a:spAutoFit/>
            </a:bodyPr>
            <a:lstStyle/>
            <a:p>
              <a:pPr algn="ctr">
                <a:lnSpc>
                  <a:spcPts val="2138"/>
                </a:lnSpc>
                <a:spcBef>
                  <a:spcPct val="0"/>
                </a:spcBef>
              </a:pPr>
              <a:r>
                <a:rPr lang="en-US" sz="1710">
                  <a:solidFill>
                    <a:srgbClr val="000000"/>
                  </a:solidFill>
                  <a:latin typeface="Muli"/>
                  <a:ea typeface="Muli"/>
                  <a:cs typeface="Muli"/>
                  <a:sym typeface="Muli"/>
                </a:rPr>
                <a:t>Sumber : www.channelnewsasia.com</a:t>
              </a:r>
            </a:p>
          </p:txBody>
        </p:sp>
      </p:grpSp>
      <p:grpSp>
        <p:nvGrpSpPr>
          <p:cNvPr name="Group 18" id="18"/>
          <p:cNvGrpSpPr/>
          <p:nvPr/>
        </p:nvGrpSpPr>
        <p:grpSpPr>
          <a:xfrm rot="0">
            <a:off x="8629833" y="5579605"/>
            <a:ext cx="7307412" cy="1369361"/>
            <a:chOff x="0" y="0"/>
            <a:chExt cx="9743216" cy="1825815"/>
          </a:xfrm>
        </p:grpSpPr>
        <p:sp>
          <p:nvSpPr>
            <p:cNvPr name="Freeform 19" id="19"/>
            <p:cNvSpPr/>
            <p:nvPr/>
          </p:nvSpPr>
          <p:spPr>
            <a:xfrm flipH="false" flipV="false" rot="0">
              <a:off x="0" y="0"/>
              <a:ext cx="9743216" cy="1535409"/>
            </a:xfrm>
            <a:custGeom>
              <a:avLst/>
              <a:gdLst/>
              <a:ahLst/>
              <a:cxnLst/>
              <a:rect r="r" b="b" t="t" l="l"/>
              <a:pathLst>
                <a:path h="1535409" w="9743216">
                  <a:moveTo>
                    <a:pt x="0" y="0"/>
                  </a:moveTo>
                  <a:lnTo>
                    <a:pt x="9743216" y="0"/>
                  </a:lnTo>
                  <a:lnTo>
                    <a:pt x="9743216" y="1535409"/>
                  </a:lnTo>
                  <a:lnTo>
                    <a:pt x="0" y="1535409"/>
                  </a:lnTo>
                  <a:lnTo>
                    <a:pt x="0" y="0"/>
                  </a:lnTo>
                  <a:close/>
                </a:path>
              </a:pathLst>
            </a:custGeom>
            <a:blipFill>
              <a:blip r:embed="rId9"/>
              <a:stretch>
                <a:fillRect l="0" t="0" r="0" b="-45157"/>
              </a:stretch>
            </a:blipFill>
          </p:spPr>
        </p:sp>
        <p:sp>
          <p:nvSpPr>
            <p:cNvPr name="TextBox 20" id="20"/>
            <p:cNvSpPr txBox="true"/>
            <p:nvPr/>
          </p:nvSpPr>
          <p:spPr>
            <a:xfrm rot="0">
              <a:off x="2123008" y="1484609"/>
              <a:ext cx="4454525" cy="341207"/>
            </a:xfrm>
            <a:prstGeom prst="rect">
              <a:avLst/>
            </a:prstGeom>
          </p:spPr>
          <p:txBody>
            <a:bodyPr anchor="t" rtlCol="false" tIns="0" lIns="0" bIns="0" rIns="0">
              <a:spAutoFit/>
            </a:bodyPr>
            <a:lstStyle/>
            <a:p>
              <a:pPr algn="ctr">
                <a:lnSpc>
                  <a:spcPts val="2125"/>
                </a:lnSpc>
                <a:spcBef>
                  <a:spcPct val="0"/>
                </a:spcBef>
              </a:pPr>
              <a:r>
                <a:rPr lang="en-US" sz="1700">
                  <a:solidFill>
                    <a:srgbClr val="000000"/>
                  </a:solidFill>
                  <a:latin typeface="Muli"/>
                  <a:ea typeface="Muli"/>
                  <a:cs typeface="Muli"/>
                  <a:sym typeface="Muli"/>
                </a:rPr>
                <a:t>Sumber : www.cnnindonesia.com</a:t>
              </a:r>
            </a:p>
          </p:txBody>
        </p:sp>
      </p:grpSp>
      <p:grpSp>
        <p:nvGrpSpPr>
          <p:cNvPr name="Group 21" id="21"/>
          <p:cNvGrpSpPr/>
          <p:nvPr/>
        </p:nvGrpSpPr>
        <p:grpSpPr>
          <a:xfrm rot="0">
            <a:off x="3880971" y="805690"/>
            <a:ext cx="8825006" cy="1494810"/>
            <a:chOff x="0" y="0"/>
            <a:chExt cx="11766675" cy="1993079"/>
          </a:xfrm>
        </p:grpSpPr>
        <p:sp>
          <p:nvSpPr>
            <p:cNvPr name="Freeform 22" id="22"/>
            <p:cNvSpPr/>
            <p:nvPr/>
          </p:nvSpPr>
          <p:spPr>
            <a:xfrm flipH="false" flipV="false" rot="0">
              <a:off x="0" y="0"/>
              <a:ext cx="11766675" cy="1720876"/>
            </a:xfrm>
            <a:custGeom>
              <a:avLst/>
              <a:gdLst/>
              <a:ahLst/>
              <a:cxnLst/>
              <a:rect r="r" b="b" t="t" l="l"/>
              <a:pathLst>
                <a:path h="1720876" w="11766675">
                  <a:moveTo>
                    <a:pt x="0" y="0"/>
                  </a:moveTo>
                  <a:lnTo>
                    <a:pt x="11766675" y="0"/>
                  </a:lnTo>
                  <a:lnTo>
                    <a:pt x="11766675" y="1720876"/>
                  </a:lnTo>
                  <a:lnTo>
                    <a:pt x="0" y="1720876"/>
                  </a:lnTo>
                  <a:lnTo>
                    <a:pt x="0" y="0"/>
                  </a:lnTo>
                  <a:close/>
                </a:path>
              </a:pathLst>
            </a:custGeom>
            <a:blipFill>
              <a:blip r:embed="rId10"/>
              <a:stretch>
                <a:fillRect l="0" t="0" r="0" b="0"/>
              </a:stretch>
            </a:blipFill>
          </p:spPr>
        </p:sp>
        <p:sp>
          <p:nvSpPr>
            <p:cNvPr name="TextBox 23" id="23"/>
            <p:cNvSpPr txBox="true"/>
            <p:nvPr/>
          </p:nvSpPr>
          <p:spPr>
            <a:xfrm rot="0">
              <a:off x="3668083" y="1651873"/>
              <a:ext cx="4331970" cy="341207"/>
            </a:xfrm>
            <a:prstGeom prst="rect">
              <a:avLst/>
            </a:prstGeom>
          </p:spPr>
          <p:txBody>
            <a:bodyPr anchor="t" rtlCol="false" tIns="0" lIns="0" bIns="0" rIns="0">
              <a:spAutoFit/>
            </a:bodyPr>
            <a:lstStyle/>
            <a:p>
              <a:pPr algn="ctr">
                <a:lnSpc>
                  <a:spcPts val="2125"/>
                </a:lnSpc>
                <a:spcBef>
                  <a:spcPct val="0"/>
                </a:spcBef>
              </a:pPr>
              <a:r>
                <a:rPr lang="en-US" sz="1700">
                  <a:solidFill>
                    <a:srgbClr val="000000"/>
                  </a:solidFill>
                  <a:latin typeface="Muli"/>
                  <a:ea typeface="Muli"/>
                  <a:cs typeface="Muli"/>
                  <a:sym typeface="Muli"/>
                </a:rPr>
                <a:t>Sumber : www.cnnbussines.com</a:t>
              </a:r>
            </a:p>
          </p:txBody>
        </p:sp>
      </p:grpSp>
      <p:sp>
        <p:nvSpPr>
          <p:cNvPr name="Freeform 24" id="24"/>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11"/>
            <a:stretch>
              <a:fillRect l="0" t="0" r="0" b="0"/>
            </a:stretch>
          </a:blipFill>
        </p:spPr>
      </p:sp>
      <p:sp>
        <p:nvSpPr>
          <p:cNvPr name="TextBox 25" id="25"/>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045347" y="6663906"/>
            <a:ext cx="2365971" cy="3623094"/>
          </a:xfrm>
          <a:prstGeom prst="rect">
            <a:avLst/>
          </a:prstGeom>
          <a:solidFill>
            <a:srgbClr val="FE4C00"/>
          </a:solidFill>
        </p:spPr>
      </p:sp>
      <p:sp>
        <p:nvSpPr>
          <p:cNvPr name="AutoShape 3" id="3"/>
          <p:cNvSpPr/>
          <p:nvPr/>
        </p:nvSpPr>
        <p:spPr>
          <a:xfrm rot="0">
            <a:off x="16411317" y="6663906"/>
            <a:ext cx="3433286" cy="3623094"/>
          </a:xfrm>
          <a:prstGeom prst="rect">
            <a:avLst/>
          </a:prstGeom>
          <a:solidFill>
            <a:srgbClr val="FFDF2B"/>
          </a:solidFill>
        </p:spPr>
      </p:sp>
      <p:sp>
        <p:nvSpPr>
          <p:cNvPr name="Freeform 4" id="4"/>
          <p:cNvSpPr/>
          <p:nvPr/>
        </p:nvSpPr>
        <p:spPr>
          <a:xfrm flipH="false" flipV="false" rot="0">
            <a:off x="16411317" y="4751025"/>
            <a:ext cx="1912881" cy="1912881"/>
          </a:xfrm>
          <a:custGeom>
            <a:avLst/>
            <a:gdLst/>
            <a:ahLst/>
            <a:cxnLst/>
            <a:rect r="r" b="b" t="t" l="l"/>
            <a:pathLst>
              <a:path h="1912881" w="1912881">
                <a:moveTo>
                  <a:pt x="0" y="0"/>
                </a:moveTo>
                <a:lnTo>
                  <a:pt x="1912881" y="0"/>
                </a:lnTo>
                <a:lnTo>
                  <a:pt x="1912881" y="1912881"/>
                </a:lnTo>
                <a:lnTo>
                  <a:pt x="0" y="1912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4197" y="7578332"/>
            <a:ext cx="1794241" cy="1794241"/>
          </a:xfrm>
          <a:custGeom>
            <a:avLst/>
            <a:gdLst/>
            <a:ahLst/>
            <a:cxnLst/>
            <a:rect r="r" b="b" t="t" l="l"/>
            <a:pathLst>
              <a:path h="1794241" w="1794241">
                <a:moveTo>
                  <a:pt x="0" y="0"/>
                </a:moveTo>
                <a:lnTo>
                  <a:pt x="1794241" y="0"/>
                </a:lnTo>
                <a:lnTo>
                  <a:pt x="1794241" y="1794241"/>
                </a:lnTo>
                <a:lnTo>
                  <a:pt x="0" y="17942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0">
            <a:off x="14045347" y="0"/>
            <a:ext cx="2365971" cy="6663906"/>
          </a:xfrm>
          <a:prstGeom prst="rect">
            <a:avLst/>
          </a:prstGeom>
          <a:solidFill>
            <a:srgbClr val="0F94BA"/>
          </a:solidFill>
        </p:spPr>
      </p:sp>
      <p:sp>
        <p:nvSpPr>
          <p:cNvPr name="Freeform 7" id="7"/>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TextBox 8" id="8"/>
          <p:cNvSpPr txBox="true"/>
          <p:nvPr/>
        </p:nvSpPr>
        <p:spPr>
          <a:xfrm rot="0">
            <a:off x="1028700" y="1215669"/>
            <a:ext cx="8827651" cy="784225"/>
          </a:xfrm>
          <a:prstGeom prst="rect">
            <a:avLst/>
          </a:prstGeom>
        </p:spPr>
        <p:txBody>
          <a:bodyPr anchor="t" rtlCol="false" tIns="0" lIns="0" bIns="0" rIns="0">
            <a:spAutoFit/>
          </a:bodyPr>
          <a:lstStyle/>
          <a:p>
            <a:pPr algn="l">
              <a:lnSpc>
                <a:spcPts val="6049"/>
              </a:lnSpc>
            </a:pPr>
            <a:r>
              <a:rPr lang="en-US" sz="5499" b="true">
                <a:solidFill>
                  <a:srgbClr val="000000"/>
                </a:solidFill>
                <a:latin typeface="Muli Ultra-Bold"/>
                <a:ea typeface="Muli Ultra-Bold"/>
                <a:cs typeface="Muli Ultra-Bold"/>
                <a:sym typeface="Muli Ultra-Bold"/>
              </a:rPr>
              <a:t>Tujuan</a:t>
            </a:r>
          </a:p>
        </p:txBody>
      </p:sp>
      <p:sp>
        <p:nvSpPr>
          <p:cNvPr name="TextBox 9" id="9"/>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10" id="10"/>
          <p:cNvSpPr txBox="true"/>
          <p:nvPr/>
        </p:nvSpPr>
        <p:spPr>
          <a:xfrm rot="0">
            <a:off x="1028700" y="4871013"/>
            <a:ext cx="8827651" cy="784225"/>
          </a:xfrm>
          <a:prstGeom prst="rect">
            <a:avLst/>
          </a:prstGeom>
        </p:spPr>
        <p:txBody>
          <a:bodyPr anchor="t" rtlCol="false" tIns="0" lIns="0" bIns="0" rIns="0">
            <a:spAutoFit/>
          </a:bodyPr>
          <a:lstStyle/>
          <a:p>
            <a:pPr algn="l">
              <a:lnSpc>
                <a:spcPts val="6049"/>
              </a:lnSpc>
            </a:pPr>
            <a:r>
              <a:rPr lang="en-US" sz="5499" b="true">
                <a:solidFill>
                  <a:srgbClr val="000000"/>
                </a:solidFill>
                <a:latin typeface="Muli Ultra-Bold"/>
                <a:ea typeface="Muli Ultra-Bold"/>
                <a:cs typeface="Muli Ultra-Bold"/>
                <a:sym typeface="Muli Ultra-Bold"/>
              </a:rPr>
              <a:t>Manfaat</a:t>
            </a:r>
          </a:p>
        </p:txBody>
      </p:sp>
      <p:sp>
        <p:nvSpPr>
          <p:cNvPr name="TextBox 11" id="11"/>
          <p:cNvSpPr txBox="true"/>
          <p:nvPr/>
        </p:nvSpPr>
        <p:spPr>
          <a:xfrm rot="0">
            <a:off x="1028700" y="2326923"/>
            <a:ext cx="12193556" cy="579125"/>
          </a:xfrm>
          <a:prstGeom prst="rect">
            <a:avLst/>
          </a:prstGeom>
        </p:spPr>
        <p:txBody>
          <a:bodyPr anchor="t" rtlCol="false" tIns="0" lIns="0" bIns="0" rIns="0">
            <a:spAutoFit/>
          </a:bodyPr>
          <a:lstStyle/>
          <a:p>
            <a:pPr algn="just" marL="453468" indent="-226734" lvl="1">
              <a:lnSpc>
                <a:spcPts val="2310"/>
              </a:lnSpc>
              <a:buFont typeface="Arial"/>
              <a:buChar char="•"/>
            </a:pPr>
            <a:r>
              <a:rPr lang="en-US" sz="2100">
                <a:solidFill>
                  <a:srgbClr val="000000"/>
                </a:solidFill>
                <a:latin typeface="Muli"/>
                <a:ea typeface="Muli"/>
                <a:cs typeface="Muli"/>
                <a:sym typeface="Muli"/>
              </a:rPr>
              <a:t>Melakukan Exploratory Data Analysus (EDA), untuk mengeksplorasi pola data dari setiap fitur sebagai dasar penentuan fitur yang akan digunakan pada model untuk memprediksi data. </a:t>
            </a:r>
          </a:p>
        </p:txBody>
      </p:sp>
      <p:sp>
        <p:nvSpPr>
          <p:cNvPr name="TextBox 12" id="12"/>
          <p:cNvSpPr txBox="true"/>
          <p:nvPr/>
        </p:nvSpPr>
        <p:spPr>
          <a:xfrm rot="0">
            <a:off x="1028700" y="3253663"/>
            <a:ext cx="12193556" cy="864875"/>
          </a:xfrm>
          <a:prstGeom prst="rect">
            <a:avLst/>
          </a:prstGeom>
        </p:spPr>
        <p:txBody>
          <a:bodyPr anchor="t" rtlCol="false" tIns="0" lIns="0" bIns="0" rIns="0">
            <a:spAutoFit/>
          </a:bodyPr>
          <a:lstStyle/>
          <a:p>
            <a:pPr algn="just" marL="453468" indent="-226734" lvl="1">
              <a:lnSpc>
                <a:spcPts val="2310"/>
              </a:lnSpc>
              <a:buFont typeface="Arial"/>
              <a:buChar char="•"/>
            </a:pPr>
            <a:r>
              <a:rPr lang="en-US" sz="2100">
                <a:solidFill>
                  <a:srgbClr val="000000"/>
                </a:solidFill>
                <a:latin typeface="Muli"/>
                <a:ea typeface="Muli"/>
                <a:cs typeface="Muli"/>
                <a:sym typeface="Muli"/>
              </a:rPr>
              <a:t>Memprediksi gaji (Salary) berdasarkan dampak kecerdasan buatan (AI Impact) dan jumlah tugas manual (Tasks) yang dilakukan oleh manusia, serta faktor-faktor lain seperti jumlah model AI yang digunakan (AI Models) dan rasio beban kerja AI (AI_Workload_Ratio). </a:t>
            </a:r>
          </a:p>
        </p:txBody>
      </p:sp>
      <p:sp>
        <p:nvSpPr>
          <p:cNvPr name="TextBox 13" id="13"/>
          <p:cNvSpPr txBox="true"/>
          <p:nvPr/>
        </p:nvSpPr>
        <p:spPr>
          <a:xfrm rot="0">
            <a:off x="1028700" y="5874313"/>
            <a:ext cx="12193556" cy="864875"/>
          </a:xfrm>
          <a:prstGeom prst="rect">
            <a:avLst/>
          </a:prstGeom>
        </p:spPr>
        <p:txBody>
          <a:bodyPr anchor="t" rtlCol="false" tIns="0" lIns="0" bIns="0" rIns="0">
            <a:spAutoFit/>
          </a:bodyPr>
          <a:lstStyle/>
          <a:p>
            <a:pPr algn="just" marL="453468" indent="-226734" lvl="1">
              <a:lnSpc>
                <a:spcPts val="2310"/>
              </a:lnSpc>
              <a:buFont typeface="Arial"/>
              <a:buChar char="•"/>
            </a:pPr>
            <a:r>
              <a:rPr lang="en-US" sz="2100">
                <a:solidFill>
                  <a:srgbClr val="000000"/>
                </a:solidFill>
                <a:latin typeface="Muli"/>
                <a:ea typeface="Muli"/>
                <a:cs typeface="Muli"/>
                <a:sym typeface="Muli"/>
              </a:rPr>
              <a:t>Analisis ini memberikan wawasan yang lebih dalam mengenai bagaimana AI memengaruhi berbagai sektor pekerjaan di Asia Tenggara, membantu pemangku kepentingan memahami tantangan dan peluang yang ada dalam adopsi teknologi.</a:t>
            </a:r>
          </a:p>
        </p:txBody>
      </p:sp>
      <p:sp>
        <p:nvSpPr>
          <p:cNvPr name="TextBox 14" id="14"/>
          <p:cNvSpPr txBox="true"/>
          <p:nvPr/>
        </p:nvSpPr>
        <p:spPr>
          <a:xfrm rot="0">
            <a:off x="1028700" y="7050208"/>
            <a:ext cx="12193556" cy="864875"/>
          </a:xfrm>
          <a:prstGeom prst="rect">
            <a:avLst/>
          </a:prstGeom>
        </p:spPr>
        <p:txBody>
          <a:bodyPr anchor="t" rtlCol="false" tIns="0" lIns="0" bIns="0" rIns="0">
            <a:spAutoFit/>
          </a:bodyPr>
          <a:lstStyle/>
          <a:p>
            <a:pPr algn="just" marL="453468" indent="-226734" lvl="1">
              <a:lnSpc>
                <a:spcPts val="2310"/>
              </a:lnSpc>
              <a:buFont typeface="Arial"/>
              <a:buChar char="•"/>
            </a:pPr>
            <a:r>
              <a:rPr lang="en-US" sz="2100">
                <a:solidFill>
                  <a:srgbClr val="000000"/>
                </a:solidFill>
                <a:latin typeface="Muli"/>
                <a:ea typeface="Muli"/>
                <a:cs typeface="Muli"/>
                <a:sym typeface="Muli"/>
              </a:rPr>
              <a:t>Mengidentifikasi sektor dan pekerjaan yang paling terdampak oleh otomatisasi, memungkinkan pemerintah dan perusahaan untuk merancang program pelatihan yang efektif guna mempersiapkan tenaga kerja menghadapi AI.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499054" y="4602162"/>
            <a:ext cx="11289891" cy="1149351"/>
          </a:xfrm>
          <a:prstGeom prst="rect">
            <a:avLst/>
          </a:prstGeom>
        </p:spPr>
        <p:txBody>
          <a:bodyPr anchor="t" rtlCol="false" tIns="0" lIns="0" bIns="0" rIns="0">
            <a:spAutoFit/>
          </a:bodyPr>
          <a:lstStyle/>
          <a:p>
            <a:pPr algn="ctr">
              <a:lnSpc>
                <a:spcPts val="8800"/>
              </a:lnSpc>
            </a:pPr>
            <a:r>
              <a:rPr lang="en-US" sz="8000" b="true">
                <a:solidFill>
                  <a:srgbClr val="000000"/>
                </a:solidFill>
                <a:latin typeface="Muli Ultra-Bold"/>
                <a:ea typeface="Muli Ultra-Bold"/>
                <a:cs typeface="Muli Ultra-Bold"/>
                <a:sym typeface="Muli Ultra-Bold"/>
              </a:rPr>
              <a:t>Metode Analisis Data</a:t>
            </a:r>
          </a:p>
        </p:txBody>
      </p:sp>
      <p:sp>
        <p:nvSpPr>
          <p:cNvPr name="Freeform 5" id="5"/>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TextBox 6" id="6"/>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714686"/>
            <a:ext cx="7785220" cy="6504784"/>
            <a:chOff x="0" y="0"/>
            <a:chExt cx="10380293" cy="8673046"/>
          </a:xfrm>
        </p:grpSpPr>
        <p:sp>
          <p:nvSpPr>
            <p:cNvPr name="TextBox 3" id="3"/>
            <p:cNvSpPr txBox="true"/>
            <p:nvPr/>
          </p:nvSpPr>
          <p:spPr>
            <a:xfrm rot="0">
              <a:off x="0" y="-19050"/>
              <a:ext cx="10380293" cy="823384"/>
            </a:xfrm>
            <a:prstGeom prst="rect">
              <a:avLst/>
            </a:prstGeom>
          </p:spPr>
          <p:txBody>
            <a:bodyPr anchor="t" rtlCol="false" tIns="0" lIns="0" bIns="0" rIns="0">
              <a:spAutoFit/>
            </a:bodyPr>
            <a:lstStyle/>
            <a:p>
              <a:pPr algn="l">
                <a:lnSpc>
                  <a:spcPts val="4999"/>
                </a:lnSpc>
              </a:pPr>
              <a:r>
                <a:rPr lang="en-US" sz="3999" b="true">
                  <a:solidFill>
                    <a:srgbClr val="000000"/>
                  </a:solidFill>
                  <a:latin typeface="Muli Ultra-Bold"/>
                  <a:ea typeface="Muli Ultra-Bold"/>
                  <a:cs typeface="Muli Ultra-Bold"/>
                  <a:sym typeface="Muli Ultra-Bold"/>
                </a:rPr>
                <a:t>Ekspolarasi Data</a:t>
              </a:r>
            </a:p>
          </p:txBody>
        </p:sp>
        <p:sp>
          <p:nvSpPr>
            <p:cNvPr name="TextBox 4" id="4"/>
            <p:cNvSpPr txBox="true"/>
            <p:nvPr/>
          </p:nvSpPr>
          <p:spPr>
            <a:xfrm rot="0">
              <a:off x="0" y="1276566"/>
              <a:ext cx="10380293" cy="7396480"/>
            </a:xfrm>
            <a:prstGeom prst="rect">
              <a:avLst/>
            </a:prstGeom>
          </p:spPr>
          <p:txBody>
            <a:bodyPr anchor="t" rtlCol="false" tIns="0" lIns="0" bIns="0" rIns="0">
              <a:spAutoFit/>
            </a:bodyPr>
            <a:lstStyle/>
            <a:p>
              <a:pPr algn="just" marL="453390" indent="-226695" lvl="1">
                <a:lnSpc>
                  <a:spcPts val="2940"/>
                </a:lnSpc>
                <a:buFont typeface="Arial"/>
                <a:buChar char="•"/>
              </a:pPr>
              <a:r>
                <a:rPr lang="en-US" b="true" sz="2100" spc="21">
                  <a:solidFill>
                    <a:srgbClr val="000000"/>
                  </a:solidFill>
                  <a:latin typeface="Muli Bold"/>
                  <a:ea typeface="Muli Bold"/>
                  <a:cs typeface="Muli Bold"/>
                  <a:sym typeface="Muli Bold"/>
                </a:rPr>
                <a:t>Pandas:</a:t>
              </a:r>
            </a:p>
            <a:p>
              <a:pPr algn="just" marL="906780" indent="-302260" lvl="2">
                <a:lnSpc>
                  <a:spcPts val="2940"/>
                </a:lnSpc>
                <a:buFont typeface="Arial"/>
                <a:buChar char="⚬"/>
              </a:pPr>
              <a:r>
                <a:rPr lang="en-US" sz="2100" spc="21">
                  <a:solidFill>
                    <a:srgbClr val="000000"/>
                  </a:solidFill>
                  <a:latin typeface="Muli"/>
                  <a:ea typeface="Muli"/>
                  <a:cs typeface="Muli"/>
                  <a:sym typeface="Muli"/>
                </a:rPr>
                <a:t>Digunakan untuk manipulasi dan analisis data, khususnya dalam menangani data dalam format tabel (DataFrame).</a:t>
              </a:r>
            </a:p>
            <a:p>
              <a:pPr algn="just">
                <a:lnSpc>
                  <a:spcPts val="2940"/>
                </a:lnSpc>
              </a:pPr>
            </a:p>
            <a:p>
              <a:pPr algn="just" marL="453390" indent="-226695" lvl="1">
                <a:lnSpc>
                  <a:spcPts val="2940"/>
                </a:lnSpc>
                <a:buFont typeface="Arial"/>
                <a:buChar char="•"/>
              </a:pPr>
              <a:r>
                <a:rPr lang="en-US" b="true" sz="2100" spc="21">
                  <a:solidFill>
                    <a:srgbClr val="000000"/>
                  </a:solidFill>
                  <a:latin typeface="Muli Bold"/>
                  <a:ea typeface="Muli Bold"/>
                  <a:cs typeface="Muli Bold"/>
                  <a:sym typeface="Muli Bold"/>
                </a:rPr>
                <a:t>NumPy:</a:t>
              </a:r>
            </a:p>
            <a:p>
              <a:pPr algn="just" marL="906780" indent="-302260" lvl="2">
                <a:lnSpc>
                  <a:spcPts val="2940"/>
                </a:lnSpc>
                <a:buFont typeface="Arial"/>
                <a:buChar char="⚬"/>
              </a:pPr>
              <a:r>
                <a:rPr lang="en-US" sz="2100" spc="21">
                  <a:solidFill>
                    <a:srgbClr val="000000"/>
                  </a:solidFill>
                  <a:latin typeface="Muli"/>
                  <a:ea typeface="Muli"/>
                  <a:cs typeface="Muli"/>
                  <a:sym typeface="Muli"/>
                </a:rPr>
                <a:t>Library untuk operasi numerik dan komputasi matriks, membantu dalam pemrosesan data skala besar.</a:t>
              </a:r>
            </a:p>
            <a:p>
              <a:pPr algn="just">
                <a:lnSpc>
                  <a:spcPts val="2940"/>
                </a:lnSpc>
              </a:pPr>
            </a:p>
            <a:p>
              <a:pPr algn="just" marL="453390" indent="-226695" lvl="1">
                <a:lnSpc>
                  <a:spcPts val="2940"/>
                </a:lnSpc>
                <a:buFont typeface="Arial"/>
                <a:buChar char="•"/>
              </a:pPr>
              <a:r>
                <a:rPr lang="en-US" b="true" sz="2100" spc="21">
                  <a:solidFill>
                    <a:srgbClr val="000000"/>
                  </a:solidFill>
                  <a:latin typeface="Muli Bold"/>
                  <a:ea typeface="Muli Bold"/>
                  <a:cs typeface="Muli Bold"/>
                  <a:sym typeface="Muli Bold"/>
                </a:rPr>
                <a:t>Matplotlib dan Seaborn:</a:t>
              </a:r>
            </a:p>
            <a:p>
              <a:pPr algn="just" marL="906780" indent="-302260" lvl="2">
                <a:lnSpc>
                  <a:spcPts val="2940"/>
                </a:lnSpc>
                <a:buFont typeface="Arial"/>
                <a:buChar char="⚬"/>
              </a:pPr>
              <a:r>
                <a:rPr lang="en-US" sz="2100" spc="21">
                  <a:solidFill>
                    <a:srgbClr val="000000"/>
                  </a:solidFill>
                  <a:latin typeface="Muli"/>
                  <a:ea typeface="Muli"/>
                  <a:cs typeface="Muli"/>
                  <a:sym typeface="Muli"/>
                </a:rPr>
                <a:t>Digunakan untuk visualisasi data; Matplotlib menyediakan plotting dasar, sedangkan Seaborn menawarkan visualisasi yang lebih estetis dan statistik.</a:t>
              </a:r>
            </a:p>
            <a:p>
              <a:pPr algn="just">
                <a:lnSpc>
                  <a:spcPts val="2940"/>
                </a:lnSpc>
              </a:pPr>
            </a:p>
          </p:txBody>
        </p:sp>
      </p:grpSp>
      <p:grpSp>
        <p:nvGrpSpPr>
          <p:cNvPr name="Group 5" id="5"/>
          <p:cNvGrpSpPr/>
          <p:nvPr/>
        </p:nvGrpSpPr>
        <p:grpSpPr>
          <a:xfrm rot="0">
            <a:off x="9583964" y="1714686"/>
            <a:ext cx="7675336" cy="5018885"/>
            <a:chOff x="0" y="0"/>
            <a:chExt cx="10233782" cy="6691847"/>
          </a:xfrm>
        </p:grpSpPr>
        <p:sp>
          <p:nvSpPr>
            <p:cNvPr name="TextBox 6" id="6"/>
            <p:cNvSpPr txBox="true"/>
            <p:nvPr/>
          </p:nvSpPr>
          <p:spPr>
            <a:xfrm rot="0">
              <a:off x="0" y="-19050"/>
              <a:ext cx="10233782" cy="823384"/>
            </a:xfrm>
            <a:prstGeom prst="rect">
              <a:avLst/>
            </a:prstGeom>
          </p:spPr>
          <p:txBody>
            <a:bodyPr anchor="t" rtlCol="false" tIns="0" lIns="0" bIns="0" rIns="0">
              <a:spAutoFit/>
            </a:bodyPr>
            <a:lstStyle/>
            <a:p>
              <a:pPr algn="l">
                <a:lnSpc>
                  <a:spcPts val="4999"/>
                </a:lnSpc>
              </a:pPr>
              <a:r>
                <a:rPr lang="en-US" sz="3999" b="true">
                  <a:solidFill>
                    <a:srgbClr val="000000"/>
                  </a:solidFill>
                  <a:latin typeface="Muli Ultra-Bold"/>
                  <a:ea typeface="Muli Ultra-Bold"/>
                  <a:cs typeface="Muli Ultra-Bold"/>
                  <a:sym typeface="Muli Ultra-Bold"/>
                </a:rPr>
                <a:t>Pre Processing Data</a:t>
              </a:r>
            </a:p>
          </p:txBody>
        </p:sp>
        <p:sp>
          <p:nvSpPr>
            <p:cNvPr name="TextBox 7" id="7"/>
            <p:cNvSpPr txBox="true"/>
            <p:nvPr/>
          </p:nvSpPr>
          <p:spPr>
            <a:xfrm rot="0">
              <a:off x="0" y="1276566"/>
              <a:ext cx="10233782" cy="5415281"/>
            </a:xfrm>
            <a:prstGeom prst="rect">
              <a:avLst/>
            </a:prstGeom>
          </p:spPr>
          <p:txBody>
            <a:bodyPr anchor="t" rtlCol="false" tIns="0" lIns="0" bIns="0" rIns="0">
              <a:spAutoFit/>
            </a:bodyPr>
            <a:lstStyle/>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Penggunaan Label Encoder:</a:t>
              </a:r>
            </a:p>
            <a:p>
              <a:pPr algn="just" marL="906777" indent="-302259" lvl="2">
                <a:lnSpc>
                  <a:spcPts val="2939"/>
                </a:lnSpc>
                <a:buFont typeface="Arial"/>
                <a:buChar char="⚬"/>
              </a:pPr>
              <a:r>
                <a:rPr lang="en-US" sz="2099" spc="20">
                  <a:solidFill>
                    <a:srgbClr val="000000"/>
                  </a:solidFill>
                  <a:latin typeface="Muli"/>
                  <a:ea typeface="Muli"/>
                  <a:cs typeface="Muli"/>
                  <a:sym typeface="Muli"/>
                </a:rPr>
                <a:t>Label Encoder mengubah data kategori menjadi angka sehingga bisa diproses oleh algoritma machine learning yang hanya menerima input numerik.</a:t>
              </a:r>
            </a:p>
            <a:p>
              <a:pPr algn="just">
                <a:lnSpc>
                  <a:spcPts val="2939"/>
                </a:lnSpc>
              </a:pPr>
            </a:p>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Membagi Data 80% untuk Latih dan 20% untuk Uji:</a:t>
              </a:r>
            </a:p>
            <a:p>
              <a:pPr algn="just" marL="906777" indent="-302259" lvl="2">
                <a:lnSpc>
                  <a:spcPts val="2939"/>
                </a:lnSpc>
                <a:buFont typeface="Arial"/>
                <a:buChar char="⚬"/>
              </a:pPr>
              <a:r>
                <a:rPr lang="en-US" sz="2099" spc="20">
                  <a:solidFill>
                    <a:srgbClr val="000000"/>
                  </a:solidFill>
                  <a:latin typeface="Muli"/>
                  <a:ea typeface="Muli"/>
                  <a:cs typeface="Muli"/>
                  <a:sym typeface="Muli"/>
                </a:rPr>
                <a:t>Train Test Split membagi data menjadi 80% untuk melatih model dan 20% untuk menguji kinerja model, guna memastikan model dapat melakukan generalisasi dengan baik pada data baru.</a:t>
              </a:r>
            </a:p>
            <a:p>
              <a:pPr algn="just">
                <a:lnSpc>
                  <a:spcPts val="2940"/>
                </a:lnSpc>
              </a:pPr>
            </a:p>
          </p:txBody>
        </p:sp>
      </p:grpSp>
      <p:sp>
        <p:nvSpPr>
          <p:cNvPr name="Freeform 8" id="8"/>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TextBox 11" id="11"/>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76008" y="1466857"/>
            <a:ext cx="3735985" cy="622300"/>
          </a:xfrm>
          <a:prstGeom prst="rect">
            <a:avLst/>
          </a:prstGeom>
        </p:spPr>
        <p:txBody>
          <a:bodyPr anchor="t" rtlCol="false" tIns="0" lIns="0" bIns="0" rIns="0">
            <a:spAutoFit/>
          </a:bodyPr>
          <a:lstStyle/>
          <a:p>
            <a:pPr algn="ctr">
              <a:lnSpc>
                <a:spcPts val="4999"/>
              </a:lnSpc>
            </a:pPr>
            <a:r>
              <a:rPr lang="en-US" sz="3999" b="true">
                <a:solidFill>
                  <a:srgbClr val="000000"/>
                </a:solidFill>
                <a:latin typeface="Muli Ultra-Bold"/>
                <a:ea typeface="Muli Ultra-Bold"/>
                <a:cs typeface="Muli Ultra-Bold"/>
                <a:sym typeface="Muli Ultra-Bold"/>
              </a:rPr>
              <a:t>Modeling Data</a:t>
            </a:r>
          </a:p>
        </p:txBody>
      </p:sp>
      <p:sp>
        <p:nvSpPr>
          <p:cNvPr name="Freeform 5" id="5"/>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TextBox 6" id="6"/>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
        <p:nvSpPr>
          <p:cNvPr name="TextBox 7" id="7"/>
          <p:cNvSpPr txBox="true"/>
          <p:nvPr/>
        </p:nvSpPr>
        <p:spPr>
          <a:xfrm rot="0">
            <a:off x="903617" y="2452484"/>
            <a:ext cx="7976968" cy="4070985"/>
          </a:xfrm>
          <a:prstGeom prst="rect">
            <a:avLst/>
          </a:prstGeom>
        </p:spPr>
        <p:txBody>
          <a:bodyPr anchor="t" rtlCol="false" tIns="0" lIns="0" bIns="0" rIns="0">
            <a:spAutoFit/>
          </a:bodyPr>
          <a:lstStyle/>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XGBoost</a:t>
            </a:r>
          </a:p>
          <a:p>
            <a:pPr algn="just" marL="906777" indent="-302259" lvl="2">
              <a:lnSpc>
                <a:spcPts val="2939"/>
              </a:lnSpc>
              <a:buFont typeface="Arial"/>
              <a:buChar char="⚬"/>
            </a:pPr>
            <a:r>
              <a:rPr lang="en-US" sz="2099" spc="20">
                <a:solidFill>
                  <a:srgbClr val="000000"/>
                </a:solidFill>
                <a:latin typeface="Muli"/>
                <a:ea typeface="Muli"/>
                <a:cs typeface="Muli"/>
                <a:sym typeface="Muli"/>
              </a:rPr>
              <a:t>Algoritma boosting cepat dan efisien yang meningkatkan akurasi prediksi dengan menggabungkan banyak pohon keputusan, dilengkapi regularisasi untuk mencegah overfitting.</a:t>
            </a:r>
          </a:p>
          <a:p>
            <a:pPr algn="just">
              <a:lnSpc>
                <a:spcPts val="2939"/>
              </a:lnSpc>
            </a:pPr>
          </a:p>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Random Forest Regression</a:t>
            </a:r>
          </a:p>
          <a:p>
            <a:pPr algn="just" marL="906777" indent="-302259" lvl="2">
              <a:lnSpc>
                <a:spcPts val="2939"/>
              </a:lnSpc>
              <a:buFont typeface="Arial"/>
              <a:buChar char="⚬"/>
            </a:pPr>
            <a:r>
              <a:rPr lang="en-US" sz="2099" spc="20">
                <a:solidFill>
                  <a:srgbClr val="000000"/>
                </a:solidFill>
                <a:latin typeface="Muli"/>
                <a:ea typeface="Muli"/>
                <a:cs typeface="Muli"/>
                <a:sym typeface="Muli"/>
              </a:rPr>
              <a:t>Algoritma ensemble yang menggabungkan banyak pohon keputusan acak untuk menghasilkan prediksi yang lebih akurat dan stabil dengan mengurangi varians.</a:t>
            </a:r>
          </a:p>
        </p:txBody>
      </p:sp>
      <p:sp>
        <p:nvSpPr>
          <p:cNvPr name="TextBox 8" id="8"/>
          <p:cNvSpPr txBox="true"/>
          <p:nvPr/>
        </p:nvSpPr>
        <p:spPr>
          <a:xfrm rot="0">
            <a:off x="9282332" y="2495347"/>
            <a:ext cx="7976968" cy="3699510"/>
          </a:xfrm>
          <a:prstGeom prst="rect">
            <a:avLst/>
          </a:prstGeom>
        </p:spPr>
        <p:txBody>
          <a:bodyPr anchor="t" rtlCol="false" tIns="0" lIns="0" bIns="0" rIns="0">
            <a:spAutoFit/>
          </a:bodyPr>
          <a:lstStyle/>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Gradient Boosting Regression</a:t>
            </a:r>
          </a:p>
          <a:p>
            <a:pPr algn="just" marL="906777" indent="-302259" lvl="2">
              <a:lnSpc>
                <a:spcPts val="2939"/>
              </a:lnSpc>
              <a:buFont typeface="Arial"/>
              <a:buChar char="⚬"/>
            </a:pPr>
            <a:r>
              <a:rPr lang="en-US" sz="2099" spc="20">
                <a:solidFill>
                  <a:srgbClr val="000000"/>
                </a:solidFill>
                <a:latin typeface="Muli"/>
                <a:ea typeface="Muli"/>
                <a:cs typeface="Muli"/>
                <a:sym typeface="Muli"/>
              </a:rPr>
              <a:t>Model boosting yang menambahkan pohon keputusan secara bertahap untuk memperbaiki kesalahan prediksi, unggul dalam menangani data non-linear.</a:t>
            </a:r>
          </a:p>
          <a:p>
            <a:pPr algn="just">
              <a:lnSpc>
                <a:spcPts val="2939"/>
              </a:lnSpc>
            </a:pPr>
          </a:p>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Decision Tree Regression</a:t>
            </a:r>
          </a:p>
          <a:p>
            <a:pPr algn="just" marL="906777" indent="-302259" lvl="2">
              <a:lnSpc>
                <a:spcPts val="2939"/>
              </a:lnSpc>
              <a:buFont typeface="Arial"/>
              <a:buChar char="⚬"/>
            </a:pPr>
            <a:r>
              <a:rPr lang="en-US" sz="2099" spc="20">
                <a:solidFill>
                  <a:srgbClr val="000000"/>
                </a:solidFill>
                <a:latin typeface="Muli"/>
                <a:ea typeface="Muli"/>
                <a:cs typeface="Muli"/>
                <a:sym typeface="Muli"/>
              </a:rPr>
              <a:t>Model yang menggunakan pohon keputusan untuk membagi data dan memprediksi nilai output, mudah diinterpretasi tapi rentan terhadap overfitting.</a:t>
            </a:r>
          </a:p>
          <a:p>
            <a:pPr algn="just">
              <a:lnSpc>
                <a:spcPts val="2940"/>
              </a:lnSpc>
            </a:pPr>
          </a:p>
        </p:txBody>
      </p:sp>
      <p:sp>
        <p:nvSpPr>
          <p:cNvPr name="TextBox 9" id="9"/>
          <p:cNvSpPr txBox="true"/>
          <p:nvPr/>
        </p:nvSpPr>
        <p:spPr>
          <a:xfrm rot="0">
            <a:off x="7366877" y="6561569"/>
            <a:ext cx="3554245" cy="622300"/>
          </a:xfrm>
          <a:prstGeom prst="rect">
            <a:avLst/>
          </a:prstGeom>
        </p:spPr>
        <p:txBody>
          <a:bodyPr anchor="t" rtlCol="false" tIns="0" lIns="0" bIns="0" rIns="0">
            <a:spAutoFit/>
          </a:bodyPr>
          <a:lstStyle/>
          <a:p>
            <a:pPr algn="ctr">
              <a:lnSpc>
                <a:spcPts val="4999"/>
              </a:lnSpc>
            </a:pPr>
            <a:r>
              <a:rPr lang="en-US" sz="3999" b="true">
                <a:solidFill>
                  <a:srgbClr val="000000"/>
                </a:solidFill>
                <a:latin typeface="Muli Ultra-Bold"/>
                <a:ea typeface="Muli Ultra-Bold"/>
                <a:cs typeface="Muli Ultra-Bold"/>
                <a:sym typeface="Muli Ultra-Bold"/>
              </a:rPr>
              <a:t>Evaluasi Data</a:t>
            </a:r>
          </a:p>
        </p:txBody>
      </p:sp>
      <p:sp>
        <p:nvSpPr>
          <p:cNvPr name="TextBox 10" id="10"/>
          <p:cNvSpPr txBox="true"/>
          <p:nvPr/>
        </p:nvSpPr>
        <p:spPr>
          <a:xfrm rot="0">
            <a:off x="903617" y="7458953"/>
            <a:ext cx="7976968" cy="1099185"/>
          </a:xfrm>
          <a:prstGeom prst="rect">
            <a:avLst/>
          </a:prstGeom>
        </p:spPr>
        <p:txBody>
          <a:bodyPr anchor="t" rtlCol="false" tIns="0" lIns="0" bIns="0" rIns="0">
            <a:spAutoFit/>
          </a:bodyPr>
          <a:lstStyle/>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RMSE (Root Mean Square Error)</a:t>
            </a:r>
          </a:p>
          <a:p>
            <a:pPr algn="just" marL="906777" indent="-302259" lvl="2">
              <a:lnSpc>
                <a:spcPts val="2939"/>
              </a:lnSpc>
              <a:buFont typeface="Arial"/>
              <a:buChar char="⚬"/>
            </a:pPr>
            <a:r>
              <a:rPr lang="en-US" sz="2099" spc="20">
                <a:solidFill>
                  <a:srgbClr val="000000"/>
                </a:solidFill>
                <a:latin typeface="Muli"/>
                <a:ea typeface="Muli"/>
                <a:cs typeface="Muli"/>
                <a:sym typeface="Muli"/>
              </a:rPr>
              <a:t>Mengukur rata-rata kesalahan prediksi model; nilai lebih rendah berarti prediksi lebih akurat.</a:t>
            </a:r>
          </a:p>
        </p:txBody>
      </p:sp>
      <p:sp>
        <p:nvSpPr>
          <p:cNvPr name="TextBox 11" id="11"/>
          <p:cNvSpPr txBox="true"/>
          <p:nvPr/>
        </p:nvSpPr>
        <p:spPr>
          <a:xfrm rot="0">
            <a:off x="9282332" y="7458953"/>
            <a:ext cx="7976968" cy="1099185"/>
          </a:xfrm>
          <a:prstGeom prst="rect">
            <a:avLst/>
          </a:prstGeom>
        </p:spPr>
        <p:txBody>
          <a:bodyPr anchor="t" rtlCol="false" tIns="0" lIns="0" bIns="0" rIns="0">
            <a:spAutoFit/>
          </a:bodyPr>
          <a:lstStyle/>
          <a:p>
            <a:pPr algn="just" marL="453388" indent="-226694" lvl="1">
              <a:lnSpc>
                <a:spcPts val="2939"/>
              </a:lnSpc>
              <a:buFont typeface="Arial"/>
              <a:buChar char="•"/>
            </a:pPr>
            <a:r>
              <a:rPr lang="en-US" b="true" sz="2099" spc="20">
                <a:solidFill>
                  <a:srgbClr val="000000"/>
                </a:solidFill>
                <a:latin typeface="Muli Bold"/>
                <a:ea typeface="Muli Bold"/>
                <a:cs typeface="Muli Bold"/>
                <a:sym typeface="Muli Bold"/>
              </a:rPr>
              <a:t>R² Score (R Squared)</a:t>
            </a:r>
          </a:p>
          <a:p>
            <a:pPr algn="just" marL="906777" indent="-302259" lvl="2">
              <a:lnSpc>
                <a:spcPts val="2939"/>
              </a:lnSpc>
              <a:buFont typeface="Arial"/>
              <a:buChar char="⚬"/>
            </a:pPr>
            <a:r>
              <a:rPr lang="en-US" sz="2099" spc="20">
                <a:solidFill>
                  <a:srgbClr val="000000"/>
                </a:solidFill>
                <a:latin typeface="Muli"/>
                <a:ea typeface="Muli"/>
                <a:cs typeface="Muli"/>
                <a:sym typeface="Muli"/>
              </a:rPr>
              <a:t>Menilai seberapa baik model menjelaskan variabilitas data; semakin mendekati 1, semakin baik kinerjanya.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479766"/>
            <a:ext cx="1807234" cy="1807234"/>
          </a:xfrm>
          <a:custGeom>
            <a:avLst/>
            <a:gdLst/>
            <a:ahLst/>
            <a:cxnLst/>
            <a:rect r="r" b="b" t="t" l="l"/>
            <a:pathLst>
              <a:path h="1807234" w="1807234">
                <a:moveTo>
                  <a:pt x="0" y="0"/>
                </a:moveTo>
                <a:lnTo>
                  <a:pt x="1807234" y="0"/>
                </a:lnTo>
                <a:lnTo>
                  <a:pt x="1807234" y="1807234"/>
                </a:lnTo>
                <a:lnTo>
                  <a:pt x="0" y="1807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627336" y="0"/>
            <a:ext cx="2660664" cy="2660664"/>
          </a:xfrm>
          <a:custGeom>
            <a:avLst/>
            <a:gdLst/>
            <a:ahLst/>
            <a:cxnLst/>
            <a:rect r="r" b="b" t="t" l="l"/>
            <a:pathLst>
              <a:path h="2660664" w="2660664">
                <a:moveTo>
                  <a:pt x="0" y="0"/>
                </a:moveTo>
                <a:lnTo>
                  <a:pt x="2660664" y="0"/>
                </a:lnTo>
                <a:lnTo>
                  <a:pt x="2660664" y="2660664"/>
                </a:lnTo>
                <a:lnTo>
                  <a:pt x="0" y="2660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9040578"/>
            <a:ext cx="616506" cy="471627"/>
          </a:xfrm>
          <a:custGeom>
            <a:avLst/>
            <a:gdLst/>
            <a:ahLst/>
            <a:cxnLst/>
            <a:rect r="r" b="b" t="t" l="l"/>
            <a:pathLst>
              <a:path h="471627" w="616506">
                <a:moveTo>
                  <a:pt x="0" y="0"/>
                </a:moveTo>
                <a:lnTo>
                  <a:pt x="616506" y="0"/>
                </a:lnTo>
                <a:lnTo>
                  <a:pt x="616506" y="471626"/>
                </a:lnTo>
                <a:lnTo>
                  <a:pt x="0" y="471626"/>
                </a:lnTo>
                <a:lnTo>
                  <a:pt x="0" y="0"/>
                </a:lnTo>
                <a:close/>
              </a:path>
            </a:pathLst>
          </a:custGeom>
          <a:blipFill>
            <a:blip r:embed="rId6"/>
            <a:stretch>
              <a:fillRect l="0" t="0" r="0" b="0"/>
            </a:stretch>
          </a:blipFill>
        </p:spPr>
      </p:sp>
      <p:sp>
        <p:nvSpPr>
          <p:cNvPr name="Freeform 5" id="5"/>
          <p:cNvSpPr/>
          <p:nvPr/>
        </p:nvSpPr>
        <p:spPr>
          <a:xfrm flipH="false" flipV="false" rot="0">
            <a:off x="8169954" y="2265140"/>
            <a:ext cx="7744381" cy="5756719"/>
          </a:xfrm>
          <a:custGeom>
            <a:avLst/>
            <a:gdLst/>
            <a:ahLst/>
            <a:cxnLst/>
            <a:rect r="r" b="b" t="t" l="l"/>
            <a:pathLst>
              <a:path h="5756719" w="7744381">
                <a:moveTo>
                  <a:pt x="0" y="0"/>
                </a:moveTo>
                <a:lnTo>
                  <a:pt x="7744381" y="0"/>
                </a:lnTo>
                <a:lnTo>
                  <a:pt x="7744381" y="5756720"/>
                </a:lnTo>
                <a:lnTo>
                  <a:pt x="0" y="5756720"/>
                </a:lnTo>
                <a:lnTo>
                  <a:pt x="0" y="0"/>
                </a:lnTo>
                <a:close/>
              </a:path>
            </a:pathLst>
          </a:custGeom>
          <a:blipFill>
            <a:blip r:embed="rId7"/>
            <a:stretch>
              <a:fillRect l="0" t="0" r="0" b="0"/>
            </a:stretch>
          </a:blipFill>
        </p:spPr>
      </p:sp>
      <p:sp>
        <p:nvSpPr>
          <p:cNvPr name="TextBox 6" id="6"/>
          <p:cNvSpPr txBox="true"/>
          <p:nvPr/>
        </p:nvSpPr>
        <p:spPr>
          <a:xfrm rot="0">
            <a:off x="2418756" y="4716461"/>
            <a:ext cx="3675963" cy="920753"/>
          </a:xfrm>
          <a:prstGeom prst="rect">
            <a:avLst/>
          </a:prstGeom>
        </p:spPr>
        <p:txBody>
          <a:bodyPr anchor="t" rtlCol="false" tIns="0" lIns="0" bIns="0" rIns="0">
            <a:spAutoFit/>
          </a:bodyPr>
          <a:lstStyle/>
          <a:p>
            <a:pPr algn="l">
              <a:lnSpc>
                <a:spcPts val="7150"/>
              </a:lnSpc>
            </a:pPr>
            <a:r>
              <a:rPr lang="en-US" sz="6500" b="true">
                <a:solidFill>
                  <a:srgbClr val="000000"/>
                </a:solidFill>
                <a:latin typeface="Muli Ultra-Bold"/>
                <a:ea typeface="Muli Ultra-Bold"/>
                <a:cs typeface="Muli Ultra-Bold"/>
                <a:sym typeface="Muli Ultra-Bold"/>
              </a:rPr>
              <a:t>Dataset</a:t>
            </a:r>
          </a:p>
        </p:txBody>
      </p:sp>
      <p:sp>
        <p:nvSpPr>
          <p:cNvPr name="TextBox 7" id="7"/>
          <p:cNvSpPr txBox="true"/>
          <p:nvPr/>
        </p:nvSpPr>
        <p:spPr>
          <a:xfrm rot="0">
            <a:off x="1771668" y="9216114"/>
            <a:ext cx="1294175" cy="225329"/>
          </a:xfrm>
          <a:prstGeom prst="rect">
            <a:avLst/>
          </a:prstGeom>
        </p:spPr>
        <p:txBody>
          <a:bodyPr anchor="t" rtlCol="false" tIns="0" lIns="0" bIns="0" rIns="0">
            <a:spAutoFit/>
          </a:bodyPr>
          <a:lstStyle/>
          <a:p>
            <a:pPr algn="l">
              <a:lnSpc>
                <a:spcPts val="1875"/>
              </a:lnSpc>
            </a:pPr>
            <a:r>
              <a:rPr lang="en-US" sz="1704" spc="85">
                <a:solidFill>
                  <a:srgbClr val="000000"/>
                </a:solidFill>
                <a:latin typeface="Muli"/>
                <a:ea typeface="Muli"/>
                <a:cs typeface="Muli"/>
                <a:sym typeface="Muli"/>
              </a:rPr>
              <a:t>IFEST 2024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DAGR9mBxMII</dc:identifier>
  <dcterms:modified xsi:type="dcterms:W3CDTF">2011-08-01T06:04:30Z</dcterms:modified>
  <cp:revision>1</cp:revision>
  <dc:title>PPT_DAC2024_Pedal Revo.pptx</dc:title>
</cp:coreProperties>
</file>