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7"/>
  </p:notesMasterIdLst>
  <p:handoutMasterIdLst>
    <p:handoutMasterId r:id="rId18"/>
  </p:handoutMasterIdLst>
  <p:sldIdLst>
    <p:sldId id="286" r:id="rId3"/>
    <p:sldId id="257" r:id="rId4"/>
    <p:sldId id="280" r:id="rId5"/>
    <p:sldId id="3576" r:id="rId6"/>
    <p:sldId id="3577" r:id="rId7"/>
    <p:sldId id="3589" r:id="rId8"/>
    <p:sldId id="3587" r:id="rId9"/>
    <p:sldId id="3584" r:id="rId10"/>
    <p:sldId id="3586" r:id="rId11"/>
    <p:sldId id="3579" r:id="rId12"/>
    <p:sldId id="3590" r:id="rId13"/>
    <p:sldId id="3591" r:id="rId14"/>
    <p:sldId id="3582" r:id="rId15"/>
    <p:sldId id="358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04"/>
      </p:cViewPr>
      <p:guideLst>
        <p:guide orient="horz" pos="2137"/>
        <p:guide pos="3885"/>
        <p:guide orient="horz" pos="15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D9F60F-6DA4-4E15-B220-A5393C1BD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A6CB7-0E75-4452-8C8C-91CF38C81A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52A52-1A12-4321-9491-D167F188A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3295F-7AEA-44EA-BBC3-27DE621923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4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3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3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5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4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6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3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4"/>
            <a:ext cx="4511964" cy="431780"/>
          </a:xfrm>
          <a:prstGeom prst="rect">
            <a:avLst/>
          </a:prstGeom>
        </p:spPr>
        <p:txBody>
          <a:bodyPr vert="horz" lIns="0" tIns="40504" rIns="0" bIns="40504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4199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ko-KO" altLang="ko-KO" sz="2000">
                <a:latin typeface="NanumGothic"/>
                <a:ea typeface="NanumGothic"/>
              </a:rPr>
              <a:t>여기에 제목을 입력하세요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2"/>
            <a:ext cx="4511964" cy="228451"/>
          </a:xfrm>
          <a:prstGeom prst="rect">
            <a:avLst/>
          </a:prstGeom>
        </p:spPr>
        <p:txBody>
          <a:bodyPr vert="horz" lIns="0" tIns="40504" rIns="0" bIns="40504" anchor="t">
            <a:normAutofit fontScale="6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99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최고의 파워포인트 템플릿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70" y="4817827"/>
            <a:ext cx="4488039" cy="153686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Lorem ipsum dolor sit amet, consectetur adipiscing elit. Fusce diam tortor, mattis quis dapibus vitae, euismod non purus. Maecenas ut lacus nec mauris feugiat tristique.</a:t>
            </a:r>
          </a:p>
        </p:txBody>
      </p:sp>
    </p:spTree>
    <p:extLst>
      <p:ext uri="{BB962C8B-B14F-4D97-AF65-F5344CB8AC3E}">
        <p14:creationId xmlns:p14="http://schemas.microsoft.com/office/powerpoint/2010/main" val="15942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ko-KO" altLang="ko-KO" sz="1000" smtClean="0">
                <a:latin typeface="NanumGothic"/>
                <a:ea typeface="NanumGothic"/>
              </a:rPr>
              <a:t>02/13/2024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8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 advTm="2000">
        <p:fade/>
      </p:transition>
    </mc:Fallback>
  </mc:AlternateContent>
  <p:hf hdr="0" ftr="0" dt="0"/>
  <p:txStyles>
    <p:titleStyle>
      <a:lvl1pPr algn="ctr" defTabSz="485290" rtl="0" eaLnBrk="1" latinLnBrk="0" hangingPunct="1">
        <a:spcBef>
          <a:spcPct val="0"/>
        </a:spcBef>
        <a:buNone/>
        <a:defRPr sz="4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158" indent="-364158" algn="l" defTabSz="485290" rtl="0" eaLnBrk="1" latinLnBrk="0" hangingPunct="1">
        <a:spcBef>
          <a:spcPct val="20000"/>
        </a:spcBef>
        <a:buFont typeface="Arial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90023" indent="-303973" algn="l" defTabSz="485290" rtl="0" eaLnBrk="1" latinLnBrk="0" hangingPunct="1">
        <a:spcBef>
          <a:spcPct val="20000"/>
        </a:spcBef>
        <a:buFont typeface="Arial"/>
        <a:buChar char="–"/>
        <a:defRPr sz="2999" kern="1200">
          <a:solidFill>
            <a:schemeClr val="tx1"/>
          </a:solidFill>
          <a:latin typeface="+mn-lt"/>
          <a:ea typeface="+mn-ea"/>
          <a:cs typeface="+mn-cs"/>
        </a:defRPr>
      </a:lvl2pPr>
      <a:lvl3pPr marL="1215128" indent="-243026" algn="l" defTabSz="485290" rtl="0" eaLnBrk="1" latinLnBrk="0" hangingPunct="1">
        <a:spcBef>
          <a:spcPct val="20000"/>
        </a:spcBef>
        <a:buFont typeface="Arial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3pPr>
      <a:lvl4pPr marL="1700415" indent="-243026" algn="l" defTabSz="485290" rtl="0" eaLnBrk="1" latinLnBrk="0" hangingPunct="1">
        <a:spcBef>
          <a:spcPct val="20000"/>
        </a:spcBef>
        <a:buFont typeface="Arial"/>
        <a:buChar char="–"/>
        <a:defRPr sz="2159" kern="1200">
          <a:solidFill>
            <a:schemeClr val="tx1"/>
          </a:solidFill>
          <a:latin typeface="+mn-lt"/>
          <a:ea typeface="+mn-ea"/>
          <a:cs typeface="+mn-cs"/>
        </a:defRPr>
      </a:lvl4pPr>
      <a:lvl5pPr marL="2186465" indent="-243026" algn="l" defTabSz="485290" rtl="0" eaLnBrk="1" latinLnBrk="0" hangingPunct="1">
        <a:spcBef>
          <a:spcPct val="20000"/>
        </a:spcBef>
        <a:buFont typeface="Arial"/>
        <a:buChar char="»"/>
        <a:defRPr sz="2159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6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6pPr>
      <a:lvl7pPr marL="315856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7pPr>
      <a:lvl8pPr marL="364461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8pPr>
      <a:lvl9pPr marL="4130669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1pPr>
      <a:lvl2pPr marL="48605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7210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45815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4pPr>
      <a:lvl5pPr marL="1943442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5pPr>
      <a:lvl6pPr marL="242949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6pPr>
      <a:lvl7pPr marL="291554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7pPr>
      <a:lvl8pPr marL="340159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8pPr>
      <a:lvl9pPr marL="388764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C:\Users\0\Desktop\&#49828;&#46020;&#53216;&#44172;&#51076;_&#53076;&#46300;&#49884;&#50672;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8415" y="4666394"/>
            <a:ext cx="3380552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KDT_sf_4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기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_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김민기 크루</a:t>
            </a:r>
            <a:endParaRPr lang="zh-CN" altLang="en-US" sz="2000" b="1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458580" y="4759947"/>
            <a:ext cx="264339" cy="312000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438941" y="2123209"/>
            <a:ext cx="7817679" cy="1630680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altLang="ko-KO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C++ </a:t>
            </a:r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프로젝트</a:t>
            </a:r>
            <a:endParaRPr lang="en-US" altLang="ko-KR" sz="6000" b="1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  <a:p>
            <a:pPr algn="ctr"/>
            <a:r>
              <a:rPr lang="ko-KR" altLang="en-US" sz="6000" b="1" spc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스도쿠</a:t>
            </a:r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 게임</a:t>
            </a:r>
            <a:endParaRPr lang="ko-KO" altLang="ko-KO" sz="6000" b="1" spc="600" dirty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轻音乐青春温馨清新回忆相册校园钢琴版">
            <a:hlinkClick r:id="" action="ppaction://media"/>
            <a:extLst>
              <a:ext uri="{FF2B5EF4-FFF2-40B4-BE49-F238E27FC236}">
                <a16:creationId xmlns:a16="http://schemas.microsoft.com/office/drawing/2014/main" id="{FF6B4FBA-DC8A-4371-AD82-AE7AA3289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0" out="50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850900" y="6553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22" grpId="0"/>
      <p:bldP spid="23" grpId="0" animBg="1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27161" y="224657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4" name="실행 단추: 동영상 3">
            <a:hlinkClick r:id="rId2" action="ppaction://program" highlightClick="1"/>
          </p:cNvPr>
          <p:cNvSpPr/>
          <p:nvPr/>
        </p:nvSpPr>
        <p:spPr>
          <a:xfrm>
            <a:off x="7910004" y="2618912"/>
            <a:ext cx="1376038" cy="1145220"/>
          </a:xfrm>
          <a:prstGeom prst="actionButtonMovi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1209"/>
          <a:stretch/>
        </p:blipFill>
        <p:spPr>
          <a:xfrm>
            <a:off x="1369139" y="872460"/>
            <a:ext cx="3700701" cy="23447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5503"/>
          <a:stretch/>
        </p:blipFill>
        <p:spPr>
          <a:xfrm>
            <a:off x="1369139" y="3634915"/>
            <a:ext cx="3700701" cy="2364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8240" y="3217171"/>
            <a:ext cx="242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&lt;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실행 창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&gt;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613" y="6017406"/>
            <a:ext cx="18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&lt; </a:t>
            </a:r>
            <a:r>
              <a:rPr lang="ko-KR" altLang="en-US" b="1" dirty="0" smtClean="0">
                <a:solidFill>
                  <a:srgbClr val="0070C0"/>
                </a:solidFill>
              </a:rPr>
              <a:t>플레이 기록</a:t>
            </a:r>
            <a:r>
              <a:rPr lang="en-US" altLang="ko-KR" b="1" dirty="0" smtClean="0">
                <a:solidFill>
                  <a:srgbClr val="0070C0"/>
                </a:solidFill>
              </a:rPr>
              <a:t> &gt;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보완할 점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3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2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27161" y="224657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보완할 점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898" y="1882066"/>
            <a:ext cx="5831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스도쿠</a:t>
            </a:r>
            <a:r>
              <a:rPr lang="ko-KR" altLang="en-US" dirty="0"/>
              <a:t> 게임은 총 </a:t>
            </a:r>
            <a:r>
              <a:rPr lang="en-US" altLang="ko-KR" dirty="0"/>
              <a:t>81</a:t>
            </a:r>
            <a:r>
              <a:rPr lang="ko-KR" altLang="en-US" dirty="0"/>
              <a:t>칸 중 약 </a:t>
            </a:r>
            <a:r>
              <a:rPr lang="en-US" altLang="ko-KR" dirty="0"/>
              <a:t>50</a:t>
            </a:r>
            <a:r>
              <a:rPr lang="ko-KR" altLang="en-US" dirty="0"/>
              <a:t>칸이 비어 있을 경우</a:t>
            </a:r>
            <a:r>
              <a:rPr lang="en-US" altLang="ko-KR" dirty="0"/>
              <a:t>, </a:t>
            </a:r>
            <a:r>
              <a:rPr lang="ko-KR" altLang="en-US" dirty="0"/>
              <a:t>복수의 정답이 나오는 경우가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쉬운 난이도의 </a:t>
            </a:r>
            <a:r>
              <a:rPr lang="ko-KR" altLang="en-US" dirty="0" err="1"/>
              <a:t>스도쿠는</a:t>
            </a:r>
            <a:r>
              <a:rPr lang="ko-KR" altLang="en-US" dirty="0"/>
              <a:t> 대체로 </a:t>
            </a:r>
            <a:r>
              <a:rPr lang="en-US" altLang="ko-KR" dirty="0"/>
              <a:t>20~30</a:t>
            </a:r>
            <a:r>
              <a:rPr lang="ko-KR" altLang="en-US" dirty="0"/>
              <a:t>개의 빈칸을 가지기 때문에</a:t>
            </a:r>
            <a:r>
              <a:rPr lang="en-US" altLang="ko-KR" dirty="0"/>
              <a:t>, </a:t>
            </a:r>
            <a:r>
              <a:rPr lang="ko-KR" altLang="en-US" dirty="0"/>
              <a:t>복수의 정답이 나올 가능성은 거의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고난도의 </a:t>
            </a:r>
            <a:r>
              <a:rPr lang="ko-KR" altLang="en-US" dirty="0" err="1"/>
              <a:t>스도쿠</a:t>
            </a:r>
            <a:r>
              <a:rPr lang="ko-KR" altLang="en-US" dirty="0"/>
              <a:t> 문제를 만들 때는 이러한 가능성을 고려해야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고난이도의</a:t>
            </a:r>
            <a:r>
              <a:rPr lang="ko-KR" altLang="en-US" dirty="0"/>
              <a:t> </a:t>
            </a:r>
            <a:r>
              <a:rPr lang="ko-KR" altLang="en-US" dirty="0" err="1"/>
              <a:t>스도쿠</a:t>
            </a:r>
            <a:r>
              <a:rPr lang="ko-KR" altLang="en-US" dirty="0"/>
              <a:t> 문제를 출제할 때 복수의 정답이 </a:t>
            </a:r>
            <a:r>
              <a:rPr lang="ko-KR" altLang="en-US" dirty="0" smtClean="0"/>
              <a:t>나오는 경우 </a:t>
            </a:r>
            <a:r>
              <a:rPr lang="ko-KR" altLang="en-US" dirty="0"/>
              <a:t>어떻게 처리할지에 대해 </a:t>
            </a:r>
            <a:r>
              <a:rPr lang="ko-KR" altLang="en-US" dirty="0" err="1"/>
              <a:t>심도있게</a:t>
            </a:r>
            <a:r>
              <a:rPr lang="ko-KR" altLang="en-US" dirty="0"/>
              <a:t> 고민해 보아야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54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마무리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4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8936" y="2166151"/>
            <a:ext cx="4421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Q &amp; A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243527" y="428991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https://github.com/aldzl923/Cpp_project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54" y="4174271"/>
            <a:ext cx="600618" cy="5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807584" y="1157954"/>
            <a:ext cx="1375813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4000" b="1" spc="100">
                <a:latin typeface="NanumGothic"/>
                <a:ea typeface="NanumGothic"/>
                <a:sym typeface="思源黑体旧字形 Light" panose="020B0300000000000000" pitchFamily="34" charset="-128"/>
              </a:rPr>
              <a:t>목차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77371" y="1909990"/>
            <a:ext cx="2863847" cy="396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zh-CN" altLang="en-US" sz="2000" b="1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1218" y="1640746"/>
            <a:ext cx="3929263" cy="1276995"/>
            <a:chOff x="6554232" y="1886931"/>
            <a:chExt cx="3929263" cy="1276995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O" altLang="ko-KO" sz="4000">
                  <a:latin typeface="NanumGothic"/>
                  <a:ea typeface="NanumGothic"/>
                  <a:sym typeface="思源黑体旧字形 Light" panose="020B0300000000000000" pitchFamily="34" charset="-128"/>
                </a:rPr>
                <a:t>1</a:t>
              </a:r>
              <a:endParaRPr lang="zh-CN" altLang="en-US" sz="4000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55808" y="1974515"/>
              <a:ext cx="3127687" cy="118941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게임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RULE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20" y="2702032"/>
            <a:ext cx="4772419" cy="811736"/>
            <a:chOff x="6554232" y="2948217"/>
            <a:chExt cx="3759059" cy="811736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2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185603" y="3087397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구조 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&amp; </a:t>
              </a:r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시연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7" y="3818117"/>
            <a:ext cx="5073343" cy="811736"/>
            <a:chOff x="6554232" y="4064302"/>
            <a:chExt cx="5073343" cy="811736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3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901" y="4263509"/>
              <a:ext cx="4208674" cy="5181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보완할 점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41219" y="4934202"/>
            <a:ext cx="3992355" cy="811736"/>
            <a:chOff x="6554232" y="5180387"/>
            <a:chExt cx="3992355" cy="811736"/>
          </a:xfrm>
        </p:grpSpPr>
        <p:grpSp>
          <p:nvGrpSpPr>
            <p:cNvPr id="75" name="组合 74"/>
            <p:cNvGrpSpPr/>
            <p:nvPr/>
          </p:nvGrpSpPr>
          <p:grpSpPr>
            <a:xfrm>
              <a:off x="6554232" y="5180387"/>
              <a:ext cx="602020" cy="811736"/>
              <a:chOff x="6381459" y="1890219"/>
              <a:chExt cx="602020" cy="811736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4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7418899" y="5366463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마무리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:dissolv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게임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ko-KO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1</a:t>
            </a:r>
            <a:r>
              <a:rPr lang="ko-KO" altLang="ko-KO" sz="6600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7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32229" y="3365893"/>
            <a:ext cx="4386326" cy="78644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04714" y="579764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err="1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스도쿠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게임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 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설명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11" name="矩形 20"/>
          <p:cNvSpPr/>
          <p:nvPr/>
        </p:nvSpPr>
        <p:spPr>
          <a:xfrm>
            <a:off x="1295382" y="1502720"/>
            <a:ext cx="4324553" cy="372634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가로줄 </a:t>
            </a:r>
            <a:r>
              <a:rPr lang="en-US" altLang="ko-KR" sz="2400" dirty="0"/>
              <a:t>9</a:t>
            </a:r>
            <a:r>
              <a:rPr lang="ko-KR" altLang="en-US" sz="2400" dirty="0"/>
              <a:t>칸</a:t>
            </a:r>
            <a:r>
              <a:rPr lang="en-US" altLang="ko-KR" sz="2400" dirty="0"/>
              <a:t>, </a:t>
            </a:r>
            <a:r>
              <a:rPr lang="ko-KR" altLang="en-US" sz="2400" dirty="0"/>
              <a:t>세로줄 </a:t>
            </a:r>
            <a:r>
              <a:rPr lang="en-US" altLang="ko-KR" sz="2400" dirty="0"/>
              <a:t>9</a:t>
            </a:r>
            <a:r>
              <a:rPr lang="ko-KR" altLang="en-US" sz="2400" dirty="0"/>
              <a:t>칸에 각각 </a:t>
            </a:r>
            <a:r>
              <a:rPr lang="en-US" altLang="ko-KR" sz="2400" dirty="0"/>
              <a:t>1~9</a:t>
            </a:r>
            <a:r>
              <a:rPr lang="ko-KR" altLang="en-US" sz="2400" dirty="0"/>
              <a:t>의 숫자가 겹치지 않게 들어가야 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 (</a:t>
            </a:r>
            <a:r>
              <a:rPr lang="ko-KR" altLang="en-US" sz="2400" dirty="0" smtClean="0"/>
              <a:t>대각선 상관</a:t>
            </a:r>
            <a:r>
              <a:rPr lang="en-US" altLang="ko-KR" sz="2400" dirty="0" smtClean="0"/>
              <a:t>X) </a:t>
            </a:r>
            <a:endParaRPr lang="en-US" altLang="ko-KR" sz="24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2. </a:t>
            </a:r>
            <a:r>
              <a:rPr lang="ko-KR" altLang="en-US" sz="2400" dirty="0"/>
              <a:t>가로</a:t>
            </a:r>
            <a:r>
              <a:rPr lang="en-US" altLang="ko-KR" sz="2400" dirty="0"/>
              <a:t>. </a:t>
            </a:r>
            <a:r>
              <a:rPr lang="ko-KR" altLang="en-US" sz="2400" dirty="0"/>
              <a:t>세로 각 </a:t>
            </a:r>
            <a:r>
              <a:rPr lang="en-US" altLang="ko-KR" sz="2400" dirty="0"/>
              <a:t>3</a:t>
            </a:r>
            <a:r>
              <a:rPr lang="ko-KR" altLang="en-US" sz="2400" dirty="0"/>
              <a:t>칸으로 이뤄진 작은 정사각형 속의 </a:t>
            </a:r>
            <a:r>
              <a:rPr lang="en-US" altLang="ko-KR" sz="2400" dirty="0"/>
              <a:t>9</a:t>
            </a:r>
            <a:r>
              <a:rPr lang="ko-KR" altLang="en-US" sz="2400" dirty="0"/>
              <a:t>개 칸에도 </a:t>
            </a:r>
            <a:r>
              <a:rPr lang="en-US" altLang="ko-KR" sz="2400" dirty="0"/>
              <a:t>1~9</a:t>
            </a:r>
            <a:r>
              <a:rPr lang="ko-KR" altLang="en-US" sz="2400" dirty="0"/>
              <a:t>의 숫자가 겹치지 않게 들어가야 한다</a:t>
            </a:r>
            <a:r>
              <a:rPr lang="en-US" altLang="ko-KR" sz="2400" dirty="0"/>
              <a:t>.</a:t>
            </a:r>
            <a:endParaRPr lang="en-US" altLang="zh-CN" sz="32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2400" dirty="0" smtClean="0"/>
          </a:p>
        </p:txBody>
      </p:sp>
      <p:sp>
        <p:nvSpPr>
          <p:cNvPr id="12" name="矩形 20"/>
          <p:cNvSpPr/>
          <p:nvPr/>
        </p:nvSpPr>
        <p:spPr>
          <a:xfrm>
            <a:off x="2911119" y="4078134"/>
            <a:ext cx="7997512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96671"/>
              </p:ext>
            </p:extLst>
          </p:nvPr>
        </p:nvGraphicFramePr>
        <p:xfrm>
          <a:off x="6976860" y="282811"/>
          <a:ext cx="338337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931">
                  <a:extLst>
                    <a:ext uri="{9D8B030D-6E8A-4147-A177-3AD203B41FA5}">
                      <a16:colId xmlns:a16="http://schemas.microsoft.com/office/drawing/2014/main" val="2616559827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2381529240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2323898404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1807696055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420738229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2200936709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4132760197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1656995982"/>
                    </a:ext>
                  </a:extLst>
                </a:gridCol>
                <a:gridCol w="375931">
                  <a:extLst>
                    <a:ext uri="{9D8B030D-6E8A-4147-A177-3AD203B41FA5}">
                      <a16:colId xmlns:a16="http://schemas.microsoft.com/office/drawing/2014/main" val="2879872129"/>
                    </a:ext>
                  </a:extLst>
                </a:gridCol>
              </a:tblGrid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05109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48132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22247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79563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2805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02300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75518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753669"/>
                  </a:ext>
                </a:extLst>
              </a:tr>
              <a:tr h="26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6343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21037"/>
              </p:ext>
            </p:extLst>
          </p:nvPr>
        </p:nvGraphicFramePr>
        <p:xfrm>
          <a:off x="6252834" y="4060611"/>
          <a:ext cx="1621659" cy="1587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53">
                  <a:extLst>
                    <a:ext uri="{9D8B030D-6E8A-4147-A177-3AD203B41FA5}">
                      <a16:colId xmlns:a16="http://schemas.microsoft.com/office/drawing/2014/main" val="319619863"/>
                    </a:ext>
                  </a:extLst>
                </a:gridCol>
                <a:gridCol w="540553">
                  <a:extLst>
                    <a:ext uri="{9D8B030D-6E8A-4147-A177-3AD203B41FA5}">
                      <a16:colId xmlns:a16="http://schemas.microsoft.com/office/drawing/2014/main" val="765573022"/>
                    </a:ext>
                  </a:extLst>
                </a:gridCol>
                <a:gridCol w="540553">
                  <a:extLst>
                    <a:ext uri="{9D8B030D-6E8A-4147-A177-3AD203B41FA5}">
                      <a16:colId xmlns:a16="http://schemas.microsoft.com/office/drawing/2014/main" val="2632942491"/>
                    </a:ext>
                  </a:extLst>
                </a:gridCol>
              </a:tblGrid>
              <a:tr h="529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66647"/>
                  </a:ext>
                </a:extLst>
              </a:tr>
              <a:tr h="529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3783"/>
                  </a:ext>
                </a:extLst>
              </a:tr>
              <a:tr h="529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31847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555497">
            <a:off x="7849288" y="1971504"/>
            <a:ext cx="653291" cy="19881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</a:t>
            </a:r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구조</a:t>
            </a:r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&amp; </a:t>
            </a:r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2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0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구조도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75719" y="1101414"/>
            <a:ext cx="961390" cy="7203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main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03303" y="2323602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2469" y="2323602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42469" y="3319282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78823" y="4304802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9496" y="4304802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20169" y="4304802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90842" y="4304802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60646" y="5290323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4963" y="5300483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20" idx="2"/>
            <a:endCxn id="21" idx="0"/>
          </p:cNvCxnSpPr>
          <p:nvPr/>
        </p:nvCxnSpPr>
        <p:spPr>
          <a:xfrm>
            <a:off x="3837109" y="2872242"/>
            <a:ext cx="0" cy="44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1" idx="2"/>
            <a:endCxn id="25" idx="0"/>
          </p:cNvCxnSpPr>
          <p:nvPr/>
        </p:nvCxnSpPr>
        <p:spPr>
          <a:xfrm rot="5400000">
            <a:off x="2642856" y="3110549"/>
            <a:ext cx="436880" cy="1951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1" idx="2"/>
            <a:endCxn id="23" idx="0"/>
          </p:cNvCxnSpPr>
          <p:nvPr/>
        </p:nvCxnSpPr>
        <p:spPr>
          <a:xfrm rot="16200000" flipH="1">
            <a:off x="3972182" y="3732848"/>
            <a:ext cx="436880" cy="707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1" idx="2"/>
            <a:endCxn id="22" idx="0"/>
          </p:cNvCxnSpPr>
          <p:nvPr/>
        </p:nvCxnSpPr>
        <p:spPr>
          <a:xfrm rot="16200000" flipH="1">
            <a:off x="4636846" y="3068185"/>
            <a:ext cx="436880" cy="2036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1" idx="2"/>
            <a:endCxn id="24" idx="0"/>
          </p:cNvCxnSpPr>
          <p:nvPr/>
        </p:nvCxnSpPr>
        <p:spPr>
          <a:xfrm rot="5400000">
            <a:off x="3307519" y="3775212"/>
            <a:ext cx="436880" cy="622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05322" y="1538923"/>
            <a:ext cx="4766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 : </a:t>
            </a:r>
            <a:r>
              <a:rPr lang="ko-KR" altLang="en-US" sz="2000" dirty="0" smtClean="0"/>
              <a:t>플레이어 이름 입력</a:t>
            </a:r>
            <a:endParaRPr lang="en-US" altLang="ko-KR" sz="2000" dirty="0" smtClean="0"/>
          </a:p>
          <a:p>
            <a:r>
              <a:rPr lang="en-US" altLang="ko-KR" sz="2000" dirty="0"/>
              <a:t>2 : </a:t>
            </a:r>
            <a:r>
              <a:rPr lang="ko-KR" altLang="en-US" sz="2000" dirty="0"/>
              <a:t>게임 스테이지 </a:t>
            </a:r>
            <a:r>
              <a:rPr lang="ko-KR" altLang="en-US" sz="2000" dirty="0" smtClean="0"/>
              <a:t>진행</a:t>
            </a:r>
            <a:endParaRPr lang="en-US" altLang="ko-KR" sz="2000" dirty="0"/>
          </a:p>
          <a:p>
            <a:r>
              <a:rPr lang="en-US" altLang="ko-KR" sz="2000" dirty="0" smtClean="0"/>
              <a:t>3 : </a:t>
            </a:r>
            <a:r>
              <a:rPr lang="ko-KR" altLang="en-US" sz="2000" dirty="0" smtClean="0"/>
              <a:t>세 </a:t>
            </a:r>
            <a:r>
              <a:rPr lang="ko-KR" altLang="en-US" sz="2000" dirty="0"/>
              <a:t>번의 </a:t>
            </a:r>
            <a:r>
              <a:rPr lang="en-US" altLang="ko-KR" sz="2000" dirty="0"/>
              <a:t>STAGE </a:t>
            </a:r>
            <a:r>
              <a:rPr lang="ko-KR" altLang="en-US" sz="2000" dirty="0"/>
              <a:t>반복</a:t>
            </a:r>
            <a:endParaRPr lang="en-US" altLang="ko-KR" sz="2000" dirty="0" smtClean="0"/>
          </a:p>
          <a:p>
            <a:r>
              <a:rPr lang="en-US" altLang="ko-KR" sz="2000" dirty="0"/>
              <a:t>4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스도쿠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퍼즐 생성</a:t>
            </a:r>
            <a:endParaRPr lang="en-US" altLang="ko-KR" sz="2000" dirty="0" smtClean="0"/>
          </a:p>
          <a:p>
            <a:r>
              <a:rPr lang="en-US" altLang="ko-KR" sz="2000" dirty="0"/>
              <a:t>5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스도쿠</a:t>
            </a:r>
            <a:r>
              <a:rPr lang="ko-KR" altLang="en-US" sz="2000" dirty="0" smtClean="0"/>
              <a:t> 퍼즐 출력</a:t>
            </a:r>
            <a:endParaRPr lang="en-US" altLang="ko-KR" sz="2000" dirty="0" smtClean="0"/>
          </a:p>
          <a:p>
            <a:r>
              <a:rPr lang="en-US" altLang="ko-KR" sz="2000" dirty="0"/>
              <a:t>6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정답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r>
              <a:rPr lang="en-US" altLang="ko-KR" sz="2000" dirty="0"/>
              <a:t>7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정답 확인 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다음 스테이지 진행</a:t>
            </a:r>
            <a:endParaRPr lang="en-US" altLang="ko-KR" sz="2000" dirty="0" smtClean="0"/>
          </a:p>
          <a:p>
            <a:r>
              <a:rPr lang="en-US" altLang="ko-KR" sz="2000" dirty="0" smtClean="0"/>
              <a:t>8 </a:t>
            </a:r>
            <a:r>
              <a:rPr lang="en-US" altLang="ko-KR" sz="2000" dirty="0"/>
              <a:t>: </a:t>
            </a:r>
            <a:r>
              <a:rPr lang="ko-KR" altLang="en-US" sz="2000" dirty="0"/>
              <a:t>모든 스테이지 완료 시 </a:t>
            </a:r>
            <a:r>
              <a:rPr lang="ko-KR" altLang="en-US" sz="2000" dirty="0" smtClean="0"/>
              <a:t>종료</a:t>
            </a:r>
            <a:endParaRPr lang="en-US" altLang="ko-KR" sz="2000" dirty="0" smtClean="0"/>
          </a:p>
          <a:p>
            <a:r>
              <a:rPr lang="en-US" altLang="ko-KR" sz="2000" dirty="0" smtClean="0"/>
              <a:t>9 : </a:t>
            </a:r>
            <a:r>
              <a:rPr lang="ko-KR" altLang="en-US" sz="2000" dirty="0" smtClean="0"/>
              <a:t>기록 저장</a:t>
            </a:r>
            <a:endParaRPr lang="ko-KR" altLang="en-US" sz="2000" dirty="0"/>
          </a:p>
        </p:txBody>
      </p:sp>
      <p:cxnSp>
        <p:nvCxnSpPr>
          <p:cNvPr id="85" name="꺾인 연결선 84"/>
          <p:cNvCxnSpPr>
            <a:stCxn id="10" idx="2"/>
            <a:endCxn id="19" idx="0"/>
          </p:cNvCxnSpPr>
          <p:nvPr/>
        </p:nvCxnSpPr>
        <p:spPr>
          <a:xfrm rot="5400000">
            <a:off x="2876242" y="1843430"/>
            <a:ext cx="501874" cy="4584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0" idx="2"/>
            <a:endCxn id="20" idx="0"/>
          </p:cNvCxnSpPr>
          <p:nvPr/>
        </p:nvCxnSpPr>
        <p:spPr>
          <a:xfrm rot="16200000" flipH="1">
            <a:off x="3345824" y="1832317"/>
            <a:ext cx="501874" cy="4806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1"/>
            <a:endCxn id="28" idx="3"/>
          </p:cNvCxnSpPr>
          <p:nvPr/>
        </p:nvCxnSpPr>
        <p:spPr>
          <a:xfrm flipH="1">
            <a:off x="3174243" y="5564643"/>
            <a:ext cx="1386403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2" idx="2"/>
            <a:endCxn id="27" idx="3"/>
          </p:cNvCxnSpPr>
          <p:nvPr/>
        </p:nvCxnSpPr>
        <p:spPr>
          <a:xfrm rot="5400000">
            <a:off x="5156095" y="4847274"/>
            <a:ext cx="711201" cy="7235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464" y="924359"/>
            <a:ext cx="1011936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백트래킹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Backtracking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빈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칸에 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입력될 수 있는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숫자를 대입해보고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그</a:t>
            </a:r>
            <a:r>
              <a:rPr lang="ko-KR" altLang="en-US" sz="1600" dirty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숫자로 </a:t>
            </a:r>
            <a:r>
              <a:rPr lang="ko-KR" altLang="en-US" sz="1600" dirty="0" err="1" smtClean="0">
                <a:solidFill>
                  <a:srgbClr val="3B3F4E"/>
                </a:solidFill>
                <a:latin typeface="+mn-ea"/>
              </a:rPr>
              <a:t>스도쿠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 보드를 채울 수 없다면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,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그 칸을 비우고 다른 숫자를 시도합니다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랜덤화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Randomization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1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부터 9까지의 숫자를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랜덤하게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섞습니다.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이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를 통해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백트래킹 과정에서 다양한 해를 탐색할 수 있게 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3.</a:t>
            </a:r>
            <a:r>
              <a:rPr lang="ko-KR" altLang="ko-KR" sz="1600" b="1" dirty="0" smtClean="0">
                <a:solidFill>
                  <a:srgbClr val="FF0000"/>
                </a:solidFill>
                <a:latin typeface="+mn-ea"/>
              </a:rPr>
              <a:t>입력 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검증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Input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Validation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사용자가 입력한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스도쿠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보드의 정답 여부를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검증하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여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 err="1" smtClean="0">
                <a:solidFill>
                  <a:srgbClr val="3B3F4E"/>
                </a:solidFill>
                <a:latin typeface="+mn-ea"/>
              </a:rPr>
              <a:t>입력값이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유효한지 검사합니다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4.</a:t>
            </a:r>
            <a:r>
              <a:rPr lang="ko-KR" altLang="ko-KR" sz="1600" b="1" dirty="0" smtClean="0">
                <a:solidFill>
                  <a:srgbClr val="FF0000"/>
                </a:solidFill>
                <a:latin typeface="+mn-ea"/>
              </a:rPr>
              <a:t>루프 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Looping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게임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이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다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음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스테이지로 진행할 수 있도록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while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문을 사용하여 게임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로직을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반복합니다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5.</a:t>
            </a:r>
            <a:r>
              <a:rPr lang="ko-KR" altLang="ko-KR" sz="1600" b="1" dirty="0" err="1" smtClean="0">
                <a:solidFill>
                  <a:srgbClr val="FF0000"/>
                </a:solidFill>
                <a:latin typeface="+mn-ea"/>
              </a:rPr>
              <a:t>조건문</a:t>
            </a:r>
            <a:r>
              <a:rPr lang="ko-KR" altLang="ko-KR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Conditional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Statements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if-else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문을 통해 게임의 결과를 결정하고, 다음 스테이지로 넘어갈지, 게임을 종료할지 등의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로직을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처리합니다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시간 측정 (Time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Measuring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게임 시작 시간과 종료 시간을 기록하고, 이를 이용해 게임에 걸린 시간을 계산합니다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ko-KR" sz="1600" b="1" dirty="0" smtClean="0">
                <a:solidFill>
                  <a:srgbClr val="FF0000"/>
                </a:solidFill>
                <a:latin typeface="+mn-ea"/>
              </a:rPr>
              <a:t>파일 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입출력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File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O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게임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결과를 파일에 기록합니다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endParaRPr lang="en-US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endParaRPr lang="ko-KR" altLang="ko-KR" sz="1600" dirty="0" smtClean="0">
              <a:solidFill>
                <a:srgbClr val="3B3F4E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6884456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err="1" smtClean="0"/>
              <a:t>스도쿠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게임 구현에 사용된 프로그래밍 </a:t>
            </a:r>
            <a:r>
              <a:rPr lang="ko-KR" altLang="en-US" sz="3200" b="1" dirty="0" smtClean="0"/>
              <a:t>패러다임</a:t>
            </a:r>
            <a:endParaRPr lang="ko-KO" altLang="ko-KO" sz="40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5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(main)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147" t="61076" r="26438"/>
          <a:stretch/>
        </p:blipFill>
        <p:spPr>
          <a:xfrm>
            <a:off x="6649374" y="2272467"/>
            <a:ext cx="4860537" cy="27079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565"/>
          <a:stretch/>
        </p:blipFill>
        <p:spPr>
          <a:xfrm>
            <a:off x="672269" y="1904151"/>
            <a:ext cx="5821128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(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함수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)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8979" b="44077"/>
          <a:stretch/>
        </p:blipFill>
        <p:spPr>
          <a:xfrm>
            <a:off x="1523289" y="1575058"/>
            <a:ext cx="3510350" cy="40449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7273"/>
          <a:stretch/>
        </p:blipFill>
        <p:spPr>
          <a:xfrm>
            <a:off x="5730837" y="2127594"/>
            <a:ext cx="5538563" cy="34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简约入职培训PPT模板"/>
</p:tagLst>
</file>

<file path=ppt/theme/theme1.xml><?xml version="1.0" encoding="utf-8"?>
<a:theme xmlns:a="http://schemas.openxmlformats.org/drawingml/2006/main" name="千图海量PPT模板www.58pic.com​​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拥有20W+精美PPT模板 更多PPT模板下载至：www.58pic.com/office/ppt">
  <a:themeElements>
    <a:clrScheme name="Colo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46689"/>
      </a:accent4>
      <a:accent5>
        <a:srgbClr val="256375"/>
      </a:accent5>
      <a:accent6>
        <a:srgbClr val="093E5B"/>
      </a:accent6>
      <a:hlink>
        <a:srgbClr val="009999"/>
      </a:hlink>
      <a:folHlink>
        <a:srgbClr val="BFBFBF"/>
      </a:folHlink>
    </a:clrScheme>
    <a:fontScheme name="Temp">
      <a:majorFont>
        <a:latin typeface="Gill Sans MT"/>
        <a:ea typeface="方正兰亭细黑_GBK"/>
        <a:cs typeface="Arial"/>
      </a:majorFont>
      <a:minorFont>
        <a:latin typeface="Gill Sans MT"/>
        <a:ea typeface="方正兰亭细黑_GBK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431</Words>
  <Application>Microsoft Office PowerPoint</Application>
  <PresentationFormat>와이드스크린</PresentationFormat>
  <Paragraphs>108</Paragraphs>
  <Slides>14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等线</vt:lpstr>
      <vt:lpstr>Lato Hairline</vt:lpstr>
      <vt:lpstr>Lato Light</vt:lpstr>
      <vt:lpstr>Lato Regular</vt:lpstr>
      <vt:lpstr>NanumGothic</vt:lpstr>
      <vt:lpstr>Open Sans</vt:lpstr>
      <vt:lpstr>굴림</vt:lpstr>
      <vt:lpstr>맑은 고딕</vt:lpstr>
      <vt:lpstr>方正兰亭细黑_GBK</vt:lpstr>
      <vt:lpstr>思源黑体旧字形 Light</vt:lpstr>
      <vt:lpstr>Arial</vt:lpstr>
      <vt:lpstr>千图海量PPT模板www.58pic.com​​</vt:lpstr>
      <vt:lpstr>千图网拥有20W+精美PPT模板 更多PPT模板下载至：www.58pic.com/office/ppt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简约入职培训PPT模板</dc:title>
  <dc:creator>0</dc:creator>
  <dc:description>http://www.ypppt.com/</dc:description>
  <cp:lastModifiedBy>0</cp:lastModifiedBy>
  <cp:revision>244</cp:revision>
  <dcterms:created xsi:type="dcterms:W3CDTF">2017-05-16T12:45:30Z</dcterms:created>
  <dcterms:modified xsi:type="dcterms:W3CDTF">2024-02-13T03:07:06Z</dcterms:modified>
</cp:coreProperties>
</file>