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8" r:id="rId2"/>
  </p:sldMasterIdLst>
  <p:notesMasterIdLst>
    <p:notesMasterId r:id="rId17"/>
  </p:notesMasterIdLst>
  <p:handoutMasterIdLst>
    <p:handoutMasterId r:id="rId18"/>
  </p:handoutMasterIdLst>
  <p:sldIdLst>
    <p:sldId id="286" r:id="rId3"/>
    <p:sldId id="257" r:id="rId4"/>
    <p:sldId id="280" r:id="rId5"/>
    <p:sldId id="3576" r:id="rId6"/>
    <p:sldId id="3577" r:id="rId7"/>
    <p:sldId id="3589" r:id="rId8"/>
    <p:sldId id="3587" r:id="rId9"/>
    <p:sldId id="3584" r:id="rId10"/>
    <p:sldId id="3585" r:id="rId11"/>
    <p:sldId id="3586" r:id="rId12"/>
    <p:sldId id="3580" r:id="rId13"/>
    <p:sldId id="3579" r:id="rId14"/>
    <p:sldId id="3582" r:id="rId15"/>
    <p:sldId id="3583" r:id="rId16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85" userDrawn="1">
          <p15:clr>
            <a:srgbClr val="A4A3A4"/>
          </p15:clr>
        </p15:guide>
        <p15:guide id="3" orient="horz" pos="15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="" xmlns:p1710="http://schemas.microsoft.com/office/powerpoint/2017/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974" y="307"/>
      </p:cViewPr>
      <p:guideLst>
        <p:guide orient="horz" pos="2137"/>
        <p:guide pos="3885"/>
        <p:guide orient="horz" pos="1525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32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DD9F60F-6DA4-4E15-B220-A5393C1BD6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8A6CB7-0E75-4452-8C8C-91CF38C81A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BC16ED-C981-4996-AD69-562AFDF045D8}" type="datetimeFigureOut">
              <a:rPr lang="zh-CN" altLang="en-US" smtClean="0"/>
              <a:t>2024/2/12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F52A52-1A12-4321-9491-D167F188A9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83295F-7AEA-44EA-BBC3-27DE621923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1029C5-3AAA-4305-ADD5-57D0E8A13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869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DFB1D-ABE1-43A9-9A76-5F7CC388CE20}" type="datetimeFigureOut">
              <a:rPr lang="zh-CN" altLang="en-US" smtClean="0"/>
              <a:t>2024/2/12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D203C-28B5-4C78-8629-A14167E20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800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203C-28B5-4C78-8629-A14167E201D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143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203C-28B5-4C78-8629-A14167E201D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233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203C-28B5-4C78-8629-A14167E201D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405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203C-28B5-4C78-8629-A14167E201D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431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203C-28B5-4C78-8629-A14167E201D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981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203C-28B5-4C78-8629-A14167E201D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415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203C-28B5-4C78-8629-A14167E201D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294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63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黑白线条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842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2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159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2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345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2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61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2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142" y="754180"/>
            <a:ext cx="4979410" cy="564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89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59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 advTm="2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064000" y="441963"/>
            <a:ext cx="4368800" cy="3083564"/>
          </a:xfrm>
          <a:custGeom>
            <a:avLst/>
            <a:gdLst/>
            <a:ahLst/>
            <a:cxnLst/>
            <a:rect l="l" t="t" r="r" b="b"/>
            <a:pathLst>
              <a:path w="3276600" h="3124200">
                <a:moveTo>
                  <a:pt x="3028950" y="0"/>
                </a:moveTo>
                <a:cubicBezTo>
                  <a:pt x="3165723" y="0"/>
                  <a:pt x="3276600" y="110877"/>
                  <a:pt x="3276600" y="247650"/>
                </a:cubicBezTo>
                <a:lnTo>
                  <a:pt x="3276600" y="2876550"/>
                </a:lnTo>
                <a:cubicBezTo>
                  <a:pt x="3276600" y="3013323"/>
                  <a:pt x="3165723" y="3124200"/>
                  <a:pt x="3028950" y="3124200"/>
                </a:cubicBezTo>
                <a:cubicBezTo>
                  <a:pt x="2892177" y="3124200"/>
                  <a:pt x="2781300" y="3013323"/>
                  <a:pt x="2781300" y="2876550"/>
                </a:cubicBezTo>
                <a:lnTo>
                  <a:pt x="2781300" y="247650"/>
                </a:lnTo>
                <a:cubicBezTo>
                  <a:pt x="2781300" y="110877"/>
                  <a:pt x="2892177" y="0"/>
                  <a:pt x="3028950" y="0"/>
                </a:cubicBezTo>
                <a:close/>
                <a:moveTo>
                  <a:pt x="2317750" y="0"/>
                </a:moveTo>
                <a:cubicBezTo>
                  <a:pt x="2454523" y="0"/>
                  <a:pt x="2565400" y="110877"/>
                  <a:pt x="2565400" y="247650"/>
                </a:cubicBezTo>
                <a:lnTo>
                  <a:pt x="2565400" y="2876550"/>
                </a:lnTo>
                <a:cubicBezTo>
                  <a:pt x="2565400" y="3013323"/>
                  <a:pt x="2454523" y="3124200"/>
                  <a:pt x="2317750" y="3124200"/>
                </a:cubicBezTo>
                <a:cubicBezTo>
                  <a:pt x="2180977" y="3124200"/>
                  <a:pt x="2070100" y="3013323"/>
                  <a:pt x="2070100" y="2876550"/>
                </a:cubicBezTo>
                <a:lnTo>
                  <a:pt x="2070100" y="247650"/>
                </a:lnTo>
                <a:cubicBezTo>
                  <a:pt x="2070100" y="110877"/>
                  <a:pt x="2180977" y="0"/>
                  <a:pt x="2317750" y="0"/>
                </a:cubicBezTo>
                <a:close/>
                <a:moveTo>
                  <a:pt x="1606550" y="0"/>
                </a:moveTo>
                <a:cubicBezTo>
                  <a:pt x="1743323" y="0"/>
                  <a:pt x="1854200" y="110877"/>
                  <a:pt x="1854200" y="247650"/>
                </a:cubicBezTo>
                <a:lnTo>
                  <a:pt x="1854200" y="2876550"/>
                </a:lnTo>
                <a:cubicBezTo>
                  <a:pt x="1854200" y="3013323"/>
                  <a:pt x="1743323" y="3124200"/>
                  <a:pt x="1606550" y="3124200"/>
                </a:cubicBezTo>
                <a:cubicBezTo>
                  <a:pt x="1469777" y="3124200"/>
                  <a:pt x="1358900" y="3013323"/>
                  <a:pt x="1358900" y="2876550"/>
                </a:cubicBezTo>
                <a:lnTo>
                  <a:pt x="1358900" y="247650"/>
                </a:lnTo>
                <a:cubicBezTo>
                  <a:pt x="1358900" y="110877"/>
                  <a:pt x="1469777" y="0"/>
                  <a:pt x="1606550" y="0"/>
                </a:cubicBezTo>
                <a:close/>
                <a:moveTo>
                  <a:pt x="958850" y="0"/>
                </a:moveTo>
                <a:cubicBezTo>
                  <a:pt x="1095623" y="0"/>
                  <a:pt x="1206500" y="110877"/>
                  <a:pt x="1206500" y="247650"/>
                </a:cubicBezTo>
                <a:lnTo>
                  <a:pt x="1206500" y="2876550"/>
                </a:lnTo>
                <a:cubicBezTo>
                  <a:pt x="1206500" y="3013323"/>
                  <a:pt x="1095623" y="3124200"/>
                  <a:pt x="958850" y="3124200"/>
                </a:cubicBezTo>
                <a:cubicBezTo>
                  <a:pt x="822077" y="3124200"/>
                  <a:pt x="711200" y="3013323"/>
                  <a:pt x="711200" y="2876550"/>
                </a:cubicBezTo>
                <a:lnTo>
                  <a:pt x="711200" y="247650"/>
                </a:lnTo>
                <a:cubicBezTo>
                  <a:pt x="711200" y="110877"/>
                  <a:pt x="822077" y="0"/>
                  <a:pt x="958850" y="0"/>
                </a:cubicBezTo>
                <a:close/>
                <a:moveTo>
                  <a:pt x="247650" y="0"/>
                </a:moveTo>
                <a:cubicBezTo>
                  <a:pt x="384423" y="0"/>
                  <a:pt x="495300" y="110877"/>
                  <a:pt x="495300" y="247650"/>
                </a:cubicBezTo>
                <a:lnTo>
                  <a:pt x="495300" y="2876550"/>
                </a:lnTo>
                <a:cubicBezTo>
                  <a:pt x="495300" y="3013323"/>
                  <a:pt x="384423" y="3124200"/>
                  <a:pt x="247650" y="3124200"/>
                </a:cubicBezTo>
                <a:cubicBezTo>
                  <a:pt x="110877" y="3124200"/>
                  <a:pt x="0" y="3013323"/>
                  <a:pt x="0" y="2876550"/>
                </a:cubicBezTo>
                <a:lnTo>
                  <a:pt x="0" y="247650"/>
                </a:lnTo>
                <a:cubicBezTo>
                  <a:pt x="0" y="110877"/>
                  <a:pt x="110877" y="0"/>
                  <a:pt x="24765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54706" y="3801454"/>
            <a:ext cx="4511964" cy="431780"/>
          </a:xfrm>
          <a:prstGeom prst="rect">
            <a:avLst/>
          </a:prstGeom>
        </p:spPr>
        <p:txBody>
          <a:bodyPr vert="horz" lIns="0" tIns="40504" rIns="0" bIns="40504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ct val="0"/>
              </a:spcBef>
              <a:buNone/>
              <a:defRPr sz="4199" b="1">
                <a:solidFill>
                  <a:schemeClr val="bg1"/>
                </a:solidFill>
                <a:latin typeface="Lato Hairline"/>
                <a:cs typeface="Lato Hairline"/>
              </a:defRPr>
            </a:lvl1pPr>
          </a:lstStyle>
          <a:p>
            <a:pPr lvl="0"/>
            <a:r>
              <a:rPr lang="ko-KO" altLang="ko-KO" sz="2000">
                <a:latin typeface="NanumGothic"/>
                <a:ea typeface="NanumGothic"/>
              </a:rPr>
              <a:t>여기에 제목을 입력하세요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954706" y="4385252"/>
            <a:ext cx="4511964" cy="228451"/>
          </a:xfrm>
          <a:prstGeom prst="rect">
            <a:avLst/>
          </a:prstGeom>
        </p:spPr>
        <p:txBody>
          <a:bodyPr vert="horz" lIns="0" tIns="40504" rIns="0" bIns="40504" anchor="t">
            <a:normAutofit fontScale="60000" lnSpcReduction="20000"/>
          </a:bodyPr>
          <a:lstStyle>
            <a:lvl1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799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ko-KO" altLang="ko-KO">
                <a:latin typeface="NanumGothic"/>
                <a:ea typeface="NanumGothic"/>
              </a:rPr>
              <a:t>최고의 파워포인트 템플릿</a:t>
            </a:r>
            <a:endParaRPr lang="es-ES_tradnl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975170" y="4817827"/>
            <a:ext cx="4488039" cy="1536868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ctr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ko-KO" altLang="ko-KO">
                <a:latin typeface="NanumGothic"/>
                <a:ea typeface="NanumGothic"/>
              </a:rPr>
              <a:t>Lorem ipsum dolor sit amet, consectetur adipiscing elit. Fusce diam tortor, mattis quis dapibus vitae, euismod non purus. Maecenas ut lacus nec mauris feugiat tristique.</a:t>
            </a:r>
          </a:p>
        </p:txBody>
      </p:sp>
    </p:spTree>
    <p:extLst>
      <p:ext uri="{BB962C8B-B14F-4D97-AF65-F5344CB8AC3E}">
        <p14:creationId xmlns:p14="http://schemas.microsoft.com/office/powerpoint/2010/main" val="159420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O" altLang="ko-KO" sz="3500">
                <a:latin typeface="NanumGothic"/>
                <a:ea typeface="NanumGothic"/>
              </a:rPr>
              <a:t>마스터 제목 스타일을 편집하려면 여기를 클릭하세요.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O" altLang="ko-KO">
                <a:latin typeface="NanumGothic"/>
                <a:ea typeface="NanumGothic"/>
              </a:rPr>
              <a:t>마스터 텍스트 스타일 편집</a:t>
            </a:r>
          </a:p>
          <a:p>
            <a:pPr lvl="1"/>
            <a:r>
              <a:rPr lang="ko-KO" altLang="ko-KO">
                <a:latin typeface="NanumGothic"/>
                <a:ea typeface="NanumGothic"/>
              </a:rPr>
              <a:t>두 번째 수준</a:t>
            </a:r>
          </a:p>
          <a:p>
            <a:pPr lvl="2"/>
            <a:r>
              <a:rPr lang="ko-KO" altLang="ko-KO">
                <a:latin typeface="NanumGothic"/>
                <a:ea typeface="NanumGothic"/>
              </a:rPr>
              <a:t>레벨 3</a:t>
            </a:r>
          </a:p>
          <a:p>
            <a:pPr lvl="3"/>
            <a:r>
              <a:rPr lang="ko-KO" altLang="ko-KO">
                <a:latin typeface="NanumGothic"/>
                <a:ea typeface="NanumGothic"/>
              </a:rPr>
              <a:t>레벨 4</a:t>
            </a:r>
          </a:p>
          <a:p>
            <a:pPr lvl="4"/>
            <a:r>
              <a:rPr lang="ko-KO" altLang="ko-KO">
                <a:latin typeface="NanumGothic"/>
                <a:ea typeface="NanumGothic"/>
              </a:rPr>
              <a:t>레벨 5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9AA11-1125-413D-B3C3-EAF9A3A3778C}" type="datetimeFigureOut">
              <a:rPr lang="ko-KO" altLang="ko-KO" sz="1000" smtClean="0">
                <a:latin typeface="NanumGothic"/>
                <a:ea typeface="NanumGothic"/>
              </a:rPr>
              <a:t>02/12/2024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8D63B-6CC8-4463-A942-F5622E36F982}" type="slidenum">
              <a:rPr lang="ko-KO" altLang="ko-KO" smtClean="0">
                <a:latin typeface="NanumGothic"/>
                <a:ea typeface="NanumGothic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8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2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83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 advTm="2000">
        <p:fade/>
      </p:transition>
    </mc:Fallback>
  </mc:AlternateContent>
  <p:hf hdr="0" ftr="0" dt="0"/>
  <p:txStyles>
    <p:titleStyle>
      <a:lvl1pPr algn="ctr" defTabSz="485290" rtl="0" eaLnBrk="1" latinLnBrk="0" hangingPunct="1">
        <a:spcBef>
          <a:spcPct val="0"/>
        </a:spcBef>
        <a:buNone/>
        <a:defRPr sz="46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4158" indent="-364158" algn="l" defTabSz="485290" rtl="0" eaLnBrk="1" latinLnBrk="0" hangingPunct="1">
        <a:spcBef>
          <a:spcPct val="20000"/>
        </a:spcBef>
        <a:buFont typeface="Arial"/>
        <a:buChar char="•"/>
        <a:defRPr sz="3359" kern="1200">
          <a:solidFill>
            <a:schemeClr val="tx1"/>
          </a:solidFill>
          <a:latin typeface="+mn-lt"/>
          <a:ea typeface="+mn-ea"/>
          <a:cs typeface="+mn-cs"/>
        </a:defRPr>
      </a:lvl1pPr>
      <a:lvl2pPr marL="790023" indent="-303973" algn="l" defTabSz="485290" rtl="0" eaLnBrk="1" latinLnBrk="0" hangingPunct="1">
        <a:spcBef>
          <a:spcPct val="20000"/>
        </a:spcBef>
        <a:buFont typeface="Arial"/>
        <a:buChar char="–"/>
        <a:defRPr sz="2999" kern="1200">
          <a:solidFill>
            <a:schemeClr val="tx1"/>
          </a:solidFill>
          <a:latin typeface="+mn-lt"/>
          <a:ea typeface="+mn-ea"/>
          <a:cs typeface="+mn-cs"/>
        </a:defRPr>
      </a:lvl2pPr>
      <a:lvl3pPr marL="1215128" indent="-243026" algn="l" defTabSz="485290" rtl="0" eaLnBrk="1" latinLnBrk="0" hangingPunct="1">
        <a:spcBef>
          <a:spcPct val="20000"/>
        </a:spcBef>
        <a:buFont typeface="Arial"/>
        <a:buChar char="•"/>
        <a:defRPr sz="2519" kern="1200">
          <a:solidFill>
            <a:schemeClr val="tx1"/>
          </a:solidFill>
          <a:latin typeface="+mn-lt"/>
          <a:ea typeface="+mn-ea"/>
          <a:cs typeface="+mn-cs"/>
        </a:defRPr>
      </a:lvl3pPr>
      <a:lvl4pPr marL="1700415" indent="-243026" algn="l" defTabSz="485290" rtl="0" eaLnBrk="1" latinLnBrk="0" hangingPunct="1">
        <a:spcBef>
          <a:spcPct val="20000"/>
        </a:spcBef>
        <a:buFont typeface="Arial"/>
        <a:buChar char="–"/>
        <a:defRPr sz="2159" kern="1200">
          <a:solidFill>
            <a:schemeClr val="tx1"/>
          </a:solidFill>
          <a:latin typeface="+mn-lt"/>
          <a:ea typeface="+mn-ea"/>
          <a:cs typeface="+mn-cs"/>
        </a:defRPr>
      </a:lvl4pPr>
      <a:lvl5pPr marL="2186465" indent="-243026" algn="l" defTabSz="485290" rtl="0" eaLnBrk="1" latinLnBrk="0" hangingPunct="1">
        <a:spcBef>
          <a:spcPct val="20000"/>
        </a:spcBef>
        <a:buFont typeface="Arial"/>
        <a:buChar char="»"/>
        <a:defRPr sz="2159" kern="1200">
          <a:solidFill>
            <a:schemeClr val="tx1"/>
          </a:solidFill>
          <a:latin typeface="+mn-lt"/>
          <a:ea typeface="+mn-ea"/>
          <a:cs typeface="+mn-cs"/>
        </a:defRPr>
      </a:lvl5pPr>
      <a:lvl6pPr marL="2672516" indent="-243026" algn="l" defTabSz="485290" rtl="0" eaLnBrk="1" latinLnBrk="0" hangingPunct="1">
        <a:spcBef>
          <a:spcPct val="20000"/>
        </a:spcBef>
        <a:buFont typeface="Arial"/>
        <a:buChar char="•"/>
        <a:defRPr sz="2159" kern="1200">
          <a:solidFill>
            <a:schemeClr val="tx1"/>
          </a:solidFill>
          <a:latin typeface="+mn-lt"/>
          <a:ea typeface="+mn-ea"/>
          <a:cs typeface="+mn-cs"/>
        </a:defRPr>
      </a:lvl6pPr>
      <a:lvl7pPr marL="3158568" indent="-243026" algn="l" defTabSz="485290" rtl="0" eaLnBrk="1" latinLnBrk="0" hangingPunct="1">
        <a:spcBef>
          <a:spcPct val="20000"/>
        </a:spcBef>
        <a:buFont typeface="Arial"/>
        <a:buChar char="•"/>
        <a:defRPr sz="2159" kern="1200">
          <a:solidFill>
            <a:schemeClr val="tx1"/>
          </a:solidFill>
          <a:latin typeface="+mn-lt"/>
          <a:ea typeface="+mn-ea"/>
          <a:cs typeface="+mn-cs"/>
        </a:defRPr>
      </a:lvl7pPr>
      <a:lvl8pPr marL="3644618" indent="-243026" algn="l" defTabSz="485290" rtl="0" eaLnBrk="1" latinLnBrk="0" hangingPunct="1">
        <a:spcBef>
          <a:spcPct val="20000"/>
        </a:spcBef>
        <a:buFont typeface="Arial"/>
        <a:buChar char="•"/>
        <a:defRPr sz="2159" kern="1200">
          <a:solidFill>
            <a:schemeClr val="tx1"/>
          </a:solidFill>
          <a:latin typeface="+mn-lt"/>
          <a:ea typeface="+mn-ea"/>
          <a:cs typeface="+mn-cs"/>
        </a:defRPr>
      </a:lvl8pPr>
      <a:lvl9pPr marL="4130669" indent="-243026" algn="l" defTabSz="485290" rtl="0" eaLnBrk="1" latinLnBrk="0" hangingPunct="1">
        <a:spcBef>
          <a:spcPct val="20000"/>
        </a:spcBef>
        <a:buFont typeface="Arial"/>
        <a:buChar char="•"/>
        <a:defRPr sz="21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5290" rtl="0" eaLnBrk="1" latinLnBrk="0" hangingPunct="1">
        <a:defRPr sz="1919" kern="1200">
          <a:solidFill>
            <a:schemeClr val="tx1"/>
          </a:solidFill>
          <a:latin typeface="+mn-lt"/>
          <a:ea typeface="+mn-ea"/>
          <a:cs typeface="+mn-cs"/>
        </a:defRPr>
      </a:lvl1pPr>
      <a:lvl2pPr marL="486051" algn="l" defTabSz="485290" rtl="0" eaLnBrk="1" latinLnBrk="0" hangingPunct="1">
        <a:defRPr sz="1919" kern="1200">
          <a:solidFill>
            <a:schemeClr val="tx1"/>
          </a:solidFill>
          <a:latin typeface="+mn-lt"/>
          <a:ea typeface="+mn-ea"/>
          <a:cs typeface="+mn-cs"/>
        </a:defRPr>
      </a:lvl2pPr>
      <a:lvl3pPr marL="972101" algn="l" defTabSz="485290" rtl="0" eaLnBrk="1" latinLnBrk="0" hangingPunct="1">
        <a:defRPr sz="1919" kern="1200">
          <a:solidFill>
            <a:schemeClr val="tx1"/>
          </a:solidFill>
          <a:latin typeface="+mn-lt"/>
          <a:ea typeface="+mn-ea"/>
          <a:cs typeface="+mn-cs"/>
        </a:defRPr>
      </a:lvl3pPr>
      <a:lvl4pPr marL="1458153" algn="l" defTabSz="485290" rtl="0" eaLnBrk="1" latinLnBrk="0" hangingPunct="1">
        <a:defRPr sz="1919" kern="1200">
          <a:solidFill>
            <a:schemeClr val="tx1"/>
          </a:solidFill>
          <a:latin typeface="+mn-lt"/>
          <a:ea typeface="+mn-ea"/>
          <a:cs typeface="+mn-cs"/>
        </a:defRPr>
      </a:lvl4pPr>
      <a:lvl5pPr marL="1943442" algn="l" defTabSz="485290" rtl="0" eaLnBrk="1" latinLnBrk="0" hangingPunct="1">
        <a:defRPr sz="1919" kern="1200">
          <a:solidFill>
            <a:schemeClr val="tx1"/>
          </a:solidFill>
          <a:latin typeface="+mn-lt"/>
          <a:ea typeface="+mn-ea"/>
          <a:cs typeface="+mn-cs"/>
        </a:defRPr>
      </a:lvl5pPr>
      <a:lvl6pPr marL="2429491" algn="l" defTabSz="485290" rtl="0" eaLnBrk="1" latinLnBrk="0" hangingPunct="1">
        <a:defRPr sz="1919" kern="1200">
          <a:solidFill>
            <a:schemeClr val="tx1"/>
          </a:solidFill>
          <a:latin typeface="+mn-lt"/>
          <a:ea typeface="+mn-ea"/>
          <a:cs typeface="+mn-cs"/>
        </a:defRPr>
      </a:lvl6pPr>
      <a:lvl7pPr marL="2915543" algn="l" defTabSz="485290" rtl="0" eaLnBrk="1" latinLnBrk="0" hangingPunct="1">
        <a:defRPr sz="1919" kern="1200">
          <a:solidFill>
            <a:schemeClr val="tx1"/>
          </a:solidFill>
          <a:latin typeface="+mn-lt"/>
          <a:ea typeface="+mn-ea"/>
          <a:cs typeface="+mn-cs"/>
        </a:defRPr>
      </a:lvl7pPr>
      <a:lvl8pPr marL="3401594" algn="l" defTabSz="485290" rtl="0" eaLnBrk="1" latinLnBrk="0" hangingPunct="1">
        <a:defRPr sz="1919" kern="1200">
          <a:solidFill>
            <a:schemeClr val="tx1"/>
          </a:solidFill>
          <a:latin typeface="+mn-lt"/>
          <a:ea typeface="+mn-ea"/>
          <a:cs typeface="+mn-cs"/>
        </a:defRPr>
      </a:lvl8pPr>
      <a:lvl9pPr marL="3887644" algn="l" defTabSz="485290" rtl="0" eaLnBrk="1" latinLnBrk="0" hangingPunct="1">
        <a:defRPr sz="19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file:///C:\Users\0\Desktop\&#49828;&#46020;&#53216;&#44172;&#51076;_&#53076;&#46300;&#49884;&#50672;.mp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48415" y="4666394"/>
            <a:ext cx="3380552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000" b="1" dirty="0" smtClean="0">
                <a:latin typeface="굴림" panose="020B0600000101010101" pitchFamily="50" charset="-127"/>
                <a:ea typeface="굴림" panose="020B0600000101010101" pitchFamily="50" charset="-127"/>
                <a:sym typeface="思源黑体旧字形 Light" panose="020B0300000000000000" pitchFamily="34" charset="-128"/>
              </a:rPr>
              <a:t>KDT_sf_4</a:t>
            </a:r>
            <a:r>
              <a:rPr lang="ko-KR" altLang="en-US" sz="2000" b="1" dirty="0" smtClean="0">
                <a:latin typeface="굴림" panose="020B0600000101010101" pitchFamily="50" charset="-127"/>
                <a:ea typeface="굴림" panose="020B0600000101010101" pitchFamily="50" charset="-127"/>
                <a:sym typeface="思源黑体旧字形 Light" panose="020B0300000000000000" pitchFamily="34" charset="-128"/>
              </a:rPr>
              <a:t>기</a:t>
            </a:r>
            <a:r>
              <a:rPr lang="en-US" altLang="ko-KR" sz="2000" b="1" dirty="0" smtClean="0">
                <a:latin typeface="굴림" panose="020B0600000101010101" pitchFamily="50" charset="-127"/>
                <a:ea typeface="굴림" panose="020B0600000101010101" pitchFamily="50" charset="-127"/>
                <a:sym typeface="思源黑体旧字形 Light" panose="020B0300000000000000" pitchFamily="34" charset="-128"/>
              </a:rPr>
              <a:t>_</a:t>
            </a:r>
            <a:r>
              <a:rPr lang="ko-KR" altLang="en-US" sz="2000" b="1" dirty="0" smtClean="0">
                <a:latin typeface="굴림" panose="020B0600000101010101" pitchFamily="50" charset="-127"/>
                <a:ea typeface="굴림" panose="020B0600000101010101" pitchFamily="50" charset="-127"/>
                <a:sym typeface="思源黑体旧字形 Light" panose="020B0300000000000000" pitchFamily="34" charset="-128"/>
              </a:rPr>
              <a:t>김민기 크루</a:t>
            </a:r>
            <a:endParaRPr lang="zh-CN" altLang="en-US" sz="2000" b="1" dirty="0">
              <a:latin typeface="굴림" panose="020B0600000101010101" pitchFamily="50" charset="-127"/>
              <a:ea typeface="굴림" panose="020B0600000101010101" pitchFamily="50" charset="-127"/>
              <a:sym typeface="思源黑体旧字形 Light" panose="020B0300000000000000" pitchFamily="34" charset="-128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3914144" y="4455147"/>
            <a:ext cx="209550" cy="209550"/>
          </a:xfrm>
          <a:prstGeom prst="rect">
            <a:avLst/>
          </a:prstGeom>
          <a:noFill/>
          <a:ln w="0">
            <a:noFill/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23" name="Freeform 6"/>
          <p:cNvSpPr>
            <a:spLocks noEditPoints="1"/>
          </p:cNvSpPr>
          <p:nvPr/>
        </p:nvSpPr>
        <p:spPr bwMode="auto">
          <a:xfrm>
            <a:off x="4458580" y="4759947"/>
            <a:ext cx="264339" cy="312000"/>
          </a:xfrm>
          <a:custGeom>
            <a:avLst/>
            <a:gdLst>
              <a:gd name="T0" fmla="*/ 2899 w 3290"/>
              <a:gd name="T1" fmla="*/ 2617 h 3421"/>
              <a:gd name="T2" fmla="*/ 2623 w 3290"/>
              <a:gd name="T3" fmla="*/ 2363 h 3421"/>
              <a:gd name="T4" fmla="*/ 2299 w 3290"/>
              <a:gd name="T5" fmla="*/ 2176 h 3421"/>
              <a:gd name="T6" fmla="*/ 2173 w 3290"/>
              <a:gd name="T7" fmla="*/ 2073 h 3421"/>
              <a:gd name="T8" fmla="*/ 2404 w 3290"/>
              <a:gd name="T9" fmla="*/ 1891 h 3421"/>
              <a:gd name="T10" fmla="*/ 2587 w 3290"/>
              <a:gd name="T11" fmla="*/ 1637 h 3421"/>
              <a:gd name="T12" fmla="*/ 2693 w 3290"/>
              <a:gd name="T13" fmla="*/ 1345 h 3421"/>
              <a:gd name="T14" fmla="*/ 2714 w 3290"/>
              <a:gd name="T15" fmla="*/ 1028 h 3421"/>
              <a:gd name="T16" fmla="*/ 2650 w 3290"/>
              <a:gd name="T17" fmla="*/ 720 h 3421"/>
              <a:gd name="T18" fmla="*/ 2505 w 3290"/>
              <a:gd name="T19" fmla="*/ 445 h 3421"/>
              <a:gd name="T20" fmla="*/ 2288 w 3290"/>
              <a:gd name="T21" fmla="*/ 220 h 3421"/>
              <a:gd name="T22" fmla="*/ 2023 w 3290"/>
              <a:gd name="T23" fmla="*/ 69 h 3421"/>
              <a:gd name="T24" fmla="*/ 1727 w 3290"/>
              <a:gd name="T25" fmla="*/ 2 h 3421"/>
              <a:gd name="T26" fmla="*/ 1422 w 3290"/>
              <a:gd name="T27" fmla="*/ 25 h 3421"/>
              <a:gd name="T28" fmla="*/ 1139 w 3290"/>
              <a:gd name="T29" fmla="*/ 134 h 3421"/>
              <a:gd name="T30" fmla="*/ 895 w 3290"/>
              <a:gd name="T31" fmla="*/ 325 h 3421"/>
              <a:gd name="T32" fmla="*/ 712 w 3290"/>
              <a:gd name="T33" fmla="*/ 577 h 3421"/>
              <a:gd name="T34" fmla="*/ 607 w 3290"/>
              <a:gd name="T35" fmla="*/ 871 h 3421"/>
              <a:gd name="T36" fmla="*/ 585 w 3290"/>
              <a:gd name="T37" fmla="*/ 1188 h 3421"/>
              <a:gd name="T38" fmla="*/ 649 w 3290"/>
              <a:gd name="T39" fmla="*/ 1495 h 3421"/>
              <a:gd name="T40" fmla="*/ 794 w 3290"/>
              <a:gd name="T41" fmla="*/ 1770 h 3421"/>
              <a:gd name="T42" fmla="*/ 1004 w 3290"/>
              <a:gd name="T43" fmla="*/ 1990 h 3421"/>
              <a:gd name="T44" fmla="*/ 1132 w 3290"/>
              <a:gd name="T45" fmla="*/ 2123 h 3421"/>
              <a:gd name="T46" fmla="*/ 825 w 3290"/>
              <a:gd name="T47" fmla="*/ 2261 h 3421"/>
              <a:gd name="T48" fmla="*/ 521 w 3290"/>
              <a:gd name="T49" fmla="*/ 2484 h 3421"/>
              <a:gd name="T50" fmla="*/ 275 w 3290"/>
              <a:gd name="T51" fmla="*/ 2767 h 3421"/>
              <a:gd name="T52" fmla="*/ 89 w 3290"/>
              <a:gd name="T53" fmla="*/ 3103 h 3421"/>
              <a:gd name="T54" fmla="*/ 165 w 3290"/>
              <a:gd name="T55" fmla="*/ 3421 h 3421"/>
              <a:gd name="T56" fmla="*/ 294 w 3290"/>
              <a:gd name="T57" fmla="*/ 3068 h 3421"/>
              <a:gd name="T58" fmla="*/ 500 w 3290"/>
              <a:gd name="T59" fmla="*/ 2756 h 3421"/>
              <a:gd name="T60" fmla="*/ 765 w 3290"/>
              <a:gd name="T61" fmla="*/ 2508 h 3421"/>
              <a:gd name="T62" fmla="*/ 1057 w 3290"/>
              <a:gd name="T63" fmla="*/ 2339 h 3421"/>
              <a:gd name="T64" fmla="*/ 1386 w 3290"/>
              <a:gd name="T65" fmla="*/ 2240 h 3421"/>
              <a:gd name="T66" fmla="*/ 1733 w 3290"/>
              <a:gd name="T67" fmla="*/ 2220 h 3421"/>
              <a:gd name="T68" fmla="*/ 2073 w 3290"/>
              <a:gd name="T69" fmla="*/ 2280 h 3421"/>
              <a:gd name="T70" fmla="*/ 2383 w 3290"/>
              <a:gd name="T71" fmla="*/ 2415 h 3421"/>
              <a:gd name="T72" fmla="*/ 2662 w 3290"/>
              <a:gd name="T73" fmla="*/ 2621 h 3421"/>
              <a:gd name="T74" fmla="*/ 2902 w 3290"/>
              <a:gd name="T75" fmla="*/ 2905 h 3421"/>
              <a:gd name="T76" fmla="*/ 3071 w 3290"/>
              <a:gd name="T77" fmla="*/ 3238 h 3421"/>
              <a:gd name="T78" fmla="*/ 3265 w 3290"/>
              <a:gd name="T79" fmla="*/ 3282 h 3421"/>
              <a:gd name="T80" fmla="*/ 3117 w 3290"/>
              <a:gd name="T81" fmla="*/ 2927 h 3421"/>
              <a:gd name="T82" fmla="*/ 764 w 3290"/>
              <a:gd name="T83" fmla="*/ 957 h 3421"/>
              <a:gd name="T84" fmla="*/ 853 w 3290"/>
              <a:gd name="T85" fmla="*/ 680 h 3421"/>
              <a:gd name="T86" fmla="*/ 1016 w 3290"/>
              <a:gd name="T87" fmla="*/ 449 h 3421"/>
              <a:gd name="T88" fmla="*/ 1237 w 3290"/>
              <a:gd name="T89" fmla="*/ 280 h 3421"/>
              <a:gd name="T90" fmla="*/ 1505 w 3290"/>
              <a:gd name="T91" fmla="*/ 188 h 3421"/>
              <a:gd name="T92" fmla="*/ 1795 w 3290"/>
              <a:gd name="T93" fmla="*/ 188 h 3421"/>
              <a:gd name="T94" fmla="*/ 2062 w 3290"/>
              <a:gd name="T95" fmla="*/ 280 h 3421"/>
              <a:gd name="T96" fmla="*/ 2284 w 3290"/>
              <a:gd name="T97" fmla="*/ 449 h 3421"/>
              <a:gd name="T98" fmla="*/ 2446 w 3290"/>
              <a:gd name="T99" fmla="*/ 680 h 3421"/>
              <a:gd name="T100" fmla="*/ 2535 w 3290"/>
              <a:gd name="T101" fmla="*/ 957 h 3421"/>
              <a:gd name="T102" fmla="*/ 2535 w 3290"/>
              <a:gd name="T103" fmla="*/ 1259 h 3421"/>
              <a:gd name="T104" fmla="*/ 2446 w 3290"/>
              <a:gd name="T105" fmla="*/ 1535 h 3421"/>
              <a:gd name="T106" fmla="*/ 2284 w 3290"/>
              <a:gd name="T107" fmla="*/ 1766 h 3421"/>
              <a:gd name="T108" fmla="*/ 2062 w 3290"/>
              <a:gd name="T109" fmla="*/ 1935 h 3421"/>
              <a:gd name="T110" fmla="*/ 1795 w 3290"/>
              <a:gd name="T111" fmla="*/ 2026 h 3421"/>
              <a:gd name="T112" fmla="*/ 1505 w 3290"/>
              <a:gd name="T113" fmla="*/ 2026 h 3421"/>
              <a:gd name="T114" fmla="*/ 1237 w 3290"/>
              <a:gd name="T115" fmla="*/ 1935 h 3421"/>
              <a:gd name="T116" fmla="*/ 1016 w 3290"/>
              <a:gd name="T117" fmla="*/ 1766 h 3421"/>
              <a:gd name="T118" fmla="*/ 853 w 3290"/>
              <a:gd name="T119" fmla="*/ 1535 h 3421"/>
              <a:gd name="T120" fmla="*/ 764 w 3290"/>
              <a:gd name="T121" fmla="*/ 1259 h 3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290" h="3421">
                <a:moveTo>
                  <a:pt x="3068" y="2844"/>
                </a:moveTo>
                <a:lnTo>
                  <a:pt x="3015" y="2765"/>
                </a:lnTo>
                <a:lnTo>
                  <a:pt x="2959" y="2690"/>
                </a:lnTo>
                <a:lnTo>
                  <a:pt x="2899" y="2617"/>
                </a:lnTo>
                <a:lnTo>
                  <a:pt x="2836" y="2548"/>
                </a:lnTo>
                <a:lnTo>
                  <a:pt x="2768" y="2483"/>
                </a:lnTo>
                <a:lnTo>
                  <a:pt x="2698" y="2421"/>
                </a:lnTo>
                <a:lnTo>
                  <a:pt x="2623" y="2363"/>
                </a:lnTo>
                <a:lnTo>
                  <a:pt x="2546" y="2309"/>
                </a:lnTo>
                <a:lnTo>
                  <a:pt x="2465" y="2260"/>
                </a:lnTo>
                <a:lnTo>
                  <a:pt x="2383" y="2216"/>
                </a:lnTo>
                <a:lnTo>
                  <a:pt x="2299" y="2176"/>
                </a:lnTo>
                <a:lnTo>
                  <a:pt x="2212" y="2142"/>
                </a:lnTo>
                <a:lnTo>
                  <a:pt x="2161" y="2124"/>
                </a:lnTo>
                <a:lnTo>
                  <a:pt x="2110" y="2107"/>
                </a:lnTo>
                <a:lnTo>
                  <a:pt x="2173" y="2073"/>
                </a:lnTo>
                <a:lnTo>
                  <a:pt x="2235" y="2034"/>
                </a:lnTo>
                <a:lnTo>
                  <a:pt x="2294" y="1991"/>
                </a:lnTo>
                <a:lnTo>
                  <a:pt x="2350" y="1943"/>
                </a:lnTo>
                <a:lnTo>
                  <a:pt x="2404" y="1891"/>
                </a:lnTo>
                <a:lnTo>
                  <a:pt x="2456" y="1832"/>
                </a:lnTo>
                <a:lnTo>
                  <a:pt x="2506" y="1770"/>
                </a:lnTo>
                <a:lnTo>
                  <a:pt x="2549" y="1705"/>
                </a:lnTo>
                <a:lnTo>
                  <a:pt x="2587" y="1637"/>
                </a:lnTo>
                <a:lnTo>
                  <a:pt x="2621" y="1567"/>
                </a:lnTo>
                <a:lnTo>
                  <a:pt x="2650" y="1495"/>
                </a:lnTo>
                <a:lnTo>
                  <a:pt x="2674" y="1421"/>
                </a:lnTo>
                <a:lnTo>
                  <a:pt x="2693" y="1345"/>
                </a:lnTo>
                <a:lnTo>
                  <a:pt x="2706" y="1267"/>
                </a:lnTo>
                <a:lnTo>
                  <a:pt x="2714" y="1188"/>
                </a:lnTo>
                <a:lnTo>
                  <a:pt x="2717" y="1108"/>
                </a:lnTo>
                <a:lnTo>
                  <a:pt x="2714" y="1028"/>
                </a:lnTo>
                <a:lnTo>
                  <a:pt x="2706" y="948"/>
                </a:lnTo>
                <a:lnTo>
                  <a:pt x="2693" y="871"/>
                </a:lnTo>
                <a:lnTo>
                  <a:pt x="2674" y="794"/>
                </a:lnTo>
                <a:lnTo>
                  <a:pt x="2650" y="720"/>
                </a:lnTo>
                <a:lnTo>
                  <a:pt x="2621" y="647"/>
                </a:lnTo>
                <a:lnTo>
                  <a:pt x="2587" y="577"/>
                </a:lnTo>
                <a:lnTo>
                  <a:pt x="2549" y="510"/>
                </a:lnTo>
                <a:lnTo>
                  <a:pt x="2505" y="445"/>
                </a:lnTo>
                <a:lnTo>
                  <a:pt x="2456" y="383"/>
                </a:lnTo>
                <a:lnTo>
                  <a:pt x="2404" y="325"/>
                </a:lnTo>
                <a:lnTo>
                  <a:pt x="2347" y="270"/>
                </a:lnTo>
                <a:lnTo>
                  <a:pt x="2288" y="220"/>
                </a:lnTo>
                <a:lnTo>
                  <a:pt x="2225" y="174"/>
                </a:lnTo>
                <a:lnTo>
                  <a:pt x="2160" y="134"/>
                </a:lnTo>
                <a:lnTo>
                  <a:pt x="2093" y="99"/>
                </a:lnTo>
                <a:lnTo>
                  <a:pt x="2023" y="69"/>
                </a:lnTo>
                <a:lnTo>
                  <a:pt x="1952" y="44"/>
                </a:lnTo>
                <a:lnTo>
                  <a:pt x="1878" y="25"/>
                </a:lnTo>
                <a:lnTo>
                  <a:pt x="1803" y="11"/>
                </a:lnTo>
                <a:lnTo>
                  <a:pt x="1727" y="2"/>
                </a:lnTo>
                <a:lnTo>
                  <a:pt x="1650" y="0"/>
                </a:lnTo>
                <a:lnTo>
                  <a:pt x="1572" y="2"/>
                </a:lnTo>
                <a:lnTo>
                  <a:pt x="1496" y="11"/>
                </a:lnTo>
                <a:lnTo>
                  <a:pt x="1422" y="25"/>
                </a:lnTo>
                <a:lnTo>
                  <a:pt x="1347" y="44"/>
                </a:lnTo>
                <a:lnTo>
                  <a:pt x="1276" y="69"/>
                </a:lnTo>
                <a:lnTo>
                  <a:pt x="1206" y="99"/>
                </a:lnTo>
                <a:lnTo>
                  <a:pt x="1139" y="134"/>
                </a:lnTo>
                <a:lnTo>
                  <a:pt x="1074" y="174"/>
                </a:lnTo>
                <a:lnTo>
                  <a:pt x="1011" y="220"/>
                </a:lnTo>
                <a:lnTo>
                  <a:pt x="952" y="270"/>
                </a:lnTo>
                <a:lnTo>
                  <a:pt x="895" y="325"/>
                </a:lnTo>
                <a:lnTo>
                  <a:pt x="843" y="383"/>
                </a:lnTo>
                <a:lnTo>
                  <a:pt x="794" y="445"/>
                </a:lnTo>
                <a:lnTo>
                  <a:pt x="750" y="510"/>
                </a:lnTo>
                <a:lnTo>
                  <a:pt x="712" y="577"/>
                </a:lnTo>
                <a:lnTo>
                  <a:pt x="678" y="647"/>
                </a:lnTo>
                <a:lnTo>
                  <a:pt x="649" y="720"/>
                </a:lnTo>
                <a:lnTo>
                  <a:pt x="625" y="794"/>
                </a:lnTo>
                <a:lnTo>
                  <a:pt x="607" y="871"/>
                </a:lnTo>
                <a:lnTo>
                  <a:pt x="593" y="948"/>
                </a:lnTo>
                <a:lnTo>
                  <a:pt x="585" y="1028"/>
                </a:lnTo>
                <a:lnTo>
                  <a:pt x="582" y="1108"/>
                </a:lnTo>
                <a:lnTo>
                  <a:pt x="585" y="1188"/>
                </a:lnTo>
                <a:lnTo>
                  <a:pt x="593" y="1267"/>
                </a:lnTo>
                <a:lnTo>
                  <a:pt x="607" y="1345"/>
                </a:lnTo>
                <a:lnTo>
                  <a:pt x="625" y="1421"/>
                </a:lnTo>
                <a:lnTo>
                  <a:pt x="649" y="1495"/>
                </a:lnTo>
                <a:lnTo>
                  <a:pt x="678" y="1567"/>
                </a:lnTo>
                <a:lnTo>
                  <a:pt x="712" y="1637"/>
                </a:lnTo>
                <a:lnTo>
                  <a:pt x="750" y="1705"/>
                </a:lnTo>
                <a:lnTo>
                  <a:pt x="794" y="1770"/>
                </a:lnTo>
                <a:lnTo>
                  <a:pt x="843" y="1832"/>
                </a:lnTo>
                <a:lnTo>
                  <a:pt x="895" y="1891"/>
                </a:lnTo>
                <a:lnTo>
                  <a:pt x="948" y="1943"/>
                </a:lnTo>
                <a:lnTo>
                  <a:pt x="1004" y="1990"/>
                </a:lnTo>
                <a:lnTo>
                  <a:pt x="1063" y="2033"/>
                </a:lnTo>
                <a:lnTo>
                  <a:pt x="1123" y="2072"/>
                </a:lnTo>
                <a:lnTo>
                  <a:pt x="1186" y="2106"/>
                </a:lnTo>
                <a:lnTo>
                  <a:pt x="1132" y="2123"/>
                </a:lnTo>
                <a:lnTo>
                  <a:pt x="1078" y="2142"/>
                </a:lnTo>
                <a:lnTo>
                  <a:pt x="991" y="2177"/>
                </a:lnTo>
                <a:lnTo>
                  <a:pt x="907" y="2216"/>
                </a:lnTo>
                <a:lnTo>
                  <a:pt x="825" y="2261"/>
                </a:lnTo>
                <a:lnTo>
                  <a:pt x="744" y="2310"/>
                </a:lnTo>
                <a:lnTo>
                  <a:pt x="667" y="2363"/>
                </a:lnTo>
                <a:lnTo>
                  <a:pt x="592" y="2421"/>
                </a:lnTo>
                <a:lnTo>
                  <a:pt x="521" y="2484"/>
                </a:lnTo>
                <a:lnTo>
                  <a:pt x="454" y="2549"/>
                </a:lnTo>
                <a:lnTo>
                  <a:pt x="391" y="2618"/>
                </a:lnTo>
                <a:lnTo>
                  <a:pt x="331" y="2691"/>
                </a:lnTo>
                <a:lnTo>
                  <a:pt x="275" y="2767"/>
                </a:lnTo>
                <a:lnTo>
                  <a:pt x="221" y="2846"/>
                </a:lnTo>
                <a:lnTo>
                  <a:pt x="173" y="2929"/>
                </a:lnTo>
                <a:lnTo>
                  <a:pt x="129" y="3015"/>
                </a:lnTo>
                <a:lnTo>
                  <a:pt x="89" y="3103"/>
                </a:lnTo>
                <a:lnTo>
                  <a:pt x="55" y="3193"/>
                </a:lnTo>
                <a:lnTo>
                  <a:pt x="25" y="3285"/>
                </a:lnTo>
                <a:lnTo>
                  <a:pt x="0" y="3379"/>
                </a:lnTo>
                <a:lnTo>
                  <a:pt x="165" y="3421"/>
                </a:lnTo>
                <a:lnTo>
                  <a:pt x="189" y="3329"/>
                </a:lnTo>
                <a:lnTo>
                  <a:pt x="219" y="3240"/>
                </a:lnTo>
                <a:lnTo>
                  <a:pt x="254" y="3152"/>
                </a:lnTo>
                <a:lnTo>
                  <a:pt x="294" y="3068"/>
                </a:lnTo>
                <a:lnTo>
                  <a:pt x="339" y="2985"/>
                </a:lnTo>
                <a:lnTo>
                  <a:pt x="388" y="2906"/>
                </a:lnTo>
                <a:lnTo>
                  <a:pt x="442" y="2830"/>
                </a:lnTo>
                <a:lnTo>
                  <a:pt x="500" y="2756"/>
                </a:lnTo>
                <a:lnTo>
                  <a:pt x="562" y="2687"/>
                </a:lnTo>
                <a:lnTo>
                  <a:pt x="628" y="2621"/>
                </a:lnTo>
                <a:lnTo>
                  <a:pt x="698" y="2560"/>
                </a:lnTo>
                <a:lnTo>
                  <a:pt x="765" y="2508"/>
                </a:lnTo>
                <a:lnTo>
                  <a:pt x="835" y="2460"/>
                </a:lnTo>
                <a:lnTo>
                  <a:pt x="907" y="2415"/>
                </a:lnTo>
                <a:lnTo>
                  <a:pt x="981" y="2376"/>
                </a:lnTo>
                <a:lnTo>
                  <a:pt x="1057" y="2339"/>
                </a:lnTo>
                <a:lnTo>
                  <a:pt x="1135" y="2308"/>
                </a:lnTo>
                <a:lnTo>
                  <a:pt x="1217" y="2281"/>
                </a:lnTo>
                <a:lnTo>
                  <a:pt x="1301" y="2258"/>
                </a:lnTo>
                <a:lnTo>
                  <a:pt x="1386" y="2240"/>
                </a:lnTo>
                <a:lnTo>
                  <a:pt x="1472" y="2228"/>
                </a:lnTo>
                <a:lnTo>
                  <a:pt x="1558" y="2220"/>
                </a:lnTo>
                <a:lnTo>
                  <a:pt x="1645" y="2217"/>
                </a:lnTo>
                <a:lnTo>
                  <a:pt x="1733" y="2220"/>
                </a:lnTo>
                <a:lnTo>
                  <a:pt x="1819" y="2228"/>
                </a:lnTo>
                <a:lnTo>
                  <a:pt x="1904" y="2240"/>
                </a:lnTo>
                <a:lnTo>
                  <a:pt x="1990" y="2258"/>
                </a:lnTo>
                <a:lnTo>
                  <a:pt x="2073" y="2280"/>
                </a:lnTo>
                <a:lnTo>
                  <a:pt x="2155" y="2308"/>
                </a:lnTo>
                <a:lnTo>
                  <a:pt x="2233" y="2339"/>
                </a:lnTo>
                <a:lnTo>
                  <a:pt x="2309" y="2375"/>
                </a:lnTo>
                <a:lnTo>
                  <a:pt x="2383" y="2415"/>
                </a:lnTo>
                <a:lnTo>
                  <a:pt x="2455" y="2459"/>
                </a:lnTo>
                <a:lnTo>
                  <a:pt x="2525" y="2507"/>
                </a:lnTo>
                <a:lnTo>
                  <a:pt x="2592" y="2560"/>
                </a:lnTo>
                <a:lnTo>
                  <a:pt x="2662" y="2621"/>
                </a:lnTo>
                <a:lnTo>
                  <a:pt x="2728" y="2687"/>
                </a:lnTo>
                <a:lnTo>
                  <a:pt x="2790" y="2755"/>
                </a:lnTo>
                <a:lnTo>
                  <a:pt x="2848" y="2828"/>
                </a:lnTo>
                <a:lnTo>
                  <a:pt x="2902" y="2905"/>
                </a:lnTo>
                <a:lnTo>
                  <a:pt x="2951" y="2984"/>
                </a:lnTo>
                <a:lnTo>
                  <a:pt x="2996" y="3066"/>
                </a:lnTo>
                <a:lnTo>
                  <a:pt x="3036" y="3151"/>
                </a:lnTo>
                <a:lnTo>
                  <a:pt x="3071" y="3238"/>
                </a:lnTo>
                <a:lnTo>
                  <a:pt x="3101" y="3327"/>
                </a:lnTo>
                <a:lnTo>
                  <a:pt x="3125" y="3419"/>
                </a:lnTo>
                <a:lnTo>
                  <a:pt x="3290" y="3376"/>
                </a:lnTo>
                <a:lnTo>
                  <a:pt x="3265" y="3282"/>
                </a:lnTo>
                <a:lnTo>
                  <a:pt x="3235" y="3191"/>
                </a:lnTo>
                <a:lnTo>
                  <a:pt x="3201" y="3100"/>
                </a:lnTo>
                <a:lnTo>
                  <a:pt x="3161" y="3013"/>
                </a:lnTo>
                <a:lnTo>
                  <a:pt x="3117" y="2927"/>
                </a:lnTo>
                <a:lnTo>
                  <a:pt x="3068" y="2844"/>
                </a:lnTo>
                <a:close/>
                <a:moveTo>
                  <a:pt x="752" y="1108"/>
                </a:moveTo>
                <a:lnTo>
                  <a:pt x="755" y="1031"/>
                </a:lnTo>
                <a:lnTo>
                  <a:pt x="764" y="957"/>
                </a:lnTo>
                <a:lnTo>
                  <a:pt x="778" y="884"/>
                </a:lnTo>
                <a:lnTo>
                  <a:pt x="798" y="813"/>
                </a:lnTo>
                <a:lnTo>
                  <a:pt x="824" y="745"/>
                </a:lnTo>
                <a:lnTo>
                  <a:pt x="853" y="680"/>
                </a:lnTo>
                <a:lnTo>
                  <a:pt x="888" y="617"/>
                </a:lnTo>
                <a:lnTo>
                  <a:pt x="926" y="558"/>
                </a:lnTo>
                <a:lnTo>
                  <a:pt x="969" y="501"/>
                </a:lnTo>
                <a:lnTo>
                  <a:pt x="1016" y="449"/>
                </a:lnTo>
                <a:lnTo>
                  <a:pt x="1066" y="401"/>
                </a:lnTo>
                <a:lnTo>
                  <a:pt x="1120" y="356"/>
                </a:lnTo>
                <a:lnTo>
                  <a:pt x="1177" y="316"/>
                </a:lnTo>
                <a:lnTo>
                  <a:pt x="1237" y="280"/>
                </a:lnTo>
                <a:lnTo>
                  <a:pt x="1300" y="250"/>
                </a:lnTo>
                <a:lnTo>
                  <a:pt x="1366" y="224"/>
                </a:lnTo>
                <a:lnTo>
                  <a:pt x="1435" y="203"/>
                </a:lnTo>
                <a:lnTo>
                  <a:pt x="1505" y="188"/>
                </a:lnTo>
                <a:lnTo>
                  <a:pt x="1576" y="179"/>
                </a:lnTo>
                <a:lnTo>
                  <a:pt x="1650" y="176"/>
                </a:lnTo>
                <a:lnTo>
                  <a:pt x="1723" y="179"/>
                </a:lnTo>
                <a:lnTo>
                  <a:pt x="1795" y="188"/>
                </a:lnTo>
                <a:lnTo>
                  <a:pt x="1865" y="203"/>
                </a:lnTo>
                <a:lnTo>
                  <a:pt x="1933" y="224"/>
                </a:lnTo>
                <a:lnTo>
                  <a:pt x="1999" y="250"/>
                </a:lnTo>
                <a:lnTo>
                  <a:pt x="2062" y="280"/>
                </a:lnTo>
                <a:lnTo>
                  <a:pt x="2122" y="316"/>
                </a:lnTo>
                <a:lnTo>
                  <a:pt x="2179" y="356"/>
                </a:lnTo>
                <a:lnTo>
                  <a:pt x="2233" y="401"/>
                </a:lnTo>
                <a:lnTo>
                  <a:pt x="2284" y="449"/>
                </a:lnTo>
                <a:lnTo>
                  <a:pt x="2330" y="501"/>
                </a:lnTo>
                <a:lnTo>
                  <a:pt x="2373" y="558"/>
                </a:lnTo>
                <a:lnTo>
                  <a:pt x="2412" y="617"/>
                </a:lnTo>
                <a:lnTo>
                  <a:pt x="2446" y="680"/>
                </a:lnTo>
                <a:lnTo>
                  <a:pt x="2477" y="745"/>
                </a:lnTo>
                <a:lnTo>
                  <a:pt x="2501" y="813"/>
                </a:lnTo>
                <a:lnTo>
                  <a:pt x="2521" y="884"/>
                </a:lnTo>
                <a:lnTo>
                  <a:pt x="2535" y="957"/>
                </a:lnTo>
                <a:lnTo>
                  <a:pt x="2544" y="1031"/>
                </a:lnTo>
                <a:lnTo>
                  <a:pt x="2547" y="1108"/>
                </a:lnTo>
                <a:lnTo>
                  <a:pt x="2544" y="1184"/>
                </a:lnTo>
                <a:lnTo>
                  <a:pt x="2535" y="1259"/>
                </a:lnTo>
                <a:lnTo>
                  <a:pt x="2521" y="1331"/>
                </a:lnTo>
                <a:lnTo>
                  <a:pt x="2501" y="1401"/>
                </a:lnTo>
                <a:lnTo>
                  <a:pt x="2477" y="1470"/>
                </a:lnTo>
                <a:lnTo>
                  <a:pt x="2446" y="1535"/>
                </a:lnTo>
                <a:lnTo>
                  <a:pt x="2412" y="1598"/>
                </a:lnTo>
                <a:lnTo>
                  <a:pt x="2373" y="1657"/>
                </a:lnTo>
                <a:lnTo>
                  <a:pt x="2330" y="1713"/>
                </a:lnTo>
                <a:lnTo>
                  <a:pt x="2284" y="1766"/>
                </a:lnTo>
                <a:lnTo>
                  <a:pt x="2233" y="1814"/>
                </a:lnTo>
                <a:lnTo>
                  <a:pt x="2179" y="1859"/>
                </a:lnTo>
                <a:lnTo>
                  <a:pt x="2122" y="1899"/>
                </a:lnTo>
                <a:lnTo>
                  <a:pt x="2062" y="1935"/>
                </a:lnTo>
                <a:lnTo>
                  <a:pt x="1999" y="1966"/>
                </a:lnTo>
                <a:lnTo>
                  <a:pt x="1933" y="1991"/>
                </a:lnTo>
                <a:lnTo>
                  <a:pt x="1865" y="2012"/>
                </a:lnTo>
                <a:lnTo>
                  <a:pt x="1795" y="2026"/>
                </a:lnTo>
                <a:lnTo>
                  <a:pt x="1723" y="2035"/>
                </a:lnTo>
                <a:lnTo>
                  <a:pt x="1650" y="2039"/>
                </a:lnTo>
                <a:lnTo>
                  <a:pt x="1576" y="2035"/>
                </a:lnTo>
                <a:lnTo>
                  <a:pt x="1505" y="2026"/>
                </a:lnTo>
                <a:lnTo>
                  <a:pt x="1435" y="2012"/>
                </a:lnTo>
                <a:lnTo>
                  <a:pt x="1366" y="1991"/>
                </a:lnTo>
                <a:lnTo>
                  <a:pt x="1300" y="1966"/>
                </a:lnTo>
                <a:lnTo>
                  <a:pt x="1237" y="1935"/>
                </a:lnTo>
                <a:lnTo>
                  <a:pt x="1177" y="1899"/>
                </a:lnTo>
                <a:lnTo>
                  <a:pt x="1120" y="1859"/>
                </a:lnTo>
                <a:lnTo>
                  <a:pt x="1066" y="1814"/>
                </a:lnTo>
                <a:lnTo>
                  <a:pt x="1016" y="1766"/>
                </a:lnTo>
                <a:lnTo>
                  <a:pt x="969" y="1713"/>
                </a:lnTo>
                <a:lnTo>
                  <a:pt x="926" y="1657"/>
                </a:lnTo>
                <a:lnTo>
                  <a:pt x="888" y="1598"/>
                </a:lnTo>
                <a:lnTo>
                  <a:pt x="853" y="1535"/>
                </a:lnTo>
                <a:lnTo>
                  <a:pt x="824" y="1470"/>
                </a:lnTo>
                <a:lnTo>
                  <a:pt x="798" y="1401"/>
                </a:lnTo>
                <a:lnTo>
                  <a:pt x="778" y="1331"/>
                </a:lnTo>
                <a:lnTo>
                  <a:pt x="764" y="1259"/>
                </a:lnTo>
                <a:lnTo>
                  <a:pt x="755" y="1184"/>
                </a:lnTo>
                <a:lnTo>
                  <a:pt x="752" y="1108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2438941" y="2123209"/>
            <a:ext cx="7817679" cy="1630680"/>
          </a:xfrm>
          <a:prstGeom prst="rect">
            <a:avLst/>
          </a:prstGeom>
          <a:noFill/>
        </p:spPr>
        <p:txBody>
          <a:bodyPr vert="horz" wrap="square" rtlCol="0">
            <a:normAutofit fontScale="92500" lnSpcReduction="10000"/>
          </a:bodyPr>
          <a:lstStyle/>
          <a:p>
            <a:pPr algn="ctr"/>
            <a:r>
              <a:rPr lang="en-US" altLang="ko-KO" sz="6000" b="1" spc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anumGothic"/>
                <a:ea typeface="NanumGothic"/>
                <a:cs typeface="Open Sans" panose="020B0606030504020204" pitchFamily="34" charset="0"/>
                <a:sym typeface="思源黑体旧字形 Light" panose="020B0300000000000000" pitchFamily="34" charset="-128"/>
              </a:rPr>
              <a:t>C++ </a:t>
            </a:r>
            <a:r>
              <a:rPr lang="ko-KR" altLang="en-US" sz="6000" b="1" spc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anumGothic"/>
                <a:ea typeface="NanumGothic"/>
                <a:cs typeface="Open Sans" panose="020B0606030504020204" pitchFamily="34" charset="0"/>
                <a:sym typeface="思源黑体旧字形 Light" panose="020B0300000000000000" pitchFamily="34" charset="-128"/>
              </a:rPr>
              <a:t>프로젝트</a:t>
            </a:r>
            <a:endParaRPr lang="en-US" altLang="ko-KR" sz="6000" b="1" spc="600" dirty="0" smtClean="0">
              <a:solidFill>
                <a:schemeClr val="tx1">
                  <a:lumMod val="85000"/>
                  <a:lumOff val="15000"/>
                </a:schemeClr>
              </a:solidFill>
              <a:latin typeface="NanumGothic"/>
              <a:ea typeface="NanumGothic"/>
              <a:cs typeface="Open Sans" panose="020B0606030504020204" pitchFamily="34" charset="0"/>
              <a:sym typeface="思源黑体旧字形 Light" panose="020B0300000000000000" pitchFamily="34" charset="-128"/>
            </a:endParaRPr>
          </a:p>
          <a:p>
            <a:pPr algn="ctr"/>
            <a:r>
              <a:rPr lang="ko-KR" altLang="en-US" sz="6000" b="1" spc="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anumGothic"/>
                <a:ea typeface="NanumGothic"/>
                <a:cs typeface="Open Sans" panose="020B0606030504020204" pitchFamily="34" charset="0"/>
                <a:sym typeface="思源黑体旧字形 Light" panose="020B0300000000000000" pitchFamily="34" charset="-128"/>
              </a:rPr>
              <a:t>스도쿠</a:t>
            </a:r>
            <a:r>
              <a:rPr lang="ko-KR" altLang="en-US" sz="6000" b="1" spc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anumGothic"/>
                <a:ea typeface="NanumGothic"/>
                <a:cs typeface="Open Sans" panose="020B0606030504020204" pitchFamily="34" charset="0"/>
                <a:sym typeface="思源黑体旧字形 Light" panose="020B0300000000000000" pitchFamily="34" charset="-128"/>
              </a:rPr>
              <a:t> 게임</a:t>
            </a:r>
            <a:endParaRPr lang="ko-KO" altLang="ko-KO" sz="6000" b="1" spc="600" dirty="0">
              <a:solidFill>
                <a:schemeClr val="tx1">
                  <a:lumMod val="85000"/>
                  <a:lumOff val="15000"/>
                </a:schemeClr>
              </a:solidFill>
              <a:latin typeface="NanumGothic"/>
              <a:ea typeface="NanumGothic"/>
              <a:cs typeface="Open Sans" panose="020B0606030504020204" pitchFamily="34" charset="0"/>
              <a:sym typeface="思源黑体旧字形 Light" panose="020B0300000000000000" pitchFamily="34" charset="-128"/>
            </a:endParaRPr>
          </a:p>
        </p:txBody>
      </p:sp>
      <p:cxnSp>
        <p:nvCxnSpPr>
          <p:cNvPr id="77" name="直接连接符 76"/>
          <p:cNvCxnSpPr/>
          <p:nvPr/>
        </p:nvCxnSpPr>
        <p:spPr>
          <a:xfrm flipH="1">
            <a:off x="2762075" y="4119404"/>
            <a:ext cx="7753232" cy="0"/>
          </a:xfrm>
          <a:prstGeom prst="line">
            <a:avLst/>
          </a:prstGeom>
          <a:ln>
            <a:solidFill>
              <a:srgbClr val="4A1757"/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4" name="轻音乐青春温馨清新回忆相册校园钢琴版">
            <a:hlinkClick r:id="" action="ppaction://media"/>
            <a:extLst>
              <a:ext uri="{FF2B5EF4-FFF2-40B4-BE49-F238E27FC236}">
                <a16:creationId xmlns:a16="http://schemas.microsoft.com/office/drawing/2014/main" id="{FF6B4FBA-DC8A-4371-AD82-AE7AA328995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>
                  <p14:fade in="5000" out="5000"/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-850900" y="6553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00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2000">
        <p14:vortex dir="r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3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850"/>
                            </p:stCondLst>
                            <p:childTnLst>
                              <p:par>
                                <p:cTn id="2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27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2" grpId="0"/>
      <p:bldP spid="22" grpId="0"/>
      <p:bldP spid="23" grpId="0" animBg="1"/>
      <p:bldP spid="7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>
            <a:extLst>
              <a:ext uri="{FF2B5EF4-FFF2-40B4-BE49-F238E27FC236}">
                <a16:creationId xmlns:a16="http://schemas.microsoft.com/office/drawing/2014/main" id="{7A300C78-2589-4F09-B093-850A10B5F87D}"/>
              </a:ext>
            </a:extLst>
          </p:cNvPr>
          <p:cNvSpPr/>
          <p:nvPr/>
        </p:nvSpPr>
        <p:spPr>
          <a:xfrm>
            <a:off x="857464" y="252552"/>
            <a:ext cx="3878003" cy="75433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ko-KR" altLang="en-US" sz="3200" b="1" dirty="0" smtClean="0">
                <a:latin typeface="NanumGothic"/>
                <a:ea typeface="NanumGothic"/>
                <a:sym typeface="思源黑体旧字形 Light" panose="020B0300000000000000" pitchFamily="34" charset="-128"/>
              </a:rPr>
              <a:t>코드</a:t>
            </a:r>
            <a:r>
              <a:rPr lang="en-US" altLang="ko-KR" sz="3200" b="1" dirty="0" smtClean="0">
                <a:latin typeface="NanumGothic"/>
                <a:ea typeface="NanumGothic"/>
                <a:sym typeface="思源黑体旧字形 Light" panose="020B0300000000000000" pitchFamily="34" charset="-128"/>
              </a:rPr>
              <a:t>(</a:t>
            </a:r>
            <a:r>
              <a:rPr lang="ko-KR" altLang="en-US" sz="3200" b="1" dirty="0" smtClean="0">
                <a:latin typeface="NanumGothic"/>
                <a:ea typeface="NanumGothic"/>
                <a:sym typeface="思源黑体旧字形 Light" panose="020B0300000000000000" pitchFamily="34" charset="-128"/>
              </a:rPr>
              <a:t>함수</a:t>
            </a:r>
            <a:r>
              <a:rPr lang="en-US" altLang="ko-KR" sz="3200" b="1" dirty="0" smtClean="0">
                <a:latin typeface="NanumGothic"/>
                <a:ea typeface="NanumGothic"/>
                <a:sym typeface="思源黑体旧字形 Light" panose="020B0300000000000000" pitchFamily="34" charset="-128"/>
              </a:rPr>
              <a:t>)</a:t>
            </a:r>
            <a:endParaRPr lang="ko-KO" altLang="ko-KO" sz="3200" b="1" dirty="0">
              <a:latin typeface="NanumGothic"/>
              <a:ea typeface="NanumGothic"/>
              <a:sym typeface="思源黑体旧字形 Light" panose="020B0300000000000000" pitchFamily="34" charset="-128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31969"/>
          <a:stretch/>
        </p:blipFill>
        <p:spPr>
          <a:xfrm>
            <a:off x="857464" y="1319771"/>
            <a:ext cx="5098347" cy="408265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620" y="435950"/>
            <a:ext cx="4011083" cy="591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9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6187639" y="3343275"/>
            <a:ext cx="177794" cy="177794"/>
          </a:xfrm>
          <a:prstGeom prst="ellipse">
            <a:avLst/>
          </a:prstGeom>
          <a:solidFill>
            <a:srgbClr val="0E0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796584" y="2920350"/>
            <a:ext cx="4720501" cy="9144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ko-KR" altLang="en-US" sz="5400" spc="100" dirty="0" smtClean="0">
                <a:latin typeface="NanumGothic"/>
                <a:ea typeface="NanumGothic"/>
                <a:sym typeface="思源黑体旧字形 Light" panose="020B0300000000000000" pitchFamily="34" charset="-128"/>
              </a:rPr>
              <a:t>코드 시연</a:t>
            </a:r>
            <a:endParaRPr lang="ko-KO" altLang="ko-KO" sz="5400" spc="100" dirty="0">
              <a:latin typeface="NanumGothic"/>
              <a:ea typeface="NanumGothic"/>
              <a:sym typeface="思源黑体旧字形 Light" panose="020B0300000000000000" pitchFamily="34" charset="-128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3432172"/>
            <a:ext cx="6187639" cy="4291"/>
          </a:xfrm>
          <a:prstGeom prst="line">
            <a:avLst/>
          </a:prstGeom>
          <a:ln w="25400">
            <a:solidFill>
              <a:srgbClr val="0E0E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2057454" y="2703348"/>
            <a:ext cx="3871464" cy="1366210"/>
            <a:chOff x="2057454" y="2646587"/>
            <a:chExt cx="3871464" cy="1366210"/>
          </a:xfrm>
        </p:grpSpPr>
        <p:sp>
          <p:nvSpPr>
            <p:cNvPr id="17" name="椭圆 16"/>
            <p:cNvSpPr/>
            <p:nvPr/>
          </p:nvSpPr>
          <p:spPr>
            <a:xfrm>
              <a:off x="2462789" y="2751713"/>
              <a:ext cx="90000" cy="90000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585145" y="3115424"/>
              <a:ext cx="86727" cy="86727"/>
            </a:xfrm>
            <a:prstGeom prst="ellipse">
              <a:avLst/>
            </a:prstGeom>
            <a:solidFill>
              <a:srgbClr val="0E0E0E">
                <a:alpha val="5636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404884" y="3255982"/>
              <a:ext cx="83455" cy="83455"/>
            </a:xfrm>
            <a:prstGeom prst="ellipse">
              <a:avLst/>
            </a:prstGeom>
            <a:solidFill>
              <a:srgbClr val="0E0E0E">
                <a:alpha val="5272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570425" y="3641186"/>
              <a:ext cx="80182" cy="80182"/>
            </a:xfrm>
            <a:prstGeom prst="ellipse">
              <a:avLst/>
            </a:prstGeom>
            <a:solidFill>
              <a:srgbClr val="0E0E0E">
                <a:alpha val="4909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5595571" y="3274689"/>
              <a:ext cx="76909" cy="76909"/>
            </a:xfrm>
            <a:prstGeom prst="ellipse">
              <a:avLst/>
            </a:prstGeom>
            <a:solidFill>
              <a:srgbClr val="0E0E0E">
                <a:alpha val="4545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5883199" y="3467720"/>
              <a:ext cx="45719" cy="45719"/>
            </a:xfrm>
            <a:prstGeom prst="ellipse">
              <a:avLst/>
            </a:prstGeom>
            <a:solidFill>
              <a:srgbClr val="0E0E0E">
                <a:alpha val="418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4201455" y="3552144"/>
              <a:ext cx="70364" cy="70364"/>
            </a:xfrm>
            <a:prstGeom prst="ellipse">
              <a:avLst/>
            </a:prstGeom>
            <a:solidFill>
              <a:srgbClr val="0E0E0E">
                <a:alpha val="381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443111" y="3945706"/>
              <a:ext cx="67091" cy="67091"/>
            </a:xfrm>
            <a:prstGeom prst="ellipse">
              <a:avLst/>
            </a:prstGeom>
            <a:solidFill>
              <a:srgbClr val="0E0E0E">
                <a:alpha val="345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2057454" y="2646587"/>
              <a:ext cx="63818" cy="63818"/>
            </a:xfrm>
            <a:prstGeom prst="ellipse">
              <a:avLst/>
            </a:prstGeom>
            <a:solidFill>
              <a:srgbClr val="0E0E0E">
                <a:alpha val="3090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3089738" y="3647569"/>
              <a:ext cx="60545" cy="60545"/>
            </a:xfrm>
            <a:prstGeom prst="ellipse">
              <a:avLst/>
            </a:prstGeom>
            <a:solidFill>
              <a:srgbClr val="0E0E0E">
                <a:alpha val="2727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2779641" y="3085530"/>
              <a:ext cx="57273" cy="57273"/>
            </a:xfrm>
            <a:prstGeom prst="ellipse">
              <a:avLst/>
            </a:prstGeom>
            <a:solidFill>
              <a:srgbClr val="0E0E0E">
                <a:alpha val="2363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4971733" y="3576882"/>
              <a:ext cx="54000" cy="54000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662550" y="2972994"/>
            <a:ext cx="2720704" cy="871348"/>
            <a:chOff x="2133791" y="2806726"/>
            <a:chExt cx="3351856" cy="1073484"/>
          </a:xfrm>
        </p:grpSpPr>
        <p:sp>
          <p:nvSpPr>
            <p:cNvPr id="45" name="椭圆 44"/>
            <p:cNvSpPr/>
            <p:nvPr/>
          </p:nvSpPr>
          <p:spPr>
            <a:xfrm>
              <a:off x="2653368" y="2894140"/>
              <a:ext cx="53222" cy="53222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3810450" y="3115424"/>
              <a:ext cx="53222" cy="53222"/>
            </a:xfrm>
            <a:prstGeom prst="ellipse">
              <a:avLst/>
            </a:prstGeom>
            <a:solidFill>
              <a:srgbClr val="0E0E0E">
                <a:alpha val="5636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4795058" y="3166540"/>
              <a:ext cx="53222" cy="53222"/>
            </a:xfrm>
            <a:prstGeom prst="ellipse">
              <a:avLst/>
            </a:prstGeom>
            <a:solidFill>
              <a:srgbClr val="0E0E0E">
                <a:alpha val="5272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3672010" y="3635948"/>
              <a:ext cx="53222" cy="53222"/>
            </a:xfrm>
            <a:prstGeom prst="ellipse">
              <a:avLst/>
            </a:prstGeom>
            <a:solidFill>
              <a:srgbClr val="0E0E0E">
                <a:alpha val="4909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5285021" y="3230316"/>
              <a:ext cx="53222" cy="53222"/>
            </a:xfrm>
            <a:prstGeom prst="ellipse">
              <a:avLst/>
            </a:prstGeom>
            <a:solidFill>
              <a:srgbClr val="0E0E0E">
                <a:alpha val="4545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5432425" y="3479415"/>
              <a:ext cx="53222" cy="53222"/>
            </a:xfrm>
            <a:prstGeom prst="ellipse">
              <a:avLst/>
            </a:prstGeom>
            <a:solidFill>
              <a:srgbClr val="0E0E0E">
                <a:alpha val="418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4574638" y="3506114"/>
              <a:ext cx="53222" cy="53222"/>
            </a:xfrm>
            <a:prstGeom prst="ellipse">
              <a:avLst/>
            </a:prstGeom>
            <a:solidFill>
              <a:srgbClr val="0E0E0E">
                <a:alpha val="381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2419641" y="3826988"/>
              <a:ext cx="53222" cy="53222"/>
            </a:xfrm>
            <a:prstGeom prst="ellipse">
              <a:avLst/>
            </a:prstGeom>
            <a:solidFill>
              <a:srgbClr val="0E0E0E">
                <a:alpha val="345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2133791" y="2806726"/>
              <a:ext cx="53222" cy="53222"/>
            </a:xfrm>
            <a:prstGeom prst="ellipse">
              <a:avLst/>
            </a:prstGeom>
            <a:solidFill>
              <a:srgbClr val="0E0E0E">
                <a:alpha val="3090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3061163" y="3609469"/>
              <a:ext cx="53222" cy="53222"/>
            </a:xfrm>
            <a:prstGeom prst="ellipse">
              <a:avLst/>
            </a:prstGeom>
            <a:solidFill>
              <a:srgbClr val="0E0E0E">
                <a:alpha val="2727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2810121" y="3085530"/>
              <a:ext cx="53222" cy="53222"/>
            </a:xfrm>
            <a:prstGeom prst="ellipse">
              <a:avLst/>
            </a:prstGeom>
            <a:solidFill>
              <a:srgbClr val="0E0E0E">
                <a:alpha val="2363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4971734" y="3614433"/>
              <a:ext cx="53222" cy="53222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1306966" y="2164423"/>
            <a:ext cx="3522115" cy="10972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ko-KO" sz="6600" b="1" spc="100" dirty="0">
                <a:latin typeface="NanumGothic"/>
                <a:ea typeface="NanumGothic"/>
                <a:sym typeface="思源黑体旧字形 Light" panose="020B0300000000000000" pitchFamily="34" charset="-128"/>
              </a:rPr>
              <a:t>3</a:t>
            </a:r>
            <a:r>
              <a:rPr lang="ko-KO" altLang="ko-KO" sz="6600" spc="100" dirty="0" smtClean="0">
                <a:latin typeface="NanumGothic"/>
                <a:ea typeface="NanumGothic"/>
                <a:sym typeface="思源黑体旧字形 Light" panose="020B0300000000000000" pitchFamily="34" charset="-128"/>
              </a:rPr>
              <a:t> </a:t>
            </a:r>
            <a:endParaRPr lang="zh-CN" altLang="en-US" sz="6600" spc="100" dirty="0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437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200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>
            <a:extLst>
              <a:ext uri="{FF2B5EF4-FFF2-40B4-BE49-F238E27FC236}">
                <a16:creationId xmlns:a16="http://schemas.microsoft.com/office/drawing/2014/main" id="{7A300C78-2589-4F09-B093-850A10B5F87D}"/>
              </a:ext>
            </a:extLst>
          </p:cNvPr>
          <p:cNvSpPr/>
          <p:nvPr/>
        </p:nvSpPr>
        <p:spPr>
          <a:xfrm>
            <a:off x="827161" y="224657"/>
            <a:ext cx="3878003" cy="75433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ko-KR" altLang="en-US" sz="3200" b="1" dirty="0" smtClean="0">
                <a:latin typeface="NanumGothic"/>
                <a:ea typeface="NanumGothic"/>
                <a:sym typeface="思源黑体旧字形 Light" panose="020B0300000000000000" pitchFamily="34" charset="-128"/>
              </a:rPr>
              <a:t>코드 시연</a:t>
            </a:r>
            <a:endParaRPr lang="ko-KO" altLang="ko-KO" sz="3200" b="1" dirty="0">
              <a:latin typeface="NanumGothic"/>
              <a:ea typeface="NanumGothic"/>
              <a:sym typeface="思源黑体旧字形 Light" panose="020B0300000000000000" pitchFamily="34" charset="-128"/>
            </a:endParaRPr>
          </a:p>
        </p:txBody>
      </p:sp>
      <p:sp>
        <p:nvSpPr>
          <p:cNvPr id="4" name="실행 단추: 동영상 3">
            <a:hlinkClick r:id="rId2" action="ppaction://program" highlightClick="1"/>
          </p:cNvPr>
          <p:cNvSpPr/>
          <p:nvPr/>
        </p:nvSpPr>
        <p:spPr>
          <a:xfrm>
            <a:off x="7910004" y="2618912"/>
            <a:ext cx="1376038" cy="1145220"/>
          </a:xfrm>
          <a:prstGeom prst="actionButtonMovie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31209"/>
          <a:stretch/>
        </p:blipFill>
        <p:spPr>
          <a:xfrm>
            <a:off x="1369139" y="872460"/>
            <a:ext cx="3700701" cy="234471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r="35503"/>
          <a:stretch/>
        </p:blipFill>
        <p:spPr>
          <a:xfrm>
            <a:off x="1369139" y="3634915"/>
            <a:ext cx="3700701" cy="23648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28240" y="3217171"/>
            <a:ext cx="2428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0070C0"/>
                </a:solidFill>
              </a:rPr>
              <a:t>&lt;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실행 창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&gt;</a:t>
            </a:r>
            <a:endParaRPr lang="ko-KR" altLang="en-US" sz="2000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1613" y="6017406"/>
            <a:ext cx="1875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&lt; </a:t>
            </a:r>
            <a:r>
              <a:rPr lang="ko-KR" altLang="en-US" b="1" dirty="0" smtClean="0">
                <a:solidFill>
                  <a:srgbClr val="0070C0"/>
                </a:solidFill>
              </a:rPr>
              <a:t>플레이 기록</a:t>
            </a:r>
            <a:r>
              <a:rPr lang="en-US" altLang="ko-KR" b="1" dirty="0" smtClean="0">
                <a:solidFill>
                  <a:srgbClr val="0070C0"/>
                </a:solidFill>
              </a:rPr>
              <a:t> &gt;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20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6187639" y="3343275"/>
            <a:ext cx="177794" cy="177794"/>
          </a:xfrm>
          <a:prstGeom prst="ellipse">
            <a:avLst/>
          </a:prstGeom>
          <a:solidFill>
            <a:srgbClr val="0E0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796584" y="2920350"/>
            <a:ext cx="4720501" cy="9144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ko-KR" altLang="en-US" sz="5400" spc="100" dirty="0" smtClean="0">
                <a:latin typeface="NanumGothic"/>
                <a:ea typeface="NanumGothic"/>
                <a:sym typeface="思源黑体旧字形 Light" panose="020B0300000000000000" pitchFamily="34" charset="-128"/>
              </a:rPr>
              <a:t>마무리</a:t>
            </a:r>
            <a:endParaRPr lang="ko-KO" altLang="ko-KO" sz="5400" spc="100" dirty="0">
              <a:latin typeface="NanumGothic"/>
              <a:ea typeface="NanumGothic"/>
              <a:sym typeface="思源黑体旧字形 Light" panose="020B0300000000000000" pitchFamily="34" charset="-128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3432172"/>
            <a:ext cx="6187639" cy="4291"/>
          </a:xfrm>
          <a:prstGeom prst="line">
            <a:avLst/>
          </a:prstGeom>
          <a:ln w="25400">
            <a:solidFill>
              <a:srgbClr val="0E0E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2057454" y="2703348"/>
            <a:ext cx="3871464" cy="1366210"/>
            <a:chOff x="2057454" y="2646587"/>
            <a:chExt cx="3871464" cy="1366210"/>
          </a:xfrm>
        </p:grpSpPr>
        <p:sp>
          <p:nvSpPr>
            <p:cNvPr id="17" name="椭圆 16"/>
            <p:cNvSpPr/>
            <p:nvPr/>
          </p:nvSpPr>
          <p:spPr>
            <a:xfrm>
              <a:off x="2462789" y="2751713"/>
              <a:ext cx="90000" cy="90000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585145" y="3115424"/>
              <a:ext cx="86727" cy="86727"/>
            </a:xfrm>
            <a:prstGeom prst="ellipse">
              <a:avLst/>
            </a:prstGeom>
            <a:solidFill>
              <a:srgbClr val="0E0E0E">
                <a:alpha val="5636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404884" y="3255982"/>
              <a:ext cx="83455" cy="83455"/>
            </a:xfrm>
            <a:prstGeom prst="ellipse">
              <a:avLst/>
            </a:prstGeom>
            <a:solidFill>
              <a:srgbClr val="0E0E0E">
                <a:alpha val="5272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570425" y="3641186"/>
              <a:ext cx="80182" cy="80182"/>
            </a:xfrm>
            <a:prstGeom prst="ellipse">
              <a:avLst/>
            </a:prstGeom>
            <a:solidFill>
              <a:srgbClr val="0E0E0E">
                <a:alpha val="4909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5595571" y="3274689"/>
              <a:ext cx="76909" cy="76909"/>
            </a:xfrm>
            <a:prstGeom prst="ellipse">
              <a:avLst/>
            </a:prstGeom>
            <a:solidFill>
              <a:srgbClr val="0E0E0E">
                <a:alpha val="4545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5883199" y="3467720"/>
              <a:ext cx="45719" cy="45719"/>
            </a:xfrm>
            <a:prstGeom prst="ellipse">
              <a:avLst/>
            </a:prstGeom>
            <a:solidFill>
              <a:srgbClr val="0E0E0E">
                <a:alpha val="418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4201455" y="3552144"/>
              <a:ext cx="70364" cy="70364"/>
            </a:xfrm>
            <a:prstGeom prst="ellipse">
              <a:avLst/>
            </a:prstGeom>
            <a:solidFill>
              <a:srgbClr val="0E0E0E">
                <a:alpha val="381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443111" y="3945706"/>
              <a:ext cx="67091" cy="67091"/>
            </a:xfrm>
            <a:prstGeom prst="ellipse">
              <a:avLst/>
            </a:prstGeom>
            <a:solidFill>
              <a:srgbClr val="0E0E0E">
                <a:alpha val="345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2057454" y="2646587"/>
              <a:ext cx="63818" cy="63818"/>
            </a:xfrm>
            <a:prstGeom prst="ellipse">
              <a:avLst/>
            </a:prstGeom>
            <a:solidFill>
              <a:srgbClr val="0E0E0E">
                <a:alpha val="3090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3089738" y="3647569"/>
              <a:ext cx="60545" cy="60545"/>
            </a:xfrm>
            <a:prstGeom prst="ellipse">
              <a:avLst/>
            </a:prstGeom>
            <a:solidFill>
              <a:srgbClr val="0E0E0E">
                <a:alpha val="2727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2779641" y="3085530"/>
              <a:ext cx="57273" cy="57273"/>
            </a:xfrm>
            <a:prstGeom prst="ellipse">
              <a:avLst/>
            </a:prstGeom>
            <a:solidFill>
              <a:srgbClr val="0E0E0E">
                <a:alpha val="2363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4971733" y="3576882"/>
              <a:ext cx="54000" cy="54000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662550" y="2972994"/>
            <a:ext cx="2720704" cy="871348"/>
            <a:chOff x="2133791" y="2806726"/>
            <a:chExt cx="3351856" cy="1073484"/>
          </a:xfrm>
        </p:grpSpPr>
        <p:sp>
          <p:nvSpPr>
            <p:cNvPr id="45" name="椭圆 44"/>
            <p:cNvSpPr/>
            <p:nvPr/>
          </p:nvSpPr>
          <p:spPr>
            <a:xfrm>
              <a:off x="2653368" y="2894140"/>
              <a:ext cx="53222" cy="53222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3810450" y="3115424"/>
              <a:ext cx="53222" cy="53222"/>
            </a:xfrm>
            <a:prstGeom prst="ellipse">
              <a:avLst/>
            </a:prstGeom>
            <a:solidFill>
              <a:srgbClr val="0E0E0E">
                <a:alpha val="5636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4795058" y="3166540"/>
              <a:ext cx="53222" cy="53222"/>
            </a:xfrm>
            <a:prstGeom prst="ellipse">
              <a:avLst/>
            </a:prstGeom>
            <a:solidFill>
              <a:srgbClr val="0E0E0E">
                <a:alpha val="5272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3672010" y="3635948"/>
              <a:ext cx="53222" cy="53222"/>
            </a:xfrm>
            <a:prstGeom prst="ellipse">
              <a:avLst/>
            </a:prstGeom>
            <a:solidFill>
              <a:srgbClr val="0E0E0E">
                <a:alpha val="4909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5285021" y="3230316"/>
              <a:ext cx="53222" cy="53222"/>
            </a:xfrm>
            <a:prstGeom prst="ellipse">
              <a:avLst/>
            </a:prstGeom>
            <a:solidFill>
              <a:srgbClr val="0E0E0E">
                <a:alpha val="4545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5432425" y="3479415"/>
              <a:ext cx="53222" cy="53222"/>
            </a:xfrm>
            <a:prstGeom prst="ellipse">
              <a:avLst/>
            </a:prstGeom>
            <a:solidFill>
              <a:srgbClr val="0E0E0E">
                <a:alpha val="418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4574638" y="3506114"/>
              <a:ext cx="53222" cy="53222"/>
            </a:xfrm>
            <a:prstGeom prst="ellipse">
              <a:avLst/>
            </a:prstGeom>
            <a:solidFill>
              <a:srgbClr val="0E0E0E">
                <a:alpha val="381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2419641" y="3826988"/>
              <a:ext cx="53222" cy="53222"/>
            </a:xfrm>
            <a:prstGeom prst="ellipse">
              <a:avLst/>
            </a:prstGeom>
            <a:solidFill>
              <a:srgbClr val="0E0E0E">
                <a:alpha val="345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2133791" y="2806726"/>
              <a:ext cx="53222" cy="53222"/>
            </a:xfrm>
            <a:prstGeom prst="ellipse">
              <a:avLst/>
            </a:prstGeom>
            <a:solidFill>
              <a:srgbClr val="0E0E0E">
                <a:alpha val="3090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3061163" y="3609469"/>
              <a:ext cx="53222" cy="53222"/>
            </a:xfrm>
            <a:prstGeom prst="ellipse">
              <a:avLst/>
            </a:prstGeom>
            <a:solidFill>
              <a:srgbClr val="0E0E0E">
                <a:alpha val="2727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2810121" y="3085530"/>
              <a:ext cx="53222" cy="53222"/>
            </a:xfrm>
            <a:prstGeom prst="ellipse">
              <a:avLst/>
            </a:prstGeom>
            <a:solidFill>
              <a:srgbClr val="0E0E0E">
                <a:alpha val="2363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4971734" y="3614433"/>
              <a:ext cx="53222" cy="53222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1306966" y="2164423"/>
            <a:ext cx="3522115" cy="10972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ko-KO" sz="6600" b="1" spc="100" dirty="0">
                <a:latin typeface="NanumGothic"/>
                <a:ea typeface="NanumGothic"/>
                <a:sym typeface="思源黑体旧字形 Light" panose="020B0300000000000000" pitchFamily="34" charset="-128"/>
              </a:rPr>
              <a:t>4</a:t>
            </a:r>
            <a:r>
              <a:rPr lang="ko-KO" altLang="ko-KO" sz="6600" spc="100" dirty="0" smtClean="0">
                <a:latin typeface="NanumGothic"/>
                <a:ea typeface="NanumGothic"/>
                <a:sym typeface="思源黑体旧字形 Light" panose="020B0300000000000000" pitchFamily="34" charset="-128"/>
              </a:rPr>
              <a:t> </a:t>
            </a:r>
            <a:endParaRPr lang="zh-CN" altLang="en-US" sz="6600" spc="100" dirty="0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37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200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58936" y="2166151"/>
            <a:ext cx="44210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/>
              <a:t>Q &amp; A</a:t>
            </a:r>
            <a:endParaRPr lang="ko-KR" altLang="en-US" sz="8000" dirty="0"/>
          </a:p>
        </p:txBody>
      </p:sp>
      <p:sp>
        <p:nvSpPr>
          <p:cNvPr id="3" name="TextBox 2"/>
          <p:cNvSpPr txBox="1"/>
          <p:nvPr/>
        </p:nvSpPr>
        <p:spPr>
          <a:xfrm>
            <a:off x="4243527" y="4289910"/>
            <a:ext cx="4900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u="sng" dirty="0"/>
              <a:t>https://github.com/aldzl923/Cpp_project</a:t>
            </a:r>
            <a:endParaRPr lang="ko-KR" altLang="en-US" i="1" u="sng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254" y="4174271"/>
            <a:ext cx="600618" cy="51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7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/>
        </p:nvSpPr>
        <p:spPr>
          <a:xfrm>
            <a:off x="1807584" y="1157954"/>
            <a:ext cx="1375813" cy="70104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ko-KO" altLang="ko-KO" sz="4000" b="1" spc="100">
                <a:latin typeface="NanumGothic"/>
                <a:ea typeface="NanumGothic"/>
                <a:sym typeface="思源黑体旧字形 Light" panose="020B0300000000000000" pitchFamily="34" charset="-128"/>
              </a:rPr>
              <a:t>목차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1877371" y="1909990"/>
            <a:ext cx="2863847" cy="39624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zh-CN" altLang="en-US" sz="2000" b="1" spc="100" dirty="0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741218" y="1640746"/>
            <a:ext cx="3929263" cy="1276995"/>
            <a:chOff x="6554232" y="1886931"/>
            <a:chExt cx="3929263" cy="1276995"/>
          </a:xfrm>
        </p:grpSpPr>
        <p:sp>
          <p:nvSpPr>
            <p:cNvPr id="46" name="文本框 45"/>
            <p:cNvSpPr txBox="1"/>
            <p:nvPr/>
          </p:nvSpPr>
          <p:spPr>
            <a:xfrm>
              <a:off x="6587565" y="1931248"/>
              <a:ext cx="568687" cy="707886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ko-KO" altLang="ko-KO" sz="4000">
                  <a:latin typeface="NanumGothic"/>
                  <a:ea typeface="NanumGothic"/>
                  <a:sym typeface="思源黑体旧字形 Light" panose="020B0300000000000000" pitchFamily="34" charset="-128"/>
                </a:rPr>
                <a:t>1</a:t>
              </a:r>
              <a:endParaRPr lang="zh-CN" altLang="en-US" sz="4000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 flipH="1">
              <a:off x="6554699" y="2099356"/>
              <a:ext cx="538462" cy="5440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椭圆 54"/>
            <p:cNvSpPr/>
            <p:nvPr/>
          </p:nvSpPr>
          <p:spPr>
            <a:xfrm>
              <a:off x="7029707" y="1886931"/>
              <a:ext cx="87584" cy="87584"/>
            </a:xfrm>
            <a:prstGeom prst="ellipse">
              <a:avLst/>
            </a:prstGeom>
            <a:solidFill>
              <a:srgbClr val="525252">
                <a:alpha val="9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6692102" y="2630246"/>
              <a:ext cx="68421" cy="68421"/>
            </a:xfrm>
            <a:prstGeom prst="ellipse">
              <a:avLst/>
            </a:prstGeom>
            <a:solidFill>
              <a:srgbClr val="525252">
                <a:alpha val="9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6554232" y="2332087"/>
              <a:ext cx="47921" cy="47921"/>
            </a:xfrm>
            <a:prstGeom prst="ellipse">
              <a:avLst/>
            </a:prstGeom>
            <a:solidFill>
              <a:srgbClr val="525252">
                <a:alpha val="9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7355808" y="1974515"/>
              <a:ext cx="3127687" cy="1189411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ko-KR" altLang="en-US" sz="2800" b="1" spc="100" dirty="0" smtClean="0">
                  <a:latin typeface="NanumGothic"/>
                  <a:ea typeface="NanumGothic"/>
                  <a:sym typeface="思源黑体旧字形 Light" panose="020B0300000000000000" pitchFamily="34" charset="-128"/>
                </a:rPr>
                <a:t>게임</a:t>
              </a:r>
              <a:r>
                <a:rPr lang="en-US" altLang="ko-KR" sz="2800" b="1" spc="100" dirty="0" smtClean="0">
                  <a:latin typeface="NanumGothic"/>
                  <a:ea typeface="NanumGothic"/>
                  <a:sym typeface="思源黑体旧字形 Light" panose="020B0300000000000000" pitchFamily="34" charset="-128"/>
                </a:rPr>
                <a:t>RULE</a:t>
              </a:r>
              <a:endParaRPr lang="ko-KO" altLang="ko-KO" sz="2800" b="1" spc="100" dirty="0">
                <a:latin typeface="NanumGothic"/>
                <a:ea typeface="NanumGothic"/>
                <a:sym typeface="思源黑体旧字形 Light" panose="020B0300000000000000" pitchFamily="34" charset="-128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741220" y="2702032"/>
            <a:ext cx="4772419" cy="811736"/>
            <a:chOff x="6554232" y="2948217"/>
            <a:chExt cx="3759059" cy="811736"/>
          </a:xfrm>
        </p:grpSpPr>
        <p:grpSp>
          <p:nvGrpSpPr>
            <p:cNvPr id="59" name="组合 58"/>
            <p:cNvGrpSpPr/>
            <p:nvPr/>
          </p:nvGrpSpPr>
          <p:grpSpPr>
            <a:xfrm>
              <a:off x="6554232" y="2948217"/>
              <a:ext cx="602020" cy="811736"/>
              <a:chOff x="6381459" y="1890219"/>
              <a:chExt cx="602020" cy="811736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6414792" y="1934536"/>
                <a:ext cx="568687" cy="707886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r>
                  <a:rPr lang="ko-KO" altLang="ko-KO" sz="4000">
                    <a:latin typeface="NanumGothic"/>
                    <a:ea typeface="NanumGothic"/>
                    <a:sym typeface="思源黑体旧字形 Light" panose="020B0300000000000000" pitchFamily="34" charset="-128"/>
                  </a:rPr>
                  <a:t>2</a:t>
                </a:r>
                <a:endParaRPr lang="zh-CN" altLang="en-US" sz="4000">
                  <a:latin typeface="思源黑体旧字形 Light" panose="020B0300000000000000" pitchFamily="34" charset="-128"/>
                  <a:ea typeface="思源黑体旧字形 Light" panose="020B0300000000000000" pitchFamily="34" charset="-128"/>
                  <a:sym typeface="思源黑体旧字形 Light" panose="020B0300000000000000" pitchFamily="34" charset="-128"/>
                </a:endParaRPr>
              </a:p>
            </p:txBody>
          </p:sp>
          <p:cxnSp>
            <p:nvCxnSpPr>
              <p:cNvPr id="65" name="直接连接符 64"/>
              <p:cNvCxnSpPr/>
              <p:nvPr/>
            </p:nvCxnSpPr>
            <p:spPr>
              <a:xfrm flipH="1">
                <a:off x="6381926" y="2102644"/>
                <a:ext cx="538462" cy="5440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椭圆 61"/>
              <p:cNvSpPr/>
              <p:nvPr/>
            </p:nvSpPr>
            <p:spPr>
              <a:xfrm>
                <a:off x="6856934" y="1890219"/>
                <a:ext cx="87584" cy="87584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旧字形 Light" panose="020B0300000000000000" pitchFamily="34" charset="-128"/>
                  <a:ea typeface="思源黑体旧字形 Light" panose="020B0300000000000000" pitchFamily="34" charset="-128"/>
                  <a:sym typeface="思源黑体旧字形 Light" panose="020B0300000000000000" pitchFamily="34" charset="-128"/>
                </a:endParaRP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6519329" y="2633534"/>
                <a:ext cx="68421" cy="68421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旧字形 Light" panose="020B0300000000000000" pitchFamily="34" charset="-128"/>
                  <a:ea typeface="思源黑体旧字形 Light" panose="020B0300000000000000" pitchFamily="34" charset="-128"/>
                  <a:sym typeface="思源黑体旧字形 Light" panose="020B0300000000000000" pitchFamily="34" charset="-128"/>
                </a:endParaRP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6381459" y="2335375"/>
                <a:ext cx="47921" cy="47921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旧字形 Light" panose="020B0300000000000000" pitchFamily="34" charset="-128"/>
                  <a:ea typeface="思源黑体旧字形 Light" panose="020B0300000000000000" pitchFamily="34" charset="-128"/>
                  <a:sym typeface="思源黑体旧字形 Light" panose="020B0300000000000000" pitchFamily="34" charset="-128"/>
                </a:endParaRPr>
              </a:p>
            </p:txBody>
          </p:sp>
        </p:grpSp>
        <p:sp>
          <p:nvSpPr>
            <p:cNvPr id="101" name="文本框 100"/>
            <p:cNvSpPr txBox="1"/>
            <p:nvPr/>
          </p:nvSpPr>
          <p:spPr>
            <a:xfrm>
              <a:off x="7185603" y="3087397"/>
              <a:ext cx="3127688" cy="51816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ko-KR" altLang="en-US" sz="2800" b="1" spc="100" dirty="0" smtClean="0">
                  <a:latin typeface="NanumGothic"/>
                  <a:ea typeface="NanumGothic"/>
                  <a:sym typeface="思源黑体旧字形 Light" panose="020B0300000000000000" pitchFamily="34" charset="-128"/>
                </a:rPr>
                <a:t>코드 구조 </a:t>
              </a:r>
              <a:r>
                <a:rPr lang="en-US" altLang="ko-KR" sz="2800" b="1" spc="100" dirty="0" smtClean="0">
                  <a:latin typeface="NanumGothic"/>
                  <a:ea typeface="NanumGothic"/>
                  <a:sym typeface="思源黑体旧字形 Light" panose="020B0300000000000000" pitchFamily="34" charset="-128"/>
                </a:rPr>
                <a:t>&amp; </a:t>
              </a:r>
              <a:r>
                <a:rPr lang="ko-KR" altLang="en-US" sz="2800" b="1" spc="100" dirty="0" smtClean="0">
                  <a:latin typeface="NanumGothic"/>
                  <a:ea typeface="NanumGothic"/>
                  <a:sym typeface="思源黑体旧字形 Light" panose="020B0300000000000000" pitchFamily="34" charset="-128"/>
                </a:rPr>
                <a:t>패러다임</a:t>
              </a:r>
              <a:endParaRPr lang="ko-KO" altLang="ko-KO" sz="2800" b="1" spc="100" dirty="0">
                <a:latin typeface="NanumGothic"/>
                <a:ea typeface="NanumGothic"/>
                <a:sym typeface="思源黑体旧字形 Light" panose="020B0300000000000000" pitchFamily="34" charset="-128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741217" y="3818117"/>
            <a:ext cx="5073343" cy="811736"/>
            <a:chOff x="6554232" y="4064302"/>
            <a:chExt cx="5073343" cy="811736"/>
          </a:xfrm>
        </p:grpSpPr>
        <p:grpSp>
          <p:nvGrpSpPr>
            <p:cNvPr id="67" name="组合 66"/>
            <p:cNvGrpSpPr/>
            <p:nvPr/>
          </p:nvGrpSpPr>
          <p:grpSpPr>
            <a:xfrm>
              <a:off x="6554232" y="4064302"/>
              <a:ext cx="602020" cy="811736"/>
              <a:chOff x="6381459" y="1890219"/>
              <a:chExt cx="602020" cy="811736"/>
            </a:xfrm>
          </p:grpSpPr>
          <p:sp>
            <p:nvSpPr>
              <p:cNvPr id="68" name="文本框 67"/>
              <p:cNvSpPr txBox="1"/>
              <p:nvPr/>
            </p:nvSpPr>
            <p:spPr>
              <a:xfrm>
                <a:off x="6414792" y="1934536"/>
                <a:ext cx="568687" cy="707886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r>
                  <a:rPr lang="ko-KO" altLang="ko-KO" sz="4000">
                    <a:latin typeface="NanumGothic"/>
                    <a:ea typeface="NanumGothic"/>
                    <a:sym typeface="思源黑体旧字形 Light" panose="020B0300000000000000" pitchFamily="34" charset="-128"/>
                  </a:rPr>
                  <a:t>3</a:t>
                </a:r>
                <a:endParaRPr lang="zh-CN" altLang="en-US" sz="4000">
                  <a:latin typeface="思源黑体旧字形 Light" panose="020B0300000000000000" pitchFamily="34" charset="-128"/>
                  <a:ea typeface="思源黑体旧字形 Light" panose="020B0300000000000000" pitchFamily="34" charset="-128"/>
                  <a:sym typeface="思源黑体旧字形 Light" panose="020B0300000000000000" pitchFamily="34" charset="-128"/>
                </a:endParaRPr>
              </a:p>
            </p:txBody>
          </p:sp>
          <p:cxnSp>
            <p:nvCxnSpPr>
              <p:cNvPr id="73" name="直接连接符 72"/>
              <p:cNvCxnSpPr/>
              <p:nvPr/>
            </p:nvCxnSpPr>
            <p:spPr>
              <a:xfrm flipH="1">
                <a:off x="6381926" y="2102644"/>
                <a:ext cx="538462" cy="5440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椭圆 69"/>
              <p:cNvSpPr/>
              <p:nvPr/>
            </p:nvSpPr>
            <p:spPr>
              <a:xfrm>
                <a:off x="6856934" y="1890219"/>
                <a:ext cx="87584" cy="87584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旧字形 Light" panose="020B0300000000000000" pitchFamily="34" charset="-128"/>
                  <a:ea typeface="思源黑体旧字形 Light" panose="020B0300000000000000" pitchFamily="34" charset="-128"/>
                  <a:sym typeface="思源黑体旧字形 Light" panose="020B0300000000000000" pitchFamily="34" charset="-128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6519329" y="2633534"/>
                <a:ext cx="68421" cy="68421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旧字形 Light" panose="020B0300000000000000" pitchFamily="34" charset="-128"/>
                  <a:ea typeface="思源黑体旧字形 Light" panose="020B0300000000000000" pitchFamily="34" charset="-128"/>
                  <a:sym typeface="思源黑体旧字形 Light" panose="020B0300000000000000" pitchFamily="34" charset="-128"/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>
              <a:xfrm>
                <a:off x="6381459" y="2335375"/>
                <a:ext cx="47921" cy="47921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旧字形 Light" panose="020B0300000000000000" pitchFamily="34" charset="-128"/>
                  <a:ea typeface="思源黑体旧字形 Light" panose="020B0300000000000000" pitchFamily="34" charset="-128"/>
                  <a:sym typeface="思源黑体旧字形 Light" panose="020B0300000000000000" pitchFamily="34" charset="-128"/>
                </a:endParaRPr>
              </a:p>
            </p:txBody>
          </p:sp>
        </p:grpSp>
        <p:sp>
          <p:nvSpPr>
            <p:cNvPr id="106" name="文本框 105"/>
            <p:cNvSpPr txBox="1"/>
            <p:nvPr/>
          </p:nvSpPr>
          <p:spPr>
            <a:xfrm>
              <a:off x="7418901" y="4263509"/>
              <a:ext cx="4208674" cy="51816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2800" b="1" spc="100" dirty="0" smtClean="0">
                  <a:latin typeface="NanumGothic"/>
                  <a:ea typeface="NanumGothic"/>
                  <a:sym typeface="思源黑体旧字形 Light" panose="020B0300000000000000" pitchFamily="34" charset="-128"/>
                </a:rPr>
                <a:t>코드 </a:t>
              </a:r>
              <a:r>
                <a:rPr lang="ko-KR" altLang="en-US" sz="2800" b="1" spc="100" dirty="0">
                  <a:latin typeface="NanumGothic"/>
                  <a:ea typeface="NanumGothic"/>
                  <a:sym typeface="思源黑体旧字形 Light" panose="020B0300000000000000" pitchFamily="34" charset="-128"/>
                </a:rPr>
                <a:t>시연</a:t>
              </a:r>
              <a:endParaRPr lang="ko-KO" altLang="ko-KO" sz="2800" b="1" spc="100" dirty="0">
                <a:latin typeface="NanumGothic"/>
                <a:ea typeface="NanumGothic"/>
                <a:sym typeface="思源黑体旧字形 Light" panose="020B0300000000000000" pitchFamily="34" charset="-128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741219" y="4934202"/>
            <a:ext cx="3992355" cy="811736"/>
            <a:chOff x="6554232" y="5180387"/>
            <a:chExt cx="3992355" cy="811736"/>
          </a:xfrm>
        </p:grpSpPr>
        <p:grpSp>
          <p:nvGrpSpPr>
            <p:cNvPr id="75" name="组合 74"/>
            <p:cNvGrpSpPr/>
            <p:nvPr/>
          </p:nvGrpSpPr>
          <p:grpSpPr>
            <a:xfrm>
              <a:off x="6554232" y="5180387"/>
              <a:ext cx="602020" cy="811736"/>
              <a:chOff x="6381459" y="1890219"/>
              <a:chExt cx="602020" cy="811736"/>
            </a:xfrm>
          </p:grpSpPr>
          <p:sp>
            <p:nvSpPr>
              <p:cNvPr id="76" name="文本框 75"/>
              <p:cNvSpPr txBox="1"/>
              <p:nvPr/>
            </p:nvSpPr>
            <p:spPr>
              <a:xfrm>
                <a:off x="6414792" y="1934536"/>
                <a:ext cx="568687" cy="707886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r>
                  <a:rPr lang="ko-KO" altLang="ko-KO" sz="4000">
                    <a:latin typeface="NanumGothic"/>
                    <a:ea typeface="NanumGothic"/>
                    <a:sym typeface="思源黑体旧字形 Light" panose="020B0300000000000000" pitchFamily="34" charset="-128"/>
                  </a:rPr>
                  <a:t>4</a:t>
                </a:r>
                <a:endParaRPr lang="zh-CN" altLang="en-US" sz="4000">
                  <a:latin typeface="思源黑体旧字形 Light" panose="020B0300000000000000" pitchFamily="34" charset="-128"/>
                  <a:ea typeface="思源黑体旧字形 Light" panose="020B0300000000000000" pitchFamily="34" charset="-128"/>
                  <a:sym typeface="思源黑体旧字形 Light" panose="020B0300000000000000" pitchFamily="34" charset="-128"/>
                </a:endParaRPr>
              </a:p>
            </p:txBody>
          </p:sp>
          <p:cxnSp>
            <p:nvCxnSpPr>
              <p:cNvPr id="81" name="直接连接符 80"/>
              <p:cNvCxnSpPr/>
              <p:nvPr/>
            </p:nvCxnSpPr>
            <p:spPr>
              <a:xfrm flipH="1">
                <a:off x="6381926" y="2102644"/>
                <a:ext cx="538462" cy="5440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椭圆 77"/>
              <p:cNvSpPr/>
              <p:nvPr/>
            </p:nvSpPr>
            <p:spPr>
              <a:xfrm>
                <a:off x="6856934" y="1890219"/>
                <a:ext cx="87584" cy="87584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旧字形 Light" panose="020B0300000000000000" pitchFamily="34" charset="-128"/>
                  <a:ea typeface="思源黑体旧字形 Light" panose="020B0300000000000000" pitchFamily="34" charset="-128"/>
                  <a:sym typeface="思源黑体旧字形 Light" panose="020B0300000000000000" pitchFamily="34" charset="-128"/>
                </a:endParaRPr>
              </a:p>
            </p:txBody>
          </p:sp>
          <p:sp>
            <p:nvSpPr>
              <p:cNvPr id="79" name="椭圆 78"/>
              <p:cNvSpPr/>
              <p:nvPr/>
            </p:nvSpPr>
            <p:spPr>
              <a:xfrm>
                <a:off x="6519329" y="2633534"/>
                <a:ext cx="68421" cy="68421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旧字形 Light" panose="020B0300000000000000" pitchFamily="34" charset="-128"/>
                  <a:ea typeface="思源黑体旧字形 Light" panose="020B0300000000000000" pitchFamily="34" charset="-128"/>
                  <a:sym typeface="思源黑体旧字形 Light" panose="020B0300000000000000" pitchFamily="34" charset="-128"/>
                </a:endParaRPr>
              </a:p>
            </p:txBody>
          </p:sp>
          <p:sp>
            <p:nvSpPr>
              <p:cNvPr id="80" name="椭圆 79"/>
              <p:cNvSpPr/>
              <p:nvPr/>
            </p:nvSpPr>
            <p:spPr>
              <a:xfrm>
                <a:off x="6381459" y="2335375"/>
                <a:ext cx="47921" cy="47921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旧字形 Light" panose="020B0300000000000000" pitchFamily="34" charset="-128"/>
                  <a:ea typeface="思源黑体旧字形 Light" panose="020B0300000000000000" pitchFamily="34" charset="-128"/>
                  <a:sym typeface="思源黑体旧字形 Light" panose="020B0300000000000000" pitchFamily="34" charset="-128"/>
                </a:endParaRPr>
              </a:p>
            </p:txBody>
          </p:sp>
        </p:grpSp>
        <p:sp>
          <p:nvSpPr>
            <p:cNvPr id="107" name="文本框 106"/>
            <p:cNvSpPr txBox="1"/>
            <p:nvPr/>
          </p:nvSpPr>
          <p:spPr>
            <a:xfrm>
              <a:off x="7418899" y="5366463"/>
              <a:ext cx="3127688" cy="51816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ko-KR" altLang="en-US" sz="2800" b="1" spc="100" dirty="0" smtClean="0">
                  <a:latin typeface="NanumGothic"/>
                  <a:ea typeface="NanumGothic"/>
                  <a:sym typeface="思源黑体旧字形 Light" panose="020B0300000000000000" pitchFamily="34" charset="-128"/>
                </a:rPr>
                <a:t>마무리</a:t>
              </a:r>
              <a:endParaRPr lang="ko-KO" altLang="ko-KO" sz="2800" b="1" spc="100" dirty="0">
                <a:latin typeface="NanumGothic"/>
                <a:ea typeface="NanumGothic"/>
                <a:sym typeface="思源黑体旧字形 Light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493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:dissolv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200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6187639" y="3343275"/>
            <a:ext cx="177794" cy="177794"/>
          </a:xfrm>
          <a:prstGeom prst="ellipse">
            <a:avLst/>
          </a:prstGeom>
          <a:solidFill>
            <a:srgbClr val="0E0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796584" y="2920350"/>
            <a:ext cx="4720501" cy="9144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ko-KR" altLang="en-US" sz="5400" spc="100" dirty="0" smtClean="0">
                <a:latin typeface="NanumGothic"/>
                <a:ea typeface="NanumGothic"/>
                <a:sym typeface="思源黑体旧字形 Light" panose="020B0300000000000000" pitchFamily="34" charset="-128"/>
              </a:rPr>
              <a:t>게임 </a:t>
            </a:r>
            <a:r>
              <a:rPr lang="en-US" altLang="ko-KR" sz="5400" spc="100" dirty="0" smtClean="0">
                <a:latin typeface="NanumGothic"/>
                <a:ea typeface="NanumGothic"/>
                <a:sym typeface="思源黑体旧字形 Light" panose="020B0300000000000000" pitchFamily="34" charset="-128"/>
              </a:rPr>
              <a:t>RULE</a:t>
            </a:r>
            <a:endParaRPr lang="ko-KO" altLang="ko-KO" sz="5400" spc="100" dirty="0">
              <a:latin typeface="NanumGothic"/>
              <a:ea typeface="NanumGothic"/>
              <a:sym typeface="思源黑体旧字形 Light" panose="020B0300000000000000" pitchFamily="34" charset="-128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3432172"/>
            <a:ext cx="6187639" cy="4291"/>
          </a:xfrm>
          <a:prstGeom prst="line">
            <a:avLst/>
          </a:prstGeom>
          <a:ln w="25400">
            <a:solidFill>
              <a:srgbClr val="0E0E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2057454" y="2703348"/>
            <a:ext cx="3871464" cy="1366210"/>
            <a:chOff x="2057454" y="2646587"/>
            <a:chExt cx="3871464" cy="1366210"/>
          </a:xfrm>
        </p:grpSpPr>
        <p:sp>
          <p:nvSpPr>
            <p:cNvPr id="17" name="椭圆 16"/>
            <p:cNvSpPr/>
            <p:nvPr/>
          </p:nvSpPr>
          <p:spPr>
            <a:xfrm>
              <a:off x="2462789" y="2751713"/>
              <a:ext cx="90000" cy="90000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585145" y="3115424"/>
              <a:ext cx="86727" cy="86727"/>
            </a:xfrm>
            <a:prstGeom prst="ellipse">
              <a:avLst/>
            </a:prstGeom>
            <a:solidFill>
              <a:srgbClr val="0E0E0E">
                <a:alpha val="5636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404884" y="3255982"/>
              <a:ext cx="83455" cy="83455"/>
            </a:xfrm>
            <a:prstGeom prst="ellipse">
              <a:avLst/>
            </a:prstGeom>
            <a:solidFill>
              <a:srgbClr val="0E0E0E">
                <a:alpha val="5272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570425" y="3641186"/>
              <a:ext cx="80182" cy="80182"/>
            </a:xfrm>
            <a:prstGeom prst="ellipse">
              <a:avLst/>
            </a:prstGeom>
            <a:solidFill>
              <a:srgbClr val="0E0E0E">
                <a:alpha val="4909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5595571" y="3274689"/>
              <a:ext cx="76909" cy="76909"/>
            </a:xfrm>
            <a:prstGeom prst="ellipse">
              <a:avLst/>
            </a:prstGeom>
            <a:solidFill>
              <a:srgbClr val="0E0E0E">
                <a:alpha val="4545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5883199" y="3467720"/>
              <a:ext cx="45719" cy="45719"/>
            </a:xfrm>
            <a:prstGeom prst="ellipse">
              <a:avLst/>
            </a:prstGeom>
            <a:solidFill>
              <a:srgbClr val="0E0E0E">
                <a:alpha val="418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4201455" y="3552144"/>
              <a:ext cx="70364" cy="70364"/>
            </a:xfrm>
            <a:prstGeom prst="ellipse">
              <a:avLst/>
            </a:prstGeom>
            <a:solidFill>
              <a:srgbClr val="0E0E0E">
                <a:alpha val="381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443111" y="3945706"/>
              <a:ext cx="67091" cy="67091"/>
            </a:xfrm>
            <a:prstGeom prst="ellipse">
              <a:avLst/>
            </a:prstGeom>
            <a:solidFill>
              <a:srgbClr val="0E0E0E">
                <a:alpha val="345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2057454" y="2646587"/>
              <a:ext cx="63818" cy="63818"/>
            </a:xfrm>
            <a:prstGeom prst="ellipse">
              <a:avLst/>
            </a:prstGeom>
            <a:solidFill>
              <a:srgbClr val="0E0E0E">
                <a:alpha val="3090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3089738" y="3647569"/>
              <a:ext cx="60545" cy="60545"/>
            </a:xfrm>
            <a:prstGeom prst="ellipse">
              <a:avLst/>
            </a:prstGeom>
            <a:solidFill>
              <a:srgbClr val="0E0E0E">
                <a:alpha val="2727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2779641" y="3085530"/>
              <a:ext cx="57273" cy="57273"/>
            </a:xfrm>
            <a:prstGeom prst="ellipse">
              <a:avLst/>
            </a:prstGeom>
            <a:solidFill>
              <a:srgbClr val="0E0E0E">
                <a:alpha val="2363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4971733" y="3576882"/>
              <a:ext cx="54000" cy="54000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662550" y="2972994"/>
            <a:ext cx="2720704" cy="871348"/>
            <a:chOff x="2133791" y="2806726"/>
            <a:chExt cx="3351856" cy="1073484"/>
          </a:xfrm>
        </p:grpSpPr>
        <p:sp>
          <p:nvSpPr>
            <p:cNvPr id="45" name="椭圆 44"/>
            <p:cNvSpPr/>
            <p:nvPr/>
          </p:nvSpPr>
          <p:spPr>
            <a:xfrm>
              <a:off x="2653368" y="2894140"/>
              <a:ext cx="53222" cy="53222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3810450" y="3115424"/>
              <a:ext cx="53222" cy="53222"/>
            </a:xfrm>
            <a:prstGeom prst="ellipse">
              <a:avLst/>
            </a:prstGeom>
            <a:solidFill>
              <a:srgbClr val="0E0E0E">
                <a:alpha val="5636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4795058" y="3166540"/>
              <a:ext cx="53222" cy="53222"/>
            </a:xfrm>
            <a:prstGeom prst="ellipse">
              <a:avLst/>
            </a:prstGeom>
            <a:solidFill>
              <a:srgbClr val="0E0E0E">
                <a:alpha val="5272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3672010" y="3635948"/>
              <a:ext cx="53222" cy="53222"/>
            </a:xfrm>
            <a:prstGeom prst="ellipse">
              <a:avLst/>
            </a:prstGeom>
            <a:solidFill>
              <a:srgbClr val="0E0E0E">
                <a:alpha val="4909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5285021" y="3230316"/>
              <a:ext cx="53222" cy="53222"/>
            </a:xfrm>
            <a:prstGeom prst="ellipse">
              <a:avLst/>
            </a:prstGeom>
            <a:solidFill>
              <a:srgbClr val="0E0E0E">
                <a:alpha val="4545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5432425" y="3479415"/>
              <a:ext cx="53222" cy="53222"/>
            </a:xfrm>
            <a:prstGeom prst="ellipse">
              <a:avLst/>
            </a:prstGeom>
            <a:solidFill>
              <a:srgbClr val="0E0E0E">
                <a:alpha val="418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4574638" y="3506114"/>
              <a:ext cx="53222" cy="53222"/>
            </a:xfrm>
            <a:prstGeom prst="ellipse">
              <a:avLst/>
            </a:prstGeom>
            <a:solidFill>
              <a:srgbClr val="0E0E0E">
                <a:alpha val="381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2419641" y="3826988"/>
              <a:ext cx="53222" cy="53222"/>
            </a:xfrm>
            <a:prstGeom prst="ellipse">
              <a:avLst/>
            </a:prstGeom>
            <a:solidFill>
              <a:srgbClr val="0E0E0E">
                <a:alpha val="345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2133791" y="2806726"/>
              <a:ext cx="53222" cy="53222"/>
            </a:xfrm>
            <a:prstGeom prst="ellipse">
              <a:avLst/>
            </a:prstGeom>
            <a:solidFill>
              <a:srgbClr val="0E0E0E">
                <a:alpha val="3090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3061163" y="3609469"/>
              <a:ext cx="53222" cy="53222"/>
            </a:xfrm>
            <a:prstGeom prst="ellipse">
              <a:avLst/>
            </a:prstGeom>
            <a:solidFill>
              <a:srgbClr val="0E0E0E">
                <a:alpha val="2727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2810121" y="3085530"/>
              <a:ext cx="53222" cy="53222"/>
            </a:xfrm>
            <a:prstGeom prst="ellipse">
              <a:avLst/>
            </a:prstGeom>
            <a:solidFill>
              <a:srgbClr val="0E0E0E">
                <a:alpha val="2363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4971734" y="3614433"/>
              <a:ext cx="53222" cy="53222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1306966" y="2164423"/>
            <a:ext cx="3522115" cy="10972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ko-KO" altLang="ko-KO" sz="6600" b="1" spc="100" dirty="0">
                <a:latin typeface="NanumGothic"/>
                <a:ea typeface="NanumGothic"/>
                <a:sym typeface="思源黑体旧字形 Light" panose="020B0300000000000000" pitchFamily="34" charset="-128"/>
              </a:rPr>
              <a:t>1</a:t>
            </a:r>
            <a:r>
              <a:rPr lang="ko-KO" altLang="ko-KO" sz="6600" spc="100" dirty="0">
                <a:latin typeface="NanumGothic"/>
                <a:ea typeface="NanumGothic"/>
                <a:sym typeface="思源黑体旧字形 Light" panose="020B0300000000000000" pitchFamily="34" charset="-128"/>
              </a:rPr>
              <a:t> </a:t>
            </a:r>
            <a:endParaRPr lang="zh-CN" altLang="en-US" sz="6600" spc="100" dirty="0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073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200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032229" y="3365892"/>
            <a:ext cx="7564532" cy="1348867"/>
          </a:xfrm>
          <a:prstGeom prst="rect">
            <a:avLst/>
          </a:prstGeom>
        </p:spPr>
        <p:txBody>
          <a:bodyPr wrap="square" lIns="91438" tIns="45719" rIns="91438" bIns="45719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굴림" panose="020B0600000101010101" pitchFamily="50" charset="-127"/>
                <a:ea typeface="굴림" panose="020B0600000101010101" pitchFamily="50" charset="-127"/>
                <a:sym typeface="思源黑体旧字形 Light" panose="020B0300000000000000" pitchFamily="34" charset="-128"/>
              </a:rPr>
              <a:t>2. </a:t>
            </a:r>
            <a:r>
              <a:rPr lang="ko-KR" altLang="en-US" sz="2400" dirty="0" smtClean="0"/>
              <a:t>가로</a:t>
            </a:r>
            <a:r>
              <a:rPr lang="en-US" altLang="ko-KR" sz="2400" dirty="0"/>
              <a:t>. </a:t>
            </a:r>
            <a:r>
              <a:rPr lang="ko-KR" altLang="en-US" sz="2400" dirty="0"/>
              <a:t>세로 각 </a:t>
            </a:r>
            <a:r>
              <a:rPr lang="en-US" altLang="ko-KR" sz="2400" dirty="0"/>
              <a:t>3</a:t>
            </a:r>
            <a:r>
              <a:rPr lang="ko-KR" altLang="en-US" sz="2400" dirty="0"/>
              <a:t>칸으로 이뤄진 작은 정사각형 속의 </a:t>
            </a:r>
            <a:r>
              <a:rPr lang="en-US" altLang="ko-KR" sz="2400" dirty="0"/>
              <a:t>9</a:t>
            </a:r>
            <a:r>
              <a:rPr lang="ko-KR" altLang="en-US" sz="2400" dirty="0"/>
              <a:t>개 칸에도 </a:t>
            </a:r>
            <a:r>
              <a:rPr lang="en-US" altLang="ko-KR" sz="2400" dirty="0"/>
              <a:t>1~9</a:t>
            </a:r>
            <a:r>
              <a:rPr lang="ko-KR" altLang="en-US" sz="2400" dirty="0"/>
              <a:t>의 숫자가 겹치지 않게 들어가야 한다</a:t>
            </a:r>
            <a:r>
              <a:rPr lang="en-US" altLang="ko-KR" sz="2400" dirty="0"/>
              <a:t>.</a:t>
            </a:r>
            <a:endParaRPr lang="en-US" altLang="zh-CN" sz="3200" dirty="0">
              <a:latin typeface="굴림" panose="020B0600000101010101" pitchFamily="50" charset="-127"/>
              <a:ea typeface="굴림" panose="020B0600000101010101" pitchFamily="50" charset="-127"/>
              <a:sym typeface="思源黑体旧字形 Light" panose="020B0300000000000000" pitchFamily="34" charset="-128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latin typeface="굴림" panose="020B0600000101010101" pitchFamily="50" charset="-127"/>
              <a:ea typeface="굴림" panose="020B0600000101010101" pitchFamily="50" charset="-127"/>
              <a:sym typeface="思源黑体旧字形 Light" panose="020B0300000000000000" pitchFamily="34" charset="-128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A300C78-2589-4F09-B093-850A10B5F87D}"/>
              </a:ext>
            </a:extLst>
          </p:cNvPr>
          <p:cNvSpPr/>
          <p:nvPr/>
        </p:nvSpPr>
        <p:spPr>
          <a:xfrm>
            <a:off x="1004714" y="579764"/>
            <a:ext cx="3878003" cy="75433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ko-KR" altLang="en-US" sz="3200" b="1" dirty="0" err="1" smtClean="0">
                <a:latin typeface="NanumGothic"/>
                <a:ea typeface="NanumGothic"/>
                <a:sym typeface="思源黑体旧字形 Light" panose="020B0300000000000000" pitchFamily="34" charset="-128"/>
              </a:rPr>
              <a:t>스도쿠</a:t>
            </a:r>
            <a:r>
              <a:rPr lang="ko-KR" altLang="en-US" sz="3200" b="1" dirty="0" smtClean="0">
                <a:latin typeface="NanumGothic"/>
                <a:ea typeface="NanumGothic"/>
                <a:sym typeface="思源黑体旧字形 Light" panose="020B0300000000000000" pitchFamily="34" charset="-128"/>
              </a:rPr>
              <a:t> 게임</a:t>
            </a:r>
            <a:r>
              <a:rPr lang="en-US" altLang="ko-KR" sz="3200" b="1" dirty="0" smtClean="0">
                <a:latin typeface="NanumGothic"/>
                <a:ea typeface="NanumGothic"/>
                <a:sym typeface="思源黑体旧字形 Light" panose="020B0300000000000000" pitchFamily="34" charset="-128"/>
              </a:rPr>
              <a:t>RULE </a:t>
            </a:r>
            <a:r>
              <a:rPr lang="ko-KR" altLang="en-US" sz="3200" b="1" dirty="0" smtClean="0">
                <a:latin typeface="NanumGothic"/>
                <a:ea typeface="NanumGothic"/>
                <a:sym typeface="思源黑体旧字形 Light" panose="020B0300000000000000" pitchFamily="34" charset="-128"/>
              </a:rPr>
              <a:t>설명</a:t>
            </a:r>
            <a:endParaRPr lang="ko-KO" altLang="ko-KO" sz="3200" b="1" dirty="0">
              <a:latin typeface="NanumGothic"/>
              <a:ea typeface="NanumGothic"/>
              <a:sym typeface="思源黑体旧字形 Light" panose="020B0300000000000000" pitchFamily="34" charset="-128"/>
            </a:endParaRPr>
          </a:p>
        </p:txBody>
      </p:sp>
      <p:sp>
        <p:nvSpPr>
          <p:cNvPr id="11" name="矩形 20"/>
          <p:cNvSpPr/>
          <p:nvPr/>
        </p:nvSpPr>
        <p:spPr>
          <a:xfrm>
            <a:off x="2032229" y="1902098"/>
            <a:ext cx="7458000" cy="903245"/>
          </a:xfrm>
          <a:prstGeom prst="rect">
            <a:avLst/>
          </a:prstGeom>
        </p:spPr>
        <p:txBody>
          <a:bodyPr wrap="square" lIns="91438" tIns="45719" rIns="91438" bIns="45719">
            <a:noAutofit/>
          </a:bodyPr>
          <a:lstStyle/>
          <a:p>
            <a:pPr marL="342900" indent="-342900">
              <a:lnSpc>
                <a:spcPct val="120000"/>
              </a:lnSpc>
              <a:buAutoNum type="arabicPeriod"/>
            </a:pPr>
            <a:r>
              <a:rPr lang="ko-KR" altLang="en-US" sz="2400" dirty="0" smtClean="0"/>
              <a:t>가로줄 </a:t>
            </a:r>
            <a:r>
              <a:rPr lang="en-US" altLang="ko-KR" sz="2400" dirty="0"/>
              <a:t>9</a:t>
            </a:r>
            <a:r>
              <a:rPr lang="ko-KR" altLang="en-US" sz="2400" dirty="0"/>
              <a:t>칸</a:t>
            </a:r>
            <a:r>
              <a:rPr lang="en-US" altLang="ko-KR" sz="2400" dirty="0"/>
              <a:t>, </a:t>
            </a:r>
            <a:r>
              <a:rPr lang="ko-KR" altLang="en-US" sz="2400" dirty="0"/>
              <a:t>세로줄 </a:t>
            </a:r>
            <a:r>
              <a:rPr lang="en-US" altLang="ko-KR" sz="2400" dirty="0"/>
              <a:t>9</a:t>
            </a:r>
            <a:r>
              <a:rPr lang="ko-KR" altLang="en-US" sz="2400" dirty="0"/>
              <a:t>칸에 각각 </a:t>
            </a:r>
            <a:r>
              <a:rPr lang="en-US" altLang="ko-KR" sz="2400" dirty="0"/>
              <a:t>1~9</a:t>
            </a:r>
            <a:r>
              <a:rPr lang="ko-KR" altLang="en-US" sz="2400" dirty="0"/>
              <a:t>의 숫자가 겹치지 않게 들어가야 </a:t>
            </a:r>
            <a:r>
              <a:rPr lang="ko-KR" altLang="en-US" sz="2400" dirty="0" smtClean="0"/>
              <a:t>함</a:t>
            </a:r>
            <a:r>
              <a:rPr lang="en-US" altLang="ko-KR" sz="2400" dirty="0" smtClean="0"/>
              <a:t> (</a:t>
            </a:r>
            <a:r>
              <a:rPr lang="ko-KR" altLang="en-US" sz="2400" dirty="0" smtClean="0"/>
              <a:t>대각선 상관</a:t>
            </a:r>
            <a:r>
              <a:rPr lang="en-US" altLang="ko-KR" sz="2400" dirty="0" smtClean="0"/>
              <a:t>X) </a:t>
            </a:r>
          </a:p>
        </p:txBody>
      </p:sp>
      <p:sp>
        <p:nvSpPr>
          <p:cNvPr id="12" name="矩形 20"/>
          <p:cNvSpPr/>
          <p:nvPr/>
        </p:nvSpPr>
        <p:spPr>
          <a:xfrm>
            <a:off x="2911119" y="4078134"/>
            <a:ext cx="7997512" cy="636625"/>
          </a:xfrm>
          <a:prstGeom prst="rect">
            <a:avLst/>
          </a:prstGeom>
        </p:spPr>
        <p:txBody>
          <a:bodyPr wrap="square" lIns="91438" tIns="45719" rIns="91438" bIns="45719">
            <a:noAutofit/>
          </a:bodyPr>
          <a:lstStyle/>
          <a:p>
            <a:pPr>
              <a:lnSpc>
                <a:spcPct val="120000"/>
              </a:lnSpc>
            </a:pPr>
            <a:endParaRPr lang="en-US" altLang="zh-CN" sz="2400" dirty="0">
              <a:latin typeface="굴림" panose="020B0600000101010101" pitchFamily="50" charset="-127"/>
              <a:ea typeface="굴림" panose="020B0600000101010101" pitchFamily="50" charset="-127"/>
              <a:sym typeface="思源黑体旧字形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604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6187639" y="3343275"/>
            <a:ext cx="177794" cy="177794"/>
          </a:xfrm>
          <a:prstGeom prst="ellipse">
            <a:avLst/>
          </a:prstGeom>
          <a:solidFill>
            <a:srgbClr val="0E0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796584" y="2920350"/>
            <a:ext cx="4720501" cy="914400"/>
          </a:xfrm>
          <a:prstGeom prst="rect">
            <a:avLst/>
          </a:prstGeom>
          <a:noFill/>
        </p:spPr>
        <p:txBody>
          <a:bodyPr wrap="square" rtlCol="0">
            <a:normAutofit fontScale="55000" lnSpcReduction="20000"/>
          </a:bodyPr>
          <a:lstStyle/>
          <a:p>
            <a:r>
              <a:rPr lang="ko-KR" altLang="en-US" sz="5400" spc="100" dirty="0" smtClean="0">
                <a:latin typeface="NanumGothic"/>
                <a:ea typeface="NanumGothic"/>
                <a:sym typeface="思源黑体旧字形 Light" panose="020B0300000000000000" pitchFamily="34" charset="-128"/>
              </a:rPr>
              <a:t>코드 설명 </a:t>
            </a:r>
            <a:r>
              <a:rPr lang="en-US" altLang="ko-KR" sz="5400" spc="100" dirty="0" smtClean="0">
                <a:latin typeface="NanumGothic"/>
                <a:ea typeface="NanumGothic"/>
                <a:sym typeface="思源黑体旧字形 Light" panose="020B0300000000000000" pitchFamily="34" charset="-128"/>
              </a:rPr>
              <a:t>&amp; </a:t>
            </a:r>
            <a:r>
              <a:rPr lang="ko-KR" altLang="en-US" sz="5400" spc="100" dirty="0" smtClean="0">
                <a:latin typeface="NanumGothic"/>
                <a:ea typeface="NanumGothic"/>
                <a:sym typeface="思源黑体旧字形 Light" panose="020B0300000000000000" pitchFamily="34" charset="-128"/>
              </a:rPr>
              <a:t>코드 시연</a:t>
            </a:r>
            <a:endParaRPr lang="ko-KO" altLang="ko-KO" sz="5400" spc="100" dirty="0">
              <a:latin typeface="NanumGothic"/>
              <a:ea typeface="NanumGothic"/>
              <a:sym typeface="思源黑体旧字形 Light" panose="020B0300000000000000" pitchFamily="34" charset="-128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3432172"/>
            <a:ext cx="6187639" cy="4291"/>
          </a:xfrm>
          <a:prstGeom prst="line">
            <a:avLst/>
          </a:prstGeom>
          <a:ln w="25400">
            <a:solidFill>
              <a:srgbClr val="0E0E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2057454" y="2703348"/>
            <a:ext cx="3871464" cy="1366210"/>
            <a:chOff x="2057454" y="2646587"/>
            <a:chExt cx="3871464" cy="1366210"/>
          </a:xfrm>
        </p:grpSpPr>
        <p:sp>
          <p:nvSpPr>
            <p:cNvPr id="17" name="椭圆 16"/>
            <p:cNvSpPr/>
            <p:nvPr/>
          </p:nvSpPr>
          <p:spPr>
            <a:xfrm>
              <a:off x="2462789" y="2751713"/>
              <a:ext cx="90000" cy="90000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585145" y="3115424"/>
              <a:ext cx="86727" cy="86727"/>
            </a:xfrm>
            <a:prstGeom prst="ellipse">
              <a:avLst/>
            </a:prstGeom>
            <a:solidFill>
              <a:srgbClr val="0E0E0E">
                <a:alpha val="5636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404884" y="3255982"/>
              <a:ext cx="83455" cy="83455"/>
            </a:xfrm>
            <a:prstGeom prst="ellipse">
              <a:avLst/>
            </a:prstGeom>
            <a:solidFill>
              <a:srgbClr val="0E0E0E">
                <a:alpha val="5272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570425" y="3641186"/>
              <a:ext cx="80182" cy="80182"/>
            </a:xfrm>
            <a:prstGeom prst="ellipse">
              <a:avLst/>
            </a:prstGeom>
            <a:solidFill>
              <a:srgbClr val="0E0E0E">
                <a:alpha val="4909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5595571" y="3274689"/>
              <a:ext cx="76909" cy="76909"/>
            </a:xfrm>
            <a:prstGeom prst="ellipse">
              <a:avLst/>
            </a:prstGeom>
            <a:solidFill>
              <a:srgbClr val="0E0E0E">
                <a:alpha val="4545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5883199" y="3467720"/>
              <a:ext cx="45719" cy="45719"/>
            </a:xfrm>
            <a:prstGeom prst="ellipse">
              <a:avLst/>
            </a:prstGeom>
            <a:solidFill>
              <a:srgbClr val="0E0E0E">
                <a:alpha val="418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4201455" y="3552144"/>
              <a:ext cx="70364" cy="70364"/>
            </a:xfrm>
            <a:prstGeom prst="ellipse">
              <a:avLst/>
            </a:prstGeom>
            <a:solidFill>
              <a:srgbClr val="0E0E0E">
                <a:alpha val="381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443111" y="3945706"/>
              <a:ext cx="67091" cy="67091"/>
            </a:xfrm>
            <a:prstGeom prst="ellipse">
              <a:avLst/>
            </a:prstGeom>
            <a:solidFill>
              <a:srgbClr val="0E0E0E">
                <a:alpha val="345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2057454" y="2646587"/>
              <a:ext cx="63818" cy="63818"/>
            </a:xfrm>
            <a:prstGeom prst="ellipse">
              <a:avLst/>
            </a:prstGeom>
            <a:solidFill>
              <a:srgbClr val="0E0E0E">
                <a:alpha val="3090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3089738" y="3647569"/>
              <a:ext cx="60545" cy="60545"/>
            </a:xfrm>
            <a:prstGeom prst="ellipse">
              <a:avLst/>
            </a:prstGeom>
            <a:solidFill>
              <a:srgbClr val="0E0E0E">
                <a:alpha val="2727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2779641" y="3085530"/>
              <a:ext cx="57273" cy="57273"/>
            </a:xfrm>
            <a:prstGeom prst="ellipse">
              <a:avLst/>
            </a:prstGeom>
            <a:solidFill>
              <a:srgbClr val="0E0E0E">
                <a:alpha val="2363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4971733" y="3576882"/>
              <a:ext cx="54000" cy="54000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662550" y="2972994"/>
            <a:ext cx="2720704" cy="871348"/>
            <a:chOff x="2133791" y="2806726"/>
            <a:chExt cx="3351856" cy="1073484"/>
          </a:xfrm>
        </p:grpSpPr>
        <p:sp>
          <p:nvSpPr>
            <p:cNvPr id="45" name="椭圆 44"/>
            <p:cNvSpPr/>
            <p:nvPr/>
          </p:nvSpPr>
          <p:spPr>
            <a:xfrm>
              <a:off x="2653368" y="2894140"/>
              <a:ext cx="53222" cy="53222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3810450" y="3115424"/>
              <a:ext cx="53222" cy="53222"/>
            </a:xfrm>
            <a:prstGeom prst="ellipse">
              <a:avLst/>
            </a:prstGeom>
            <a:solidFill>
              <a:srgbClr val="0E0E0E">
                <a:alpha val="5636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4795058" y="3166540"/>
              <a:ext cx="53222" cy="53222"/>
            </a:xfrm>
            <a:prstGeom prst="ellipse">
              <a:avLst/>
            </a:prstGeom>
            <a:solidFill>
              <a:srgbClr val="0E0E0E">
                <a:alpha val="5272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3672010" y="3635948"/>
              <a:ext cx="53222" cy="53222"/>
            </a:xfrm>
            <a:prstGeom prst="ellipse">
              <a:avLst/>
            </a:prstGeom>
            <a:solidFill>
              <a:srgbClr val="0E0E0E">
                <a:alpha val="4909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5285021" y="3230316"/>
              <a:ext cx="53222" cy="53222"/>
            </a:xfrm>
            <a:prstGeom prst="ellipse">
              <a:avLst/>
            </a:prstGeom>
            <a:solidFill>
              <a:srgbClr val="0E0E0E">
                <a:alpha val="4545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5432425" y="3479415"/>
              <a:ext cx="53222" cy="53222"/>
            </a:xfrm>
            <a:prstGeom prst="ellipse">
              <a:avLst/>
            </a:prstGeom>
            <a:solidFill>
              <a:srgbClr val="0E0E0E">
                <a:alpha val="418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4574638" y="3506114"/>
              <a:ext cx="53222" cy="53222"/>
            </a:xfrm>
            <a:prstGeom prst="ellipse">
              <a:avLst/>
            </a:prstGeom>
            <a:solidFill>
              <a:srgbClr val="0E0E0E">
                <a:alpha val="381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2419641" y="3826988"/>
              <a:ext cx="53222" cy="53222"/>
            </a:xfrm>
            <a:prstGeom prst="ellipse">
              <a:avLst/>
            </a:prstGeom>
            <a:solidFill>
              <a:srgbClr val="0E0E0E">
                <a:alpha val="345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2133791" y="2806726"/>
              <a:ext cx="53222" cy="53222"/>
            </a:xfrm>
            <a:prstGeom prst="ellipse">
              <a:avLst/>
            </a:prstGeom>
            <a:solidFill>
              <a:srgbClr val="0E0E0E">
                <a:alpha val="3090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3061163" y="3609469"/>
              <a:ext cx="53222" cy="53222"/>
            </a:xfrm>
            <a:prstGeom prst="ellipse">
              <a:avLst/>
            </a:prstGeom>
            <a:solidFill>
              <a:srgbClr val="0E0E0E">
                <a:alpha val="2727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2810121" y="3085530"/>
              <a:ext cx="53222" cy="53222"/>
            </a:xfrm>
            <a:prstGeom prst="ellipse">
              <a:avLst/>
            </a:prstGeom>
            <a:solidFill>
              <a:srgbClr val="0E0E0E">
                <a:alpha val="2363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4971734" y="3614433"/>
              <a:ext cx="53222" cy="53222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endParaRPr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1306966" y="2164423"/>
            <a:ext cx="3522115" cy="10972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ko-KO" sz="6600" b="1" spc="100" dirty="0">
                <a:latin typeface="NanumGothic"/>
                <a:ea typeface="NanumGothic"/>
                <a:sym typeface="思源黑体旧字形 Light" panose="020B0300000000000000" pitchFamily="34" charset="-128"/>
              </a:rPr>
              <a:t>2</a:t>
            </a:r>
            <a:r>
              <a:rPr lang="ko-KO" altLang="ko-KO" sz="6600" spc="100" dirty="0" smtClean="0">
                <a:latin typeface="NanumGothic"/>
                <a:ea typeface="NanumGothic"/>
                <a:sym typeface="思源黑体旧字形 Light" panose="020B0300000000000000" pitchFamily="34" charset="-128"/>
              </a:rPr>
              <a:t> </a:t>
            </a:r>
            <a:endParaRPr lang="zh-CN" altLang="en-US" sz="6600" spc="100" dirty="0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803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200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9">
            <a:extLst>
              <a:ext uri="{FF2B5EF4-FFF2-40B4-BE49-F238E27FC236}">
                <a16:creationId xmlns:a16="http://schemas.microsoft.com/office/drawing/2014/main" id="{7A300C78-2589-4F09-B093-850A10B5F87D}"/>
              </a:ext>
            </a:extLst>
          </p:cNvPr>
          <p:cNvSpPr/>
          <p:nvPr/>
        </p:nvSpPr>
        <p:spPr>
          <a:xfrm>
            <a:off x="857464" y="252552"/>
            <a:ext cx="3878003" cy="75433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ko-KR" altLang="en-US" sz="3200" b="1" dirty="0" smtClean="0">
                <a:latin typeface="NanumGothic"/>
                <a:ea typeface="NanumGothic"/>
                <a:sym typeface="思源黑体旧字形 Light" panose="020B0300000000000000" pitchFamily="34" charset="-128"/>
              </a:rPr>
              <a:t>코드 </a:t>
            </a:r>
            <a:r>
              <a:rPr lang="ko-KR" altLang="en-US" sz="3200" b="1" dirty="0" smtClean="0">
                <a:latin typeface="NanumGothic"/>
                <a:ea typeface="NanumGothic"/>
                <a:sym typeface="思源黑体旧字形 Light" panose="020B0300000000000000" pitchFamily="34" charset="-128"/>
              </a:rPr>
              <a:t>구조도</a:t>
            </a:r>
            <a:endParaRPr lang="ko-KO" altLang="ko-KO" sz="3200" b="1" dirty="0">
              <a:latin typeface="NanumGothic"/>
              <a:ea typeface="NanumGothic"/>
              <a:sym typeface="思源黑体旧字形 Light" panose="020B0300000000000000" pitchFamily="34" charset="-128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257459" y="1119169"/>
            <a:ext cx="961390" cy="72031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main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17086" y="2341357"/>
            <a:ext cx="589280" cy="54864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924209" y="2341357"/>
            <a:ext cx="589280" cy="54864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924209" y="3337037"/>
            <a:ext cx="589280" cy="54864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3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960563" y="4322557"/>
            <a:ext cx="589280" cy="54864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7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631236" y="4322557"/>
            <a:ext cx="589280" cy="54864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6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301909" y="4322557"/>
            <a:ext cx="589280" cy="54864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5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972582" y="4322557"/>
            <a:ext cx="589280" cy="54864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4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924209" y="5318237"/>
            <a:ext cx="589280" cy="54864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8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017086" y="5318237"/>
            <a:ext cx="589280" cy="54864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9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30" name="직선 화살표 연결선 29"/>
          <p:cNvCxnSpPr>
            <a:stCxn id="19" idx="2"/>
            <a:endCxn id="28" idx="0"/>
          </p:cNvCxnSpPr>
          <p:nvPr/>
        </p:nvCxnSpPr>
        <p:spPr>
          <a:xfrm>
            <a:off x="1311726" y="2889997"/>
            <a:ext cx="0" cy="2428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0" idx="2"/>
            <a:endCxn id="21" idx="0"/>
          </p:cNvCxnSpPr>
          <p:nvPr/>
        </p:nvCxnSpPr>
        <p:spPr>
          <a:xfrm>
            <a:off x="4218849" y="2889997"/>
            <a:ext cx="0" cy="447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21" idx="2"/>
            <a:endCxn id="25" idx="0"/>
          </p:cNvCxnSpPr>
          <p:nvPr/>
        </p:nvCxnSpPr>
        <p:spPr>
          <a:xfrm rot="5400000">
            <a:off x="3024596" y="3128304"/>
            <a:ext cx="436880" cy="19516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21" idx="2"/>
            <a:endCxn id="23" idx="0"/>
          </p:cNvCxnSpPr>
          <p:nvPr/>
        </p:nvCxnSpPr>
        <p:spPr>
          <a:xfrm rot="16200000" flipH="1">
            <a:off x="4353922" y="3750603"/>
            <a:ext cx="436880" cy="7070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21" idx="2"/>
            <a:endCxn id="22" idx="0"/>
          </p:cNvCxnSpPr>
          <p:nvPr/>
        </p:nvCxnSpPr>
        <p:spPr>
          <a:xfrm rot="16200000" flipH="1">
            <a:off x="5018586" y="3085940"/>
            <a:ext cx="436880" cy="20363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21" idx="2"/>
            <a:endCxn id="24" idx="0"/>
          </p:cNvCxnSpPr>
          <p:nvPr/>
        </p:nvCxnSpPr>
        <p:spPr>
          <a:xfrm rot="5400000">
            <a:off x="3689259" y="3792967"/>
            <a:ext cx="436880" cy="6223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877174" y="1751987"/>
            <a:ext cx="476631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 : </a:t>
            </a:r>
            <a:r>
              <a:rPr lang="ko-KR" altLang="en-US" sz="2000" dirty="0" smtClean="0"/>
              <a:t>이름 입력</a:t>
            </a:r>
            <a:endParaRPr lang="en-US" altLang="ko-KR" sz="2000" dirty="0" smtClean="0"/>
          </a:p>
          <a:p>
            <a:r>
              <a:rPr lang="en-US" altLang="ko-KR" sz="2000" dirty="0"/>
              <a:t>2 : </a:t>
            </a:r>
            <a:r>
              <a:rPr lang="ko-KR" altLang="en-US" sz="2000" dirty="0"/>
              <a:t>게임 스테이지 진행플레이어 </a:t>
            </a:r>
            <a:endParaRPr lang="en-US" altLang="ko-KR" sz="2000" dirty="0"/>
          </a:p>
          <a:p>
            <a:r>
              <a:rPr lang="en-US" altLang="ko-KR" sz="2000" dirty="0" smtClean="0"/>
              <a:t>3 : </a:t>
            </a:r>
            <a:r>
              <a:rPr lang="ko-KR" altLang="en-US" sz="2000" dirty="0" smtClean="0"/>
              <a:t>세 </a:t>
            </a:r>
            <a:r>
              <a:rPr lang="ko-KR" altLang="en-US" sz="2000" dirty="0"/>
              <a:t>번의 </a:t>
            </a:r>
            <a:r>
              <a:rPr lang="en-US" altLang="ko-KR" sz="2000" dirty="0"/>
              <a:t>STAGE </a:t>
            </a:r>
            <a:r>
              <a:rPr lang="ko-KR" altLang="en-US" sz="2000" dirty="0"/>
              <a:t>반복</a:t>
            </a:r>
            <a:endParaRPr lang="en-US" altLang="ko-KR" sz="2000" dirty="0" smtClean="0"/>
          </a:p>
          <a:p>
            <a:r>
              <a:rPr lang="en-US" altLang="ko-KR" sz="2000" dirty="0"/>
              <a:t>4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새로운 </a:t>
            </a:r>
            <a:r>
              <a:rPr lang="ko-KR" altLang="en-US" sz="2000" dirty="0" err="1" smtClean="0"/>
              <a:t>스도쿠</a:t>
            </a:r>
            <a:r>
              <a:rPr lang="ko-KR" altLang="en-US" sz="2000" dirty="0" smtClean="0"/>
              <a:t> 퍼즐 생성</a:t>
            </a:r>
            <a:endParaRPr lang="en-US" altLang="ko-KR" sz="2000" dirty="0" smtClean="0"/>
          </a:p>
          <a:p>
            <a:r>
              <a:rPr lang="en-US" altLang="ko-KR" sz="2000" dirty="0"/>
              <a:t>5</a:t>
            </a:r>
            <a:r>
              <a:rPr lang="en-US" altLang="ko-KR" sz="2000" dirty="0" smtClean="0"/>
              <a:t> : </a:t>
            </a:r>
            <a:r>
              <a:rPr lang="ko-KR" altLang="en-US" sz="2000" dirty="0" err="1" smtClean="0"/>
              <a:t>스도쿠</a:t>
            </a:r>
            <a:r>
              <a:rPr lang="ko-KR" altLang="en-US" sz="2000" dirty="0" smtClean="0"/>
              <a:t> 퍼즐 출력</a:t>
            </a:r>
            <a:endParaRPr lang="en-US" altLang="ko-KR" sz="2000" dirty="0" smtClean="0"/>
          </a:p>
          <a:p>
            <a:r>
              <a:rPr lang="en-US" altLang="ko-KR" sz="2000" dirty="0"/>
              <a:t>6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정답 입력 받기</a:t>
            </a:r>
            <a:endParaRPr lang="en-US" altLang="ko-KR" sz="2000" dirty="0" smtClean="0"/>
          </a:p>
          <a:p>
            <a:r>
              <a:rPr lang="en-US" altLang="ko-KR" sz="2000" dirty="0"/>
              <a:t>7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정답 확인 </a:t>
            </a:r>
            <a:r>
              <a:rPr lang="en-US" altLang="ko-KR" sz="2000" dirty="0" smtClean="0"/>
              <a:t>&amp;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r>
              <a:rPr lang="ko-KR" altLang="en-US" sz="2000" dirty="0" smtClean="0"/>
              <a:t>     다음 스테이지로 진행</a:t>
            </a:r>
            <a:endParaRPr lang="en-US" altLang="ko-KR" sz="2000" dirty="0" smtClean="0"/>
          </a:p>
          <a:p>
            <a:r>
              <a:rPr lang="en-US" altLang="ko-KR" sz="2000" dirty="0" smtClean="0"/>
              <a:t>8 </a:t>
            </a:r>
            <a:r>
              <a:rPr lang="en-US" altLang="ko-KR" sz="2000" dirty="0"/>
              <a:t>: </a:t>
            </a:r>
            <a:r>
              <a:rPr lang="ko-KR" altLang="en-US" sz="2000" dirty="0"/>
              <a:t>모든 스테이지 완료 시 </a:t>
            </a:r>
            <a:r>
              <a:rPr lang="ko-KR" altLang="en-US" sz="2000" dirty="0" smtClean="0"/>
              <a:t>종료</a:t>
            </a:r>
            <a:endParaRPr lang="en-US" altLang="ko-KR" sz="2000" dirty="0" smtClean="0"/>
          </a:p>
          <a:p>
            <a:r>
              <a:rPr lang="en-US" altLang="ko-KR" sz="2000" dirty="0" smtClean="0"/>
              <a:t>9 : </a:t>
            </a:r>
            <a:r>
              <a:rPr lang="ko-KR" altLang="en-US" sz="2000" dirty="0" smtClean="0"/>
              <a:t>기록 저장</a:t>
            </a:r>
            <a:endParaRPr lang="ko-KR" altLang="en-US" sz="2000" dirty="0"/>
          </a:p>
        </p:txBody>
      </p:sp>
      <p:cxnSp>
        <p:nvCxnSpPr>
          <p:cNvPr id="85" name="꺾인 연결선 84"/>
          <p:cNvCxnSpPr>
            <a:stCxn id="10" idx="2"/>
            <a:endCxn id="19" idx="0"/>
          </p:cNvCxnSpPr>
          <p:nvPr/>
        </p:nvCxnSpPr>
        <p:spPr>
          <a:xfrm rot="5400000">
            <a:off x="2274003" y="877206"/>
            <a:ext cx="501874" cy="242642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0" idx="2"/>
            <a:endCxn id="20" idx="0"/>
          </p:cNvCxnSpPr>
          <p:nvPr/>
        </p:nvCxnSpPr>
        <p:spPr>
          <a:xfrm rot="16200000" flipH="1">
            <a:off x="3727564" y="1850072"/>
            <a:ext cx="501874" cy="48069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꺾인 연결선 89"/>
          <p:cNvCxnSpPr>
            <a:stCxn id="10" idx="3"/>
            <a:endCxn id="27" idx="3"/>
          </p:cNvCxnSpPr>
          <p:nvPr/>
        </p:nvCxnSpPr>
        <p:spPr>
          <a:xfrm>
            <a:off x="4218849" y="1479326"/>
            <a:ext cx="294640" cy="4113231"/>
          </a:xfrm>
          <a:prstGeom prst="bentConnector3">
            <a:avLst>
              <a:gd name="adj1" fmla="val 96034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93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7464" y="924359"/>
            <a:ext cx="1011936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sz="2400" dirty="0"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ko-KR" altLang="ko-KR" sz="1600" b="1" dirty="0">
                <a:solidFill>
                  <a:srgbClr val="FF0000"/>
                </a:solidFill>
                <a:latin typeface="+mn-ea"/>
              </a:rPr>
              <a:t>백트래킹 (</a:t>
            </a:r>
            <a:r>
              <a:rPr lang="ko-KR" altLang="ko-KR" sz="1600" b="1" dirty="0" err="1">
                <a:solidFill>
                  <a:srgbClr val="FF0000"/>
                </a:solidFill>
                <a:latin typeface="+mn-ea"/>
              </a:rPr>
              <a:t>Backtracking</a:t>
            </a:r>
            <a:r>
              <a:rPr lang="ko-KR" altLang="ko-KR" sz="1600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ko-KR" sz="1600" dirty="0">
                <a:solidFill>
                  <a:srgbClr val="3B3F4E"/>
                </a:solidFill>
                <a:latin typeface="+mn-ea"/>
              </a:rPr>
              <a:t> : </a:t>
            </a:r>
            <a:r>
              <a:rPr lang="ko-KR" altLang="ko-KR" sz="1600" dirty="0" smtClean="0">
                <a:solidFill>
                  <a:srgbClr val="3B3F4E"/>
                </a:solidFill>
                <a:latin typeface="+mn-ea"/>
              </a:rPr>
              <a:t>빈 </a:t>
            </a:r>
            <a:r>
              <a:rPr lang="ko-KR" altLang="ko-KR" sz="1600" dirty="0">
                <a:solidFill>
                  <a:srgbClr val="3B3F4E"/>
                </a:solidFill>
                <a:latin typeface="+mn-ea"/>
              </a:rPr>
              <a:t>칸에 </a:t>
            </a:r>
            <a:r>
              <a:rPr lang="ko-KR" altLang="en-US" sz="1600" dirty="0" smtClean="0">
                <a:solidFill>
                  <a:srgbClr val="3B3F4E"/>
                </a:solidFill>
                <a:latin typeface="+mn-ea"/>
              </a:rPr>
              <a:t>입력될 수 있는</a:t>
            </a:r>
            <a:r>
              <a:rPr lang="ko-KR" altLang="ko-KR" sz="1600" dirty="0" smtClean="0">
                <a:solidFill>
                  <a:srgbClr val="3B3F4E"/>
                </a:solidFill>
                <a:latin typeface="+mn-ea"/>
              </a:rPr>
              <a:t> </a:t>
            </a:r>
            <a:r>
              <a:rPr lang="ko-KR" altLang="ko-KR" sz="1600" dirty="0">
                <a:solidFill>
                  <a:srgbClr val="3B3F4E"/>
                </a:solidFill>
                <a:latin typeface="+mn-ea"/>
              </a:rPr>
              <a:t>숫자를 대입해보고 </a:t>
            </a:r>
            <a:r>
              <a:rPr lang="ko-KR" altLang="ko-KR" sz="1600" dirty="0" smtClean="0">
                <a:solidFill>
                  <a:srgbClr val="3B3F4E"/>
                </a:solidFill>
                <a:latin typeface="+mn-ea"/>
              </a:rPr>
              <a:t>그</a:t>
            </a:r>
            <a:r>
              <a:rPr lang="ko-KR" altLang="en-US" sz="1600" dirty="0">
                <a:solidFill>
                  <a:srgbClr val="3B3F4E"/>
                </a:solidFill>
                <a:latin typeface="+mn-ea"/>
              </a:rPr>
              <a:t> </a:t>
            </a:r>
            <a:r>
              <a:rPr lang="ko-KR" altLang="en-US" sz="1600" dirty="0" smtClean="0">
                <a:solidFill>
                  <a:srgbClr val="3B3F4E"/>
                </a:solidFill>
                <a:latin typeface="+mn-ea"/>
              </a:rPr>
              <a:t>숫자로 </a:t>
            </a:r>
            <a:r>
              <a:rPr lang="ko-KR" altLang="en-US" sz="1600" dirty="0" err="1" smtClean="0">
                <a:solidFill>
                  <a:srgbClr val="3B3F4E"/>
                </a:solidFill>
                <a:latin typeface="+mn-ea"/>
              </a:rPr>
              <a:t>스도쿠</a:t>
            </a:r>
            <a:r>
              <a:rPr lang="ko-KR" altLang="en-US" sz="1600" dirty="0" smtClean="0">
                <a:solidFill>
                  <a:srgbClr val="3B3F4E"/>
                </a:solidFill>
                <a:latin typeface="+mn-ea"/>
              </a:rPr>
              <a:t> 보드를 채울 수 없다면</a:t>
            </a:r>
            <a:r>
              <a:rPr lang="ko-KR" altLang="ko-KR" sz="1600" dirty="0" smtClean="0">
                <a:solidFill>
                  <a:srgbClr val="3B3F4E"/>
                </a:solidFill>
                <a:latin typeface="+mn-ea"/>
              </a:rPr>
              <a:t>, </a:t>
            </a:r>
            <a:r>
              <a:rPr lang="ko-KR" altLang="ko-KR" sz="1600" dirty="0">
                <a:solidFill>
                  <a:srgbClr val="3B3F4E"/>
                </a:solidFill>
                <a:latin typeface="+mn-ea"/>
              </a:rPr>
              <a:t>그 칸을 비우고 다른 숫자를 시도합니다</a:t>
            </a:r>
            <a:r>
              <a:rPr lang="ko-KR" altLang="ko-KR" sz="1600" dirty="0" smtClean="0">
                <a:solidFill>
                  <a:srgbClr val="3B3F4E"/>
                </a:solidFill>
                <a:latin typeface="+mn-ea"/>
              </a:rPr>
              <a:t>.</a:t>
            </a:r>
            <a:endParaRPr lang="en-US" altLang="ko-KR" sz="1600" dirty="0" smtClean="0">
              <a:solidFill>
                <a:srgbClr val="3B3F4E"/>
              </a:solidFill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lang="ko-KR" altLang="ko-KR" sz="1600" dirty="0">
              <a:solidFill>
                <a:srgbClr val="3B3F4E"/>
              </a:solidFill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ko-KR" altLang="ko-KR" sz="1600" b="1" dirty="0" err="1">
                <a:solidFill>
                  <a:srgbClr val="FF0000"/>
                </a:solidFill>
                <a:latin typeface="+mn-ea"/>
              </a:rPr>
              <a:t>랜덤화</a:t>
            </a:r>
            <a:r>
              <a:rPr lang="ko-KR" altLang="ko-KR" sz="1600" b="1" dirty="0">
                <a:solidFill>
                  <a:srgbClr val="FF0000"/>
                </a:solidFill>
                <a:latin typeface="+mn-ea"/>
              </a:rPr>
              <a:t> (</a:t>
            </a:r>
            <a:r>
              <a:rPr lang="ko-KR" altLang="ko-KR" sz="1600" b="1" dirty="0" err="1">
                <a:solidFill>
                  <a:srgbClr val="FF0000"/>
                </a:solidFill>
                <a:latin typeface="+mn-ea"/>
              </a:rPr>
              <a:t>Randomization</a:t>
            </a:r>
            <a:r>
              <a:rPr lang="ko-KR" altLang="ko-KR" sz="1600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ko-KR" sz="1600" dirty="0">
                <a:solidFill>
                  <a:srgbClr val="3B3F4E"/>
                </a:solidFill>
                <a:latin typeface="+mn-ea"/>
              </a:rPr>
              <a:t> : </a:t>
            </a:r>
            <a:r>
              <a:rPr lang="ko-KR" altLang="ko-KR" sz="1600" dirty="0" smtClean="0">
                <a:solidFill>
                  <a:srgbClr val="3B3F4E"/>
                </a:solidFill>
                <a:latin typeface="+mn-ea"/>
              </a:rPr>
              <a:t>1</a:t>
            </a:r>
            <a:r>
              <a:rPr lang="ko-KR" altLang="ko-KR" sz="1600" dirty="0">
                <a:solidFill>
                  <a:srgbClr val="3B3F4E"/>
                </a:solidFill>
                <a:latin typeface="+mn-ea"/>
              </a:rPr>
              <a:t>부터 9까지의 숫자를 </a:t>
            </a:r>
            <a:r>
              <a:rPr lang="ko-KR" altLang="ko-KR" sz="1600" dirty="0" err="1">
                <a:solidFill>
                  <a:srgbClr val="3B3F4E"/>
                </a:solidFill>
                <a:latin typeface="+mn-ea"/>
              </a:rPr>
              <a:t>랜덤하게</a:t>
            </a:r>
            <a:r>
              <a:rPr lang="ko-KR" altLang="ko-KR" sz="1600" dirty="0">
                <a:solidFill>
                  <a:srgbClr val="3B3F4E"/>
                </a:solidFill>
                <a:latin typeface="+mn-ea"/>
              </a:rPr>
              <a:t> 섞습니다. </a:t>
            </a:r>
            <a:r>
              <a:rPr lang="ko-KR" altLang="ko-KR" sz="1600" dirty="0" smtClean="0">
                <a:solidFill>
                  <a:srgbClr val="3B3F4E"/>
                </a:solidFill>
                <a:latin typeface="+mn-ea"/>
              </a:rPr>
              <a:t>이</a:t>
            </a:r>
            <a:r>
              <a:rPr lang="ko-KR" altLang="en-US" sz="1600" dirty="0" smtClean="0">
                <a:solidFill>
                  <a:srgbClr val="3B3F4E"/>
                </a:solidFill>
                <a:latin typeface="+mn-ea"/>
              </a:rPr>
              <a:t>를 통해</a:t>
            </a:r>
            <a:r>
              <a:rPr lang="ko-KR" altLang="ko-KR" sz="1600" dirty="0" smtClean="0">
                <a:solidFill>
                  <a:srgbClr val="3B3F4E"/>
                </a:solidFill>
                <a:latin typeface="+mn-ea"/>
              </a:rPr>
              <a:t> </a:t>
            </a:r>
            <a:r>
              <a:rPr lang="ko-KR" altLang="ko-KR" sz="1600" dirty="0">
                <a:solidFill>
                  <a:srgbClr val="3B3F4E"/>
                </a:solidFill>
                <a:latin typeface="+mn-ea"/>
              </a:rPr>
              <a:t>백트래킹 과정에서 다양한 해를 탐색할 수 있게 합니다</a:t>
            </a:r>
            <a:r>
              <a:rPr lang="ko-KR" altLang="ko-KR" sz="1600" dirty="0" smtClean="0">
                <a:solidFill>
                  <a:srgbClr val="3B3F4E"/>
                </a:solidFill>
                <a:latin typeface="+mn-ea"/>
              </a:rPr>
              <a:t>.</a:t>
            </a:r>
            <a:endParaRPr lang="en-US" altLang="ko-KR" sz="1600" dirty="0" smtClean="0">
              <a:solidFill>
                <a:srgbClr val="3B3F4E"/>
              </a:solidFill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endParaRPr lang="ko-KR" altLang="ko-KR" sz="1600" dirty="0">
              <a:solidFill>
                <a:srgbClr val="3B3F4E"/>
              </a:solidFill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ko-KR" altLang="ko-KR" sz="1600" b="1" dirty="0">
                <a:solidFill>
                  <a:srgbClr val="FF0000"/>
                </a:solidFill>
                <a:latin typeface="+mn-ea"/>
              </a:rPr>
              <a:t>시간 측정 (Time </a:t>
            </a:r>
            <a:r>
              <a:rPr lang="ko-KR" altLang="ko-KR" sz="1600" b="1" dirty="0" err="1">
                <a:solidFill>
                  <a:srgbClr val="FF0000"/>
                </a:solidFill>
                <a:latin typeface="+mn-ea"/>
              </a:rPr>
              <a:t>Measuring</a:t>
            </a:r>
            <a:r>
              <a:rPr lang="ko-KR" altLang="ko-KR" sz="1600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ko-KR" sz="1600" dirty="0">
                <a:solidFill>
                  <a:srgbClr val="3B3F4E"/>
                </a:solidFill>
                <a:latin typeface="+mn-ea"/>
              </a:rPr>
              <a:t> : </a:t>
            </a:r>
            <a:r>
              <a:rPr lang="ko-KR" altLang="ko-KR" sz="1600" dirty="0" smtClean="0">
                <a:solidFill>
                  <a:srgbClr val="3B3F4E"/>
                </a:solidFill>
                <a:latin typeface="+mn-ea"/>
              </a:rPr>
              <a:t>게임 </a:t>
            </a:r>
            <a:r>
              <a:rPr lang="ko-KR" altLang="ko-KR" sz="1600" dirty="0">
                <a:solidFill>
                  <a:srgbClr val="3B3F4E"/>
                </a:solidFill>
                <a:latin typeface="+mn-ea"/>
              </a:rPr>
              <a:t>시작 시간과 종료 시간을 기록하고, 이를 이용해 게임에 걸린 시간을 계산합니다</a:t>
            </a:r>
            <a:r>
              <a:rPr lang="ko-KR" altLang="ko-KR" sz="1600" dirty="0" smtClean="0">
                <a:solidFill>
                  <a:srgbClr val="3B3F4E"/>
                </a:solidFill>
                <a:latin typeface="+mn-ea"/>
              </a:rPr>
              <a:t>.</a:t>
            </a:r>
            <a:endParaRPr lang="en-US" altLang="ko-KR" sz="1600" dirty="0" smtClean="0">
              <a:solidFill>
                <a:srgbClr val="3B3F4E"/>
              </a:solidFill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endParaRPr lang="ko-KR" altLang="ko-KR" sz="1600" dirty="0">
              <a:solidFill>
                <a:srgbClr val="3B3F4E"/>
              </a:solidFill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lang="ko-KR" altLang="ko-KR" sz="1600" b="1" dirty="0">
                <a:solidFill>
                  <a:srgbClr val="FF0000"/>
                </a:solidFill>
                <a:latin typeface="+mn-ea"/>
              </a:rPr>
              <a:t>입력 검증 (</a:t>
            </a:r>
            <a:r>
              <a:rPr lang="ko-KR" altLang="ko-KR" sz="1600" b="1" dirty="0" err="1">
                <a:solidFill>
                  <a:srgbClr val="FF0000"/>
                </a:solidFill>
                <a:latin typeface="+mn-ea"/>
              </a:rPr>
              <a:t>Input</a:t>
            </a:r>
            <a:r>
              <a:rPr lang="ko-KR" altLang="ko-KR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ko-KR" sz="1600" b="1" dirty="0" err="1">
                <a:solidFill>
                  <a:srgbClr val="FF0000"/>
                </a:solidFill>
                <a:latin typeface="+mn-ea"/>
              </a:rPr>
              <a:t>Validation</a:t>
            </a:r>
            <a:r>
              <a:rPr lang="ko-KR" altLang="ko-KR" sz="1600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ko-KR" sz="1600" dirty="0">
                <a:solidFill>
                  <a:srgbClr val="3B3F4E"/>
                </a:solidFill>
                <a:latin typeface="+mn-ea"/>
              </a:rPr>
              <a:t> : 사용자가 입력한 </a:t>
            </a:r>
            <a:r>
              <a:rPr lang="ko-KR" altLang="ko-KR" sz="1600" dirty="0" err="1">
                <a:solidFill>
                  <a:srgbClr val="3B3F4E"/>
                </a:solidFill>
                <a:latin typeface="+mn-ea"/>
              </a:rPr>
              <a:t>스도쿠</a:t>
            </a:r>
            <a:r>
              <a:rPr lang="ko-KR" altLang="ko-KR" sz="1600" dirty="0">
                <a:solidFill>
                  <a:srgbClr val="3B3F4E"/>
                </a:solidFill>
                <a:latin typeface="+mn-ea"/>
              </a:rPr>
              <a:t> 보드의 정답 여부를 </a:t>
            </a:r>
            <a:r>
              <a:rPr lang="ko-KR" altLang="ko-KR" sz="1600" dirty="0" smtClean="0">
                <a:solidFill>
                  <a:srgbClr val="3B3F4E"/>
                </a:solidFill>
                <a:latin typeface="+mn-ea"/>
              </a:rPr>
              <a:t>검증하</a:t>
            </a:r>
            <a:r>
              <a:rPr lang="ko-KR" altLang="en-US" sz="1600" dirty="0" smtClean="0">
                <a:solidFill>
                  <a:srgbClr val="3B3F4E"/>
                </a:solidFill>
                <a:latin typeface="+mn-ea"/>
              </a:rPr>
              <a:t>여</a:t>
            </a:r>
            <a:r>
              <a:rPr lang="ko-KR" altLang="ko-KR" sz="1600" dirty="0" smtClean="0">
                <a:solidFill>
                  <a:srgbClr val="3B3F4E"/>
                </a:solidFill>
                <a:latin typeface="+mn-ea"/>
              </a:rPr>
              <a:t> </a:t>
            </a:r>
            <a:r>
              <a:rPr lang="ko-KR" altLang="ko-KR" sz="1600" dirty="0" err="1" smtClean="0">
                <a:solidFill>
                  <a:srgbClr val="3B3F4E"/>
                </a:solidFill>
                <a:latin typeface="+mn-ea"/>
              </a:rPr>
              <a:t>입력값이</a:t>
            </a:r>
            <a:r>
              <a:rPr lang="ko-KR" altLang="ko-KR" sz="1600" dirty="0" smtClean="0">
                <a:solidFill>
                  <a:srgbClr val="3B3F4E"/>
                </a:solidFill>
                <a:latin typeface="+mn-ea"/>
              </a:rPr>
              <a:t> </a:t>
            </a:r>
            <a:r>
              <a:rPr lang="ko-KR" altLang="ko-KR" sz="1600" dirty="0">
                <a:solidFill>
                  <a:srgbClr val="3B3F4E"/>
                </a:solidFill>
                <a:latin typeface="+mn-ea"/>
              </a:rPr>
              <a:t>유효한지 검사합니다</a:t>
            </a:r>
            <a:r>
              <a:rPr lang="ko-KR" altLang="ko-KR" sz="1600" dirty="0" smtClean="0">
                <a:solidFill>
                  <a:srgbClr val="3B3F4E"/>
                </a:solidFill>
                <a:latin typeface="+mn-ea"/>
              </a:rPr>
              <a:t>.</a:t>
            </a:r>
            <a:endParaRPr lang="en-US" altLang="ko-KR" sz="1600" dirty="0" smtClean="0">
              <a:solidFill>
                <a:srgbClr val="3B3F4E"/>
              </a:solidFill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endParaRPr lang="ko-KR" altLang="ko-KR" sz="1600" dirty="0">
              <a:solidFill>
                <a:srgbClr val="3B3F4E"/>
              </a:solidFill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5"/>
            </a:pPr>
            <a:r>
              <a:rPr lang="ko-KR" altLang="ko-KR" sz="1600" b="1" dirty="0">
                <a:solidFill>
                  <a:srgbClr val="FF0000"/>
                </a:solidFill>
                <a:latin typeface="+mn-ea"/>
              </a:rPr>
              <a:t>루프 (</a:t>
            </a:r>
            <a:r>
              <a:rPr lang="ko-KR" altLang="ko-KR" sz="1600" b="1" dirty="0" err="1">
                <a:solidFill>
                  <a:srgbClr val="FF0000"/>
                </a:solidFill>
                <a:latin typeface="+mn-ea"/>
              </a:rPr>
              <a:t>Looping</a:t>
            </a:r>
            <a:r>
              <a:rPr lang="ko-KR" altLang="ko-KR" sz="1600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ko-KR" sz="1600" dirty="0">
                <a:solidFill>
                  <a:srgbClr val="3B3F4E"/>
                </a:solidFill>
                <a:latin typeface="+mn-ea"/>
              </a:rPr>
              <a:t> : 게임의 다른 스테이지로 진행할 수 있도록 </a:t>
            </a:r>
            <a:r>
              <a:rPr lang="ko-KR" altLang="ko-KR" sz="1600" dirty="0" err="1">
                <a:solidFill>
                  <a:srgbClr val="3B3F4E"/>
                </a:solidFill>
                <a:latin typeface="+mn-ea"/>
              </a:rPr>
              <a:t>while</a:t>
            </a:r>
            <a:r>
              <a:rPr lang="ko-KR" altLang="ko-KR" sz="1600" dirty="0">
                <a:solidFill>
                  <a:srgbClr val="3B3F4E"/>
                </a:solidFill>
                <a:latin typeface="+mn-ea"/>
              </a:rPr>
              <a:t> 문을 사용하여 게임 </a:t>
            </a:r>
            <a:r>
              <a:rPr lang="ko-KR" altLang="ko-KR" sz="1600" dirty="0" err="1">
                <a:solidFill>
                  <a:srgbClr val="3B3F4E"/>
                </a:solidFill>
                <a:latin typeface="+mn-ea"/>
              </a:rPr>
              <a:t>로직을</a:t>
            </a:r>
            <a:r>
              <a:rPr lang="ko-KR" altLang="ko-KR" sz="1600" dirty="0">
                <a:solidFill>
                  <a:srgbClr val="3B3F4E"/>
                </a:solidFill>
                <a:latin typeface="+mn-ea"/>
              </a:rPr>
              <a:t> 반복합니다</a:t>
            </a:r>
            <a:r>
              <a:rPr lang="ko-KR" altLang="ko-KR" sz="1600" dirty="0" smtClean="0">
                <a:solidFill>
                  <a:srgbClr val="3B3F4E"/>
                </a:solidFill>
                <a:latin typeface="+mn-ea"/>
              </a:rPr>
              <a:t>.</a:t>
            </a:r>
            <a:endParaRPr lang="en-US" altLang="ko-KR" sz="1600" dirty="0" smtClean="0">
              <a:solidFill>
                <a:srgbClr val="3B3F4E"/>
              </a:solidFill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5"/>
            </a:pPr>
            <a:endParaRPr lang="ko-KR" altLang="ko-KR" sz="1600" dirty="0">
              <a:solidFill>
                <a:srgbClr val="3B3F4E"/>
              </a:solidFill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6"/>
            </a:pPr>
            <a:r>
              <a:rPr lang="ko-KR" altLang="ko-KR" sz="1600" b="1" dirty="0" err="1">
                <a:solidFill>
                  <a:srgbClr val="FF0000"/>
                </a:solidFill>
                <a:latin typeface="+mn-ea"/>
              </a:rPr>
              <a:t>조건문</a:t>
            </a:r>
            <a:r>
              <a:rPr lang="ko-KR" altLang="ko-KR" sz="1600" b="1" dirty="0">
                <a:solidFill>
                  <a:srgbClr val="FF0000"/>
                </a:solidFill>
                <a:latin typeface="+mn-ea"/>
              </a:rPr>
              <a:t> (</a:t>
            </a:r>
            <a:r>
              <a:rPr lang="ko-KR" altLang="ko-KR" sz="1600" b="1" dirty="0" err="1">
                <a:solidFill>
                  <a:srgbClr val="FF0000"/>
                </a:solidFill>
                <a:latin typeface="+mn-ea"/>
              </a:rPr>
              <a:t>Conditional</a:t>
            </a:r>
            <a:r>
              <a:rPr lang="ko-KR" altLang="ko-KR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ko-KR" sz="1600" b="1" dirty="0" err="1">
                <a:solidFill>
                  <a:srgbClr val="FF0000"/>
                </a:solidFill>
                <a:latin typeface="+mn-ea"/>
              </a:rPr>
              <a:t>Statements</a:t>
            </a:r>
            <a:r>
              <a:rPr lang="ko-KR" altLang="ko-KR" sz="1600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ko-KR" sz="1600" dirty="0">
                <a:solidFill>
                  <a:srgbClr val="3B3F4E"/>
                </a:solidFill>
                <a:latin typeface="+mn-ea"/>
              </a:rPr>
              <a:t> : </a:t>
            </a:r>
            <a:r>
              <a:rPr lang="ko-KR" altLang="ko-KR" sz="1600" dirty="0" err="1">
                <a:solidFill>
                  <a:srgbClr val="3B3F4E"/>
                </a:solidFill>
                <a:latin typeface="+mn-ea"/>
              </a:rPr>
              <a:t>if-else</a:t>
            </a:r>
            <a:r>
              <a:rPr lang="ko-KR" altLang="ko-KR" sz="1600" dirty="0">
                <a:solidFill>
                  <a:srgbClr val="3B3F4E"/>
                </a:solidFill>
                <a:latin typeface="+mn-ea"/>
              </a:rPr>
              <a:t> 문을 통해 게임의 결과를 결정하고, 다음 스테이지로 넘어갈지, 게임을 종료할지 등의 </a:t>
            </a:r>
            <a:r>
              <a:rPr lang="ko-KR" altLang="ko-KR" sz="1600" dirty="0" err="1">
                <a:solidFill>
                  <a:srgbClr val="3B3F4E"/>
                </a:solidFill>
                <a:latin typeface="+mn-ea"/>
              </a:rPr>
              <a:t>로직을</a:t>
            </a:r>
            <a:r>
              <a:rPr lang="ko-KR" altLang="ko-KR" sz="1600" dirty="0">
                <a:solidFill>
                  <a:srgbClr val="3B3F4E"/>
                </a:solidFill>
                <a:latin typeface="+mn-ea"/>
              </a:rPr>
              <a:t> 처리합니다</a:t>
            </a:r>
            <a:r>
              <a:rPr lang="ko-KR" altLang="ko-KR" sz="1600" dirty="0" smtClean="0">
                <a:solidFill>
                  <a:srgbClr val="3B3F4E"/>
                </a:solidFill>
                <a:latin typeface="+mn-ea"/>
              </a:rPr>
              <a:t>.</a:t>
            </a:r>
            <a:endParaRPr lang="en-US" altLang="ko-KR" sz="1600" dirty="0" smtClean="0">
              <a:solidFill>
                <a:srgbClr val="3B3F4E"/>
              </a:solidFill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6"/>
            </a:pPr>
            <a:endParaRPr lang="ko-KR" altLang="ko-KR" sz="1600" dirty="0">
              <a:solidFill>
                <a:srgbClr val="3B3F4E"/>
              </a:solidFill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7"/>
            </a:pPr>
            <a:r>
              <a:rPr lang="ko-KR" altLang="ko-KR" sz="1600" b="1" dirty="0">
                <a:solidFill>
                  <a:srgbClr val="FF0000"/>
                </a:solidFill>
                <a:latin typeface="+mn-ea"/>
              </a:rPr>
              <a:t>파일 입출력 (</a:t>
            </a:r>
            <a:r>
              <a:rPr lang="ko-KR" altLang="ko-KR" sz="1600" b="1" dirty="0" err="1">
                <a:solidFill>
                  <a:srgbClr val="FF0000"/>
                </a:solidFill>
                <a:latin typeface="+mn-ea"/>
              </a:rPr>
              <a:t>File</a:t>
            </a:r>
            <a:r>
              <a:rPr lang="ko-KR" altLang="ko-KR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ko-KR" sz="1600" b="1" dirty="0" err="1">
                <a:solidFill>
                  <a:srgbClr val="FF0000"/>
                </a:solidFill>
                <a:latin typeface="+mn-ea"/>
              </a:rPr>
              <a:t>I</a:t>
            </a:r>
            <a:r>
              <a:rPr lang="ko-KR" altLang="ko-KR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ko-KR" sz="1600" b="1" dirty="0" err="1">
                <a:solidFill>
                  <a:srgbClr val="FF0000"/>
                </a:solidFill>
                <a:latin typeface="+mn-ea"/>
              </a:rPr>
              <a:t>O</a:t>
            </a:r>
            <a:r>
              <a:rPr lang="ko-KR" altLang="ko-KR" sz="1600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ko-KR" sz="1600" dirty="0">
                <a:solidFill>
                  <a:srgbClr val="3B3F4E"/>
                </a:solidFill>
                <a:latin typeface="+mn-ea"/>
              </a:rPr>
              <a:t> : </a:t>
            </a:r>
            <a:r>
              <a:rPr lang="ko-KR" altLang="ko-KR" sz="1600" dirty="0" smtClean="0">
                <a:solidFill>
                  <a:srgbClr val="3B3F4E"/>
                </a:solidFill>
                <a:latin typeface="+mn-ea"/>
              </a:rPr>
              <a:t>게임 </a:t>
            </a:r>
            <a:r>
              <a:rPr lang="ko-KR" altLang="ko-KR" sz="1600" dirty="0">
                <a:solidFill>
                  <a:srgbClr val="3B3F4E"/>
                </a:solidFill>
                <a:latin typeface="+mn-ea"/>
              </a:rPr>
              <a:t>결과를 파일에 기록합니다.</a:t>
            </a:r>
          </a:p>
          <a:p>
            <a:endParaRPr lang="ko-KR" altLang="en-US" dirty="0"/>
          </a:p>
        </p:txBody>
      </p:sp>
      <p:sp>
        <p:nvSpPr>
          <p:cNvPr id="5" name="矩形 9">
            <a:extLst>
              <a:ext uri="{FF2B5EF4-FFF2-40B4-BE49-F238E27FC236}">
                <a16:creationId xmlns:a16="http://schemas.microsoft.com/office/drawing/2014/main" id="{7A300C78-2589-4F09-B093-850A10B5F87D}"/>
              </a:ext>
            </a:extLst>
          </p:cNvPr>
          <p:cNvSpPr/>
          <p:nvPr/>
        </p:nvSpPr>
        <p:spPr>
          <a:xfrm>
            <a:off x="857464" y="252552"/>
            <a:ext cx="6884456" cy="75433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ko-KR" altLang="en-US" sz="3200" b="1" dirty="0" err="1" smtClean="0"/>
              <a:t>스도쿠</a:t>
            </a:r>
            <a:r>
              <a:rPr lang="ko-KR" altLang="en-US" sz="3200" b="1" dirty="0" smtClean="0"/>
              <a:t> </a:t>
            </a:r>
            <a:r>
              <a:rPr lang="ko-KR" altLang="en-US" sz="3200" b="1" dirty="0"/>
              <a:t>게임 구현에 사용된 프로그래밍 </a:t>
            </a:r>
            <a:r>
              <a:rPr lang="ko-KR" altLang="en-US" sz="3200" b="1" dirty="0" smtClean="0"/>
              <a:t>패러다임</a:t>
            </a:r>
            <a:endParaRPr lang="ko-KO" altLang="ko-KO" sz="4000" b="1" dirty="0">
              <a:latin typeface="NanumGothic"/>
              <a:ea typeface="NanumGothic"/>
              <a:sym typeface="思源黑体旧字形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258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>
            <a:extLst>
              <a:ext uri="{FF2B5EF4-FFF2-40B4-BE49-F238E27FC236}">
                <a16:creationId xmlns:a16="http://schemas.microsoft.com/office/drawing/2014/main" id="{7A300C78-2589-4F09-B093-850A10B5F87D}"/>
              </a:ext>
            </a:extLst>
          </p:cNvPr>
          <p:cNvSpPr/>
          <p:nvPr/>
        </p:nvSpPr>
        <p:spPr>
          <a:xfrm>
            <a:off x="857464" y="252552"/>
            <a:ext cx="3878003" cy="75433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ko-KR" altLang="en-US" sz="3200" b="1" dirty="0" smtClean="0">
                <a:latin typeface="NanumGothic"/>
                <a:ea typeface="NanumGothic"/>
                <a:sym typeface="思源黑体旧字形 Light" panose="020B0300000000000000" pitchFamily="34" charset="-128"/>
              </a:rPr>
              <a:t>코드</a:t>
            </a:r>
            <a:r>
              <a:rPr lang="en-US" altLang="ko-KR" sz="3200" b="1" dirty="0" smtClean="0">
                <a:latin typeface="NanumGothic"/>
                <a:ea typeface="NanumGothic"/>
                <a:sym typeface="思源黑体旧字形 Light" panose="020B0300000000000000" pitchFamily="34" charset="-128"/>
              </a:rPr>
              <a:t>(</a:t>
            </a:r>
            <a:r>
              <a:rPr lang="en-US" altLang="ko-KR" sz="3200" b="1" dirty="0" smtClean="0">
                <a:latin typeface="NanumGothic"/>
                <a:ea typeface="NanumGothic"/>
                <a:sym typeface="思源黑体旧字形 Light" panose="020B0300000000000000" pitchFamily="34" charset="-128"/>
              </a:rPr>
              <a:t>main)</a:t>
            </a:r>
            <a:endParaRPr lang="ko-KO" altLang="ko-KO" sz="3200" b="1" dirty="0">
              <a:latin typeface="NanumGothic"/>
              <a:ea typeface="NanumGothic"/>
              <a:sym typeface="思源黑体旧字形 Light" panose="020B0300000000000000" pitchFamily="34" charset="-128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29297"/>
          <a:stretch/>
        </p:blipFill>
        <p:spPr>
          <a:xfrm>
            <a:off x="857464" y="1322947"/>
            <a:ext cx="5011491" cy="42272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36388"/>
          <a:stretch/>
        </p:blipFill>
        <p:spPr>
          <a:xfrm>
            <a:off x="6344815" y="1322947"/>
            <a:ext cx="4898573" cy="423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6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>
            <a:extLst>
              <a:ext uri="{FF2B5EF4-FFF2-40B4-BE49-F238E27FC236}">
                <a16:creationId xmlns:a16="http://schemas.microsoft.com/office/drawing/2014/main" id="{7A300C78-2589-4F09-B093-850A10B5F87D}"/>
              </a:ext>
            </a:extLst>
          </p:cNvPr>
          <p:cNvSpPr/>
          <p:nvPr/>
        </p:nvSpPr>
        <p:spPr>
          <a:xfrm>
            <a:off x="857464" y="252552"/>
            <a:ext cx="3878003" cy="75433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ko-KR" altLang="en-US" sz="3200" b="1" dirty="0" smtClean="0">
                <a:latin typeface="NanumGothic"/>
                <a:ea typeface="NanumGothic"/>
                <a:sym typeface="思源黑体旧字形 Light" panose="020B0300000000000000" pitchFamily="34" charset="-128"/>
              </a:rPr>
              <a:t>코드</a:t>
            </a:r>
            <a:r>
              <a:rPr lang="en-US" altLang="ko-KR" sz="3200" b="1" dirty="0" smtClean="0">
                <a:latin typeface="NanumGothic"/>
                <a:ea typeface="NanumGothic"/>
                <a:sym typeface="思源黑体旧字形 Light" panose="020B0300000000000000" pitchFamily="34" charset="-128"/>
              </a:rPr>
              <a:t>(</a:t>
            </a:r>
            <a:r>
              <a:rPr lang="ko-KR" altLang="en-US" sz="3200" b="1" dirty="0" smtClean="0">
                <a:latin typeface="NanumGothic"/>
                <a:ea typeface="NanumGothic"/>
                <a:sym typeface="思源黑体旧字形 Light" panose="020B0300000000000000" pitchFamily="34" charset="-128"/>
              </a:rPr>
              <a:t>함수</a:t>
            </a:r>
            <a:r>
              <a:rPr lang="en-US" altLang="ko-KR" sz="3200" b="1" dirty="0" smtClean="0">
                <a:latin typeface="NanumGothic"/>
                <a:ea typeface="NanumGothic"/>
                <a:sym typeface="思源黑体旧字形 Light" panose="020B0300000000000000" pitchFamily="34" charset="-128"/>
              </a:rPr>
              <a:t>)</a:t>
            </a:r>
            <a:endParaRPr lang="ko-KO" altLang="ko-KO" sz="3200" b="1" dirty="0">
              <a:latin typeface="NanumGothic"/>
              <a:ea typeface="NanumGothic"/>
              <a:sym typeface="思源黑体旧字形 Light" panose="020B0300000000000000" pitchFamily="34" charset="-128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42205" b="13812"/>
          <a:stretch/>
        </p:blipFill>
        <p:spPr>
          <a:xfrm>
            <a:off x="857464" y="1229013"/>
            <a:ext cx="5020822" cy="42368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24617"/>
          <a:stretch/>
        </p:blipFill>
        <p:spPr>
          <a:xfrm>
            <a:off x="6410131" y="1229013"/>
            <a:ext cx="5203248" cy="423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30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OS" val="Unix 2.6 unknown"/>
  <p:tag name="AS_RELEASE_DATE" val="2021.11.30"/>
  <p:tag name="AS_TITLE" val="Aspose.Slides for Java"/>
  <p:tag name="AS_VERSION" val="21.11"/>
  <p:tag name="ISPRING_PRESENTATION_TITLE" val="简约入职培训PPT模板"/>
</p:tagLst>
</file>

<file path=ppt/theme/theme1.xml><?xml version="1.0" encoding="utf-8"?>
<a:theme xmlns:a="http://schemas.openxmlformats.org/drawingml/2006/main" name="千图海量PPT模板www.58pic.com​​">
  <a:themeElements>
    <a:clrScheme name="自定义 24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25252"/>
      </a:accent1>
      <a:accent2>
        <a:srgbClr val="525252"/>
      </a:accent2>
      <a:accent3>
        <a:srgbClr val="525252"/>
      </a:accent3>
      <a:accent4>
        <a:srgbClr val="525252"/>
      </a:accent4>
      <a:accent5>
        <a:srgbClr val="525252"/>
      </a:accent5>
      <a:accent6>
        <a:srgbClr val="525252"/>
      </a:accent6>
      <a:hlink>
        <a:srgbClr val="525252"/>
      </a:hlink>
      <a:folHlink>
        <a:srgbClr val="525252"/>
      </a:folHlink>
    </a:clrScheme>
    <a:fontScheme name="Office">
      <a:majorFont>
        <a:latin typeface="等线 Light"/>
        <a:ea typeface="等线 Light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等线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175">
          <a:solidFill>
            <a:srgbClr val="7F7F7F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千图网拥有20W+精美PPT模板 更多PPT模板下载至：www.58pic.com/office/ppt">
  <a:themeElements>
    <a:clrScheme name="Colored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9999"/>
      </a:accent1>
      <a:accent2>
        <a:srgbClr val="0099CA"/>
      </a:accent2>
      <a:accent3>
        <a:srgbClr val="046D79"/>
      </a:accent3>
      <a:accent4>
        <a:srgbClr val="046689"/>
      </a:accent4>
      <a:accent5>
        <a:srgbClr val="256375"/>
      </a:accent5>
      <a:accent6>
        <a:srgbClr val="093E5B"/>
      </a:accent6>
      <a:hlink>
        <a:srgbClr val="009999"/>
      </a:hlink>
      <a:folHlink>
        <a:srgbClr val="BFBFBF"/>
      </a:folHlink>
    </a:clrScheme>
    <a:fontScheme name="Temp">
      <a:majorFont>
        <a:latin typeface="Gill Sans MT"/>
        <a:ea typeface="方正兰亭细黑_GBK"/>
        <a:cs typeface="Arial"/>
      </a:majorFont>
      <a:minorFont>
        <a:latin typeface="Gill Sans MT"/>
        <a:ea typeface="方正兰亭细黑_GBK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等线 Light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等线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等线 Light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等线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6857</TotalTime>
  <Words>332</Words>
  <Application>Microsoft Office PowerPoint</Application>
  <PresentationFormat>와이드스크린</PresentationFormat>
  <Paragraphs>74</Paragraphs>
  <Slides>14</Slides>
  <Notes>7</Notes>
  <HiddenSlides>0</HiddenSlides>
  <MMClips>1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7" baseType="lpstr">
      <vt:lpstr>等线</vt:lpstr>
      <vt:lpstr>Lato Hairline</vt:lpstr>
      <vt:lpstr>Lato Light</vt:lpstr>
      <vt:lpstr>Lato Regular</vt:lpstr>
      <vt:lpstr>NanumGothic</vt:lpstr>
      <vt:lpstr>Open Sans</vt:lpstr>
      <vt:lpstr>굴림</vt:lpstr>
      <vt:lpstr>맑은 고딕</vt:lpstr>
      <vt:lpstr>方正兰亭细黑_GBK</vt:lpstr>
      <vt:lpstr>思源黑体旧字形 Light</vt:lpstr>
      <vt:lpstr>Arial</vt:lpstr>
      <vt:lpstr>千图海量PPT模板www.58pic.com​​</vt:lpstr>
      <vt:lpstr>千图网拥有20W+精美PPT模板 更多PPT模板下载至：www.58pic.com/office/ppt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简约入职培训PPT模板</dc:title>
  <dc:creator>0</dc:creator>
  <dc:description>http://www.ypppt.com/</dc:description>
  <cp:lastModifiedBy>0</cp:lastModifiedBy>
  <cp:revision>229</cp:revision>
  <dcterms:created xsi:type="dcterms:W3CDTF">2017-05-16T12:45:30Z</dcterms:created>
  <dcterms:modified xsi:type="dcterms:W3CDTF">2024-02-12T05:03:30Z</dcterms:modified>
</cp:coreProperties>
</file>