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63" r:id="rId4"/>
    <p:sldId id="269" r:id="rId5"/>
    <p:sldId id="270" r:id="rId6"/>
    <p:sldId id="271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4F738-2AAD-4F97-B1CF-0C9FEB36EEC1}" type="datetimeFigureOut">
              <a:rPr lang="es-CL" smtClean="0"/>
              <a:t>05-09-2024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5095-0524-4258-B488-F25CBB7E8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60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A54D-0319-457E-B3CE-CCA3A75B49E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A5A-A29A-4D1A-A059-D739C116DFD0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4232-B0F1-46C5-AC25-8526E22BCF0B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1AD-76C0-4C52-8F56-061099C3163D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23B9-8890-410D-A949-04DAAA5D4FC8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20A-DFDC-4868-9367-172E7C23115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45B9-D253-4353-B97A-B5E60CFFA18F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1E13-FEB0-489F-8E9F-1E9E801D387A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5079-8E0A-4191-B171-96AC44E29FA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544-EC61-4FCC-99A7-BF931F860A63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2294-9F58-4B97-B96A-294AED763AD5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DD389F9-3CE9-4981-9958-5D54C3377EE6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D96F08-FA03-4FDB-B39A-928D695E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5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kgFGTsK9Pg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cant_metho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R6WW5fQ5Y8?feature=oembe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cant_metho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3137-99D6-DAAA-CB89-B268C5BA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1235"/>
            <a:ext cx="9144000" cy="2387600"/>
          </a:xfrm>
        </p:spPr>
        <p:txBody>
          <a:bodyPr/>
          <a:lstStyle/>
          <a:p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Python en Acción:</a:t>
            </a:r>
            <a:br>
              <a:rPr lang="es-CL" sz="5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Raíces de una Función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6EA962-16E6-17B1-8D48-297DB712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0910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Profesor: Alejandro Cartes</a:t>
            </a:r>
          </a:p>
          <a:p>
            <a:endParaRPr lang="es-CL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Sábado 7 de Septiembre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14CF-CDD9-F413-779F-5F55AF7E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82296"/>
            <a:ext cx="4324350" cy="12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FB8AA-6DC7-CE72-27D2-517D2BE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1</a:t>
            </a:fld>
            <a:endParaRPr lang="es-C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BE4326-D210-9797-DBD3-64ABAD9D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070475"/>
            <a:ext cx="117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Bisección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Online Media 11" title="Visualizando el Método de la Bisección con Manim">
            <a:hlinkClick r:id="" action="ppaction://media"/>
            <a:extLst>
              <a:ext uri="{FF2B5EF4-FFF2-40B4-BE49-F238E27FC236}">
                <a16:creationId xmlns:a16="http://schemas.microsoft.com/office/drawing/2014/main" id="{8ADADEDE-CA17-0663-AEE0-000BD977841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9737" y="1323519"/>
            <a:ext cx="955687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Secante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872" y="1690688"/>
                <a:ext cx="6876652" cy="4347409"/>
              </a:xfr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L" sz="3000" dirty="0"/>
                  <a:t>Permite encontrar una raíz de una función </a:t>
                </a:r>
                <a14:m>
                  <m:oMath xmlns:m="http://schemas.openxmlformats.org/officeDocument/2006/math">
                    <m:r>
                      <a:rPr lang="es-CL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3000" dirty="0"/>
                  <a:t> dado dos estimaciones iniciales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3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3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3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30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CL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sz="3000" dirty="0"/>
                  <a:t>)</a:t>
                </a:r>
              </a:p>
              <a:p>
                <a:pPr algn="just"/>
                <a:endParaRPr lang="es-CL" sz="3000" dirty="0"/>
              </a:p>
              <a:p>
                <a:pPr algn="just"/>
                <a:r>
                  <a:rPr lang="es-CL" sz="3000" dirty="0"/>
                  <a:t>¿Cómo lo hace?</a:t>
                </a:r>
              </a:p>
              <a:p>
                <a:pPr marL="0" indent="0" algn="just">
                  <a:buNone/>
                </a:pPr>
                <a:r>
                  <a:rPr lang="es-CL" sz="3000" dirty="0"/>
                  <a:t>Utiliza una sucesión de raíces de rectas secantes para alcanzar la raíz de la función</a:t>
                </a:r>
              </a:p>
              <a:p>
                <a:pPr marL="0" indent="0" algn="just">
                  <a:buNone/>
                </a:pPr>
                <a:endParaRPr lang="es-CL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872" y="1690688"/>
                <a:ext cx="6876652" cy="4347409"/>
              </a:xfrm>
              <a:blipFill>
                <a:blip r:embed="rId2"/>
                <a:stretch>
                  <a:fillRect l="-2128" t="-2661" r="-20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DBF3BE-2D0E-4F75-C662-1CA747D7670C}"/>
              </a:ext>
            </a:extLst>
          </p:cNvPr>
          <p:cNvGrpSpPr/>
          <p:nvPr/>
        </p:nvGrpSpPr>
        <p:grpSpPr>
          <a:xfrm>
            <a:off x="7239204" y="1399032"/>
            <a:ext cx="4704541" cy="4200271"/>
            <a:chOff x="7175777" y="1280160"/>
            <a:chExt cx="4704541" cy="42002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3935EF-4464-396A-1641-1869F3BBDCBA}"/>
                </a:ext>
              </a:extLst>
            </p:cNvPr>
            <p:cNvSpPr/>
            <p:nvPr/>
          </p:nvSpPr>
          <p:spPr>
            <a:xfrm>
              <a:off x="7175777" y="1280160"/>
              <a:ext cx="4704541" cy="420027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8" name="Picture 7" descr="A red and blue line&#10;&#10;Description automatically generated">
              <a:extLst>
                <a:ext uri="{FF2B5EF4-FFF2-40B4-BE49-F238E27FC236}">
                  <a16:creationId xmlns:a16="http://schemas.microsoft.com/office/drawing/2014/main" id="{58D8E541-A14A-2CC0-0C70-A422B75A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356029" y="1429099"/>
              <a:ext cx="4344036" cy="3902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97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Secante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Online Media 8" title="Visualizando el Método de la Secante con Manim">
            <a:hlinkClick r:id="" action="ppaction://media"/>
            <a:extLst>
              <a:ext uri="{FF2B5EF4-FFF2-40B4-BE49-F238E27FC236}">
                <a16:creationId xmlns:a16="http://schemas.microsoft.com/office/drawing/2014/main" id="{326A2C3E-84B4-8EBB-B1D2-C4877B10774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7561" y="1321475"/>
            <a:ext cx="955687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A457F1-4551-A632-28FC-AFACE91DEE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338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s-CL" sz="30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s-CL" sz="30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CL" sz="3000" dirty="0"/>
              <a:t>Primero, recordemos la ecuación de la recta que cruza por dos puntos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2B99-CC9D-9E77-962C-A5842098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9768"/>
            <a:ext cx="12192000" cy="553998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CL" sz="3000" b="1" dirty="0">
                <a:solidFill>
                  <a:srgbClr val="FFFF00"/>
                </a:solidFill>
              </a:rPr>
              <a:t>Procedimiento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1A3739-62AF-AB75-5751-F8E138BACAC6}"/>
                  </a:ext>
                </a:extLst>
              </p:cNvPr>
              <p:cNvSpPr txBox="1"/>
              <p:nvPr/>
            </p:nvSpPr>
            <p:spPr>
              <a:xfrm>
                <a:off x="1292569" y="2457459"/>
                <a:ext cx="4192879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36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CL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L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1A3739-62AF-AB75-5751-F8E138BA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9" y="2457459"/>
                <a:ext cx="41928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6714A353-5C1E-2477-6417-B937343B7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6553" y="1999424"/>
            <a:ext cx="5394706" cy="4163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57AE1E9-3EC0-878C-9BC1-1E73EEC303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735109"/>
                <a:ext cx="7031736" cy="142006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s-CL" sz="3000" dirty="0"/>
                  <a:t>Donde:</a:t>
                </a:r>
              </a:p>
              <a:p>
                <a:pPr marL="0" indent="0" algn="just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L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30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57AE1E9-3EC0-878C-9BC1-1E73EEC3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5109"/>
                <a:ext cx="7031736" cy="1420069"/>
              </a:xfrm>
              <a:prstGeom prst="rect">
                <a:avLst/>
              </a:prstGeom>
              <a:blipFill>
                <a:blip r:embed="rId5"/>
                <a:stretch>
                  <a:fillRect l="-1993" t="-51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00F3B3-01A6-F8DD-1431-46AAB85A9730}"/>
                  </a:ext>
                </a:extLst>
              </p:cNvPr>
              <p:cNvSpPr txBox="1"/>
              <p:nvPr/>
            </p:nvSpPr>
            <p:spPr>
              <a:xfrm>
                <a:off x="7908828" y="5527403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BFBF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00F3B3-01A6-F8DD-1431-46AAB85A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828" y="5527403"/>
                <a:ext cx="269689" cy="276999"/>
              </a:xfrm>
              <a:prstGeom prst="rect">
                <a:avLst/>
              </a:prstGeom>
              <a:blipFill>
                <a:blip r:embed="rId6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5537B-605C-9E32-A407-FF119528F918}"/>
                  </a:ext>
                </a:extLst>
              </p:cNvPr>
              <p:cNvSpPr txBox="1"/>
              <p:nvPr/>
            </p:nvSpPr>
            <p:spPr>
              <a:xfrm>
                <a:off x="11151900" y="5527402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BFBF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5537B-605C-9E32-A407-FF119528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900" y="5527402"/>
                <a:ext cx="275011" cy="276999"/>
              </a:xfrm>
              <a:prstGeom prst="rect">
                <a:avLst/>
              </a:prstGeom>
              <a:blipFill>
                <a:blip r:embed="rId7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56B7BF-8F1B-E4B3-61A3-4DD427959D21}"/>
                  </a:ext>
                </a:extLst>
              </p:cNvPr>
              <p:cNvSpPr txBox="1"/>
              <p:nvPr/>
            </p:nvSpPr>
            <p:spPr>
              <a:xfrm>
                <a:off x="7101108" y="4878179"/>
                <a:ext cx="27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BFBF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56B7BF-8F1B-E4B3-61A3-4DD42795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08" y="4878179"/>
                <a:ext cx="271356" cy="276999"/>
              </a:xfrm>
              <a:prstGeom prst="rect">
                <a:avLst/>
              </a:prstGeom>
              <a:blipFill>
                <a:blip r:embed="rId8"/>
                <a:stretch>
                  <a:fillRect l="-22727" r="-9091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2A6072-5553-E4F1-D9D8-B151A316220E}"/>
                  </a:ext>
                </a:extLst>
              </p:cNvPr>
              <p:cNvSpPr txBox="1"/>
              <p:nvPr/>
            </p:nvSpPr>
            <p:spPr>
              <a:xfrm>
                <a:off x="7101108" y="2457459"/>
                <a:ext cx="276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rgbClr val="BFB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BFBF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2A6072-5553-E4F1-D9D8-B151A3162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08" y="2457459"/>
                <a:ext cx="276679" cy="276999"/>
              </a:xfrm>
              <a:prstGeom prst="rect">
                <a:avLst/>
              </a:prstGeom>
              <a:blipFill>
                <a:blip r:embed="rId9"/>
                <a:stretch>
                  <a:fillRect l="-22222" r="-8889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4D8FE-3F84-7468-CB58-43E7254AD800}"/>
                  </a:ext>
                </a:extLst>
              </p:cNvPr>
              <p:cNvSpPr txBox="1"/>
              <p:nvPr/>
            </p:nvSpPr>
            <p:spPr>
              <a:xfrm>
                <a:off x="0" y="594360"/>
                <a:ext cx="12192000" cy="1528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Se calcula la recta entre los puntos iniciales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s-CL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CL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4D8FE-3F84-7468-CB58-43E7254AD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4360"/>
                <a:ext cx="12192000" cy="1528367"/>
              </a:xfrm>
              <a:prstGeom prst="rect">
                <a:avLst/>
              </a:prstGeom>
              <a:blipFill>
                <a:blip r:embed="rId2"/>
                <a:stretch>
                  <a:fillRect l="-1200" t="-56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CCFBC3-794C-D6FD-F0CE-A0D1889198E6}"/>
                  </a:ext>
                </a:extLst>
              </p:cNvPr>
              <p:cNvSpPr txBox="1"/>
              <p:nvPr/>
            </p:nvSpPr>
            <p:spPr>
              <a:xfrm>
                <a:off x="0" y="2641546"/>
                <a:ext cx="12192000" cy="1425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2"/>
                  <a:tabLst/>
                  <a:defRPr/>
                </a:pPr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Se determina la raíz de la recta resultante: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tal que </a:t>
                </a:r>
                <a14:m>
                  <m:oMath xmlns:m="http://schemas.openxmlformats.org/officeDocument/2006/math">
                    <m:r>
                      <a:rPr kumimoji="0" lang="es-CL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D8D8D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s-CL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D8D8D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CL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D8D8D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s-CL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D8D8D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s-CL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D8D8D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s-CL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sSub>
                        <m:sSub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s-CL" sz="3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D8D8D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0" lang="es-CL" sz="3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D8D8D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s-CL" sz="3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8D8D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s-CL" sz="3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D8D8D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s-CL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CCFBC3-794C-D6FD-F0CE-A0D18891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1546"/>
                <a:ext cx="12192000" cy="1425711"/>
              </a:xfrm>
              <a:prstGeom prst="rect">
                <a:avLst/>
              </a:prstGeom>
              <a:blipFill>
                <a:blip r:embed="rId3"/>
                <a:stretch>
                  <a:fillRect l="-1200" t="-55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12EF9-0EF2-EE58-C766-6577EB42C845}"/>
                  </a:ext>
                </a:extLst>
              </p:cNvPr>
              <p:cNvSpPr txBox="1"/>
              <p:nvPr/>
            </p:nvSpPr>
            <p:spPr>
              <a:xfrm>
                <a:off x="0" y="4623423"/>
                <a:ext cx="121920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3"/>
                  <a:tabLst/>
                  <a:defRPr/>
                </a:pPr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Se repite el procedimiento, pero en vez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utilizamos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s-CL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212EF9-0EF2-EE58-C766-6577EB42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3423"/>
                <a:ext cx="12192000" cy="553998"/>
              </a:xfrm>
              <a:prstGeom prst="rect">
                <a:avLst/>
              </a:prstGeom>
              <a:blipFill>
                <a:blip r:embed="rId4"/>
                <a:stretch>
                  <a:fillRect l="-1200" t="-14286" b="-3516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0BA72-64B8-9D42-B9A0-AFF69A6A8999}"/>
                  </a:ext>
                </a:extLst>
              </p:cNvPr>
              <p:cNvSpPr txBox="1"/>
              <p:nvPr/>
            </p:nvSpPr>
            <p:spPr>
              <a:xfrm>
                <a:off x="0" y="5733587"/>
                <a:ext cx="12192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marR="0" lvl="0" indent="-514350" algn="just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 startAt="4"/>
                  <a:tabLst/>
                  <a:defRPr/>
                </a:pPr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 proceso continúa hasta que la diferencia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s-CL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8D8D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s-CL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8D8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sea pequeña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90BA72-64B8-9D42-B9A0-AFF69A6A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3587"/>
                <a:ext cx="12192000" cy="1015663"/>
              </a:xfrm>
              <a:prstGeom prst="rect">
                <a:avLst/>
              </a:prstGeom>
              <a:blipFill>
                <a:blip r:embed="rId5"/>
                <a:stretch>
                  <a:fillRect l="-1200" t="-8434" r="-1150" b="-186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DE0BE29-0C10-1297-69E5-E62BFAE2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53998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CL" sz="3000" b="1" dirty="0">
                <a:solidFill>
                  <a:srgbClr val="FFFF00"/>
                </a:solidFill>
              </a:rPr>
              <a:t>Procedimiento</a:t>
            </a:r>
            <a:endParaRPr lang="es-CL" sz="3000" dirty="0"/>
          </a:p>
        </p:txBody>
      </p:sp>
    </p:spTree>
    <p:extLst>
      <p:ext uri="{BB962C8B-B14F-4D97-AF65-F5344CB8AC3E}">
        <p14:creationId xmlns:p14="http://schemas.microsoft.com/office/powerpoint/2010/main" val="33797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A65F-2249-D503-3C2C-B1501D2D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2" y="365125"/>
            <a:ext cx="10991248" cy="1325563"/>
          </a:xfrm>
        </p:spPr>
        <p:txBody>
          <a:bodyPr/>
          <a:lstStyle/>
          <a:p>
            <a:r>
              <a:rPr lang="es-CL" dirty="0"/>
              <a:t>Método de la Secante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682" y="1825625"/>
                <a:ext cx="6317718" cy="4742260"/>
              </a:xfr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s-CL" b="1" dirty="0">
                    <a:solidFill>
                      <a:srgbClr val="FFFF00"/>
                    </a:solidFill>
                  </a:rPr>
                  <a:t>Requisitos</a:t>
                </a:r>
              </a:p>
              <a:p>
                <a:pPr algn="just"/>
                <a:r>
                  <a:rPr lang="es-CL" dirty="0"/>
                  <a:t>La función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L" dirty="0"/>
                  <a:t> debe ser continua en el intervalo de interés</a:t>
                </a:r>
              </a:p>
              <a:p>
                <a:pPr marL="0" indent="0" algn="just">
                  <a:buNone/>
                </a:pPr>
                <a:endParaRPr lang="es-CL" dirty="0"/>
              </a:p>
              <a:p>
                <a:pPr algn="just"/>
                <a:r>
                  <a:rPr lang="es-CL" dirty="0"/>
                  <a:t>Los puntos iniciales,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dirty="0"/>
                  <a:t>, deben ser distintos e idealmente estar cerca de la raíz</a:t>
                </a:r>
              </a:p>
              <a:p>
                <a:pPr algn="just"/>
                <a:endParaRPr lang="es-CL" dirty="0"/>
              </a:p>
              <a:p>
                <a:pPr algn="just"/>
                <a:r>
                  <a:rPr lang="es-CL" dirty="0"/>
                  <a:t>Evitar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L" dirty="0"/>
              </a:p>
              <a:p>
                <a:pPr algn="just"/>
                <a:endParaRPr lang="es-CL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4E2B99-CC9D-9E77-962C-A58420988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682" y="1825625"/>
                <a:ext cx="6317718" cy="4742260"/>
              </a:xfrm>
              <a:blipFill>
                <a:blip r:embed="rId2"/>
                <a:stretch>
                  <a:fillRect l="-1929" t="-2185" r="-192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1B12-52F3-AF26-97BB-F0A2F945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B0F6F8-9188-76C8-2891-C3C6C092C140}"/>
              </a:ext>
            </a:extLst>
          </p:cNvPr>
          <p:cNvGrpSpPr/>
          <p:nvPr/>
        </p:nvGrpSpPr>
        <p:grpSpPr>
          <a:xfrm>
            <a:off x="7239204" y="1399032"/>
            <a:ext cx="4704541" cy="4200271"/>
            <a:chOff x="7175777" y="1280160"/>
            <a:chExt cx="4704541" cy="420027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BCCB2C-EE75-3016-ACEF-C45E959614A1}"/>
                </a:ext>
              </a:extLst>
            </p:cNvPr>
            <p:cNvSpPr/>
            <p:nvPr/>
          </p:nvSpPr>
          <p:spPr>
            <a:xfrm>
              <a:off x="7175777" y="1280160"/>
              <a:ext cx="4704541" cy="4200271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" name="Picture 9" descr="A red and blue line&#10;&#10;Description automatically generated">
              <a:extLst>
                <a:ext uri="{FF2B5EF4-FFF2-40B4-BE49-F238E27FC236}">
                  <a16:creationId xmlns:a16="http://schemas.microsoft.com/office/drawing/2014/main" id="{414E144A-9F3F-7491-1E76-3062D6C3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356029" y="1429099"/>
              <a:ext cx="4344036" cy="3902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31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7FEC-944D-BD67-622C-8C68E8E8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L" dirty="0"/>
              <a:t>¿Dudas – Preguntas?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D79D-CD72-5885-8FE6-F379644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F08-FA03-4FDB-B39A-928D695E9629}" type="slidenum">
              <a:rPr lang="en-US" smtClean="0"/>
              <a:t>8</a:t>
            </a:fld>
            <a:endParaRPr lang="en-US" dirty="0"/>
          </a:p>
        </p:txBody>
      </p:sp>
      <p:pic>
        <p:nvPicPr>
          <p:cNvPr id="2054" name="Picture 6" descr="Cucaracha Con Pistola GIF - Cucaracha Con Pistola - Discover &amp; Share GIFs">
            <a:extLst>
              <a:ext uri="{FF2B5EF4-FFF2-40B4-BE49-F238E27FC236}">
                <a16:creationId xmlns:a16="http://schemas.microsoft.com/office/drawing/2014/main" id="{60ABB447-616D-0E3D-8CED-869C1BDC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68" y="3740150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D8D8D8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235</Words>
  <Application>Microsoft Office PowerPoint</Application>
  <PresentationFormat>Widescreen</PresentationFormat>
  <Paragraphs>45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Python en Acción: Raíces de una Función</vt:lpstr>
      <vt:lpstr>Método de la Bisección</vt:lpstr>
      <vt:lpstr>Método de la Secante</vt:lpstr>
      <vt:lpstr>Método de la Secante</vt:lpstr>
      <vt:lpstr>PowerPoint Presentation</vt:lpstr>
      <vt:lpstr>PowerPoint Presentation</vt:lpstr>
      <vt:lpstr>Método de la Secante</vt:lpstr>
      <vt:lpstr>¿Dudas –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Moisés Lenin Silva Cartes (alejandro.silva)</dc:creator>
  <cp:lastModifiedBy>Alejandro Moisés Lenin Silva Cartes (alejandro.silva)</cp:lastModifiedBy>
  <cp:revision>12</cp:revision>
  <dcterms:created xsi:type="dcterms:W3CDTF">2024-08-30T16:40:10Z</dcterms:created>
  <dcterms:modified xsi:type="dcterms:W3CDTF">2024-09-05T21:19:31Z</dcterms:modified>
</cp:coreProperties>
</file>