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4F738-2AAD-4F97-B1CF-0C9FEB36EEC1}" type="datetimeFigureOut">
              <a:rPr lang="es-CL" smtClean="0"/>
              <a:t>04-09-2024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5095-0524-4258-B488-F25CBB7E8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60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5095-0524-4258-B488-F25CBB7E83E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66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A54D-0319-457E-B3CE-CCA3A75B49E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A5A-A29A-4D1A-A059-D739C116DF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4232-B0F1-46C5-AC25-8526E22BCF0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1AD-76C0-4C52-8F56-061099C3163D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3B9-8890-410D-A949-04DAAA5D4FC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20A-DFDC-4868-9367-172E7C23115E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45B9-D253-4353-B97A-B5E60CFFA18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E13-FEB0-489F-8E9F-1E9E801D387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5079-8E0A-4191-B171-96AC44E29FA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544-EC61-4FCC-99A7-BF931F860A63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2294-9F58-4B97-B96A-294AED763AD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DD389F9-3CE9-4981-9958-5D54C3377EE6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3137-99D6-DAAA-CB89-B268C5BA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1235"/>
            <a:ext cx="9144000" cy="2387600"/>
          </a:xfrm>
        </p:spPr>
        <p:txBody>
          <a:bodyPr/>
          <a:lstStyle/>
          <a:p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Python en Acción:</a:t>
            </a:r>
            <a:br>
              <a:rPr lang="es-CL" sz="5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Raíces de una Función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6EA962-16E6-17B1-8D48-297DB712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0910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Profesor: Alejandro Cartes</a:t>
            </a:r>
          </a:p>
          <a:p>
            <a:endParaRPr lang="es-CL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s-CL">
                <a:solidFill>
                  <a:schemeClr val="tx2">
                    <a:lumMod val="90000"/>
                  </a:schemeClr>
                </a:solidFill>
              </a:rPr>
              <a:t>Sábado 31 </a:t>
            </a:r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de Agosto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14CF-CDD9-F413-779F-5F55AF7E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82296"/>
            <a:ext cx="4324350" cy="12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FB8AA-6DC7-CE72-27D2-517D2BE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1</a:t>
            </a:fld>
            <a:endParaRPr lang="es-C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4326-D210-9797-DBD3-64ABAD9D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070475"/>
            <a:ext cx="117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7FEC-944D-BD67-622C-8C68E8E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¿Dudas – Preguntas?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D79D-CD72-5885-8FE6-F379644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 descr="Cucaracha Con Pistola GIF - Cucaracha Con Pistola - Discover &amp; Share GIFs">
            <a:extLst>
              <a:ext uri="{FF2B5EF4-FFF2-40B4-BE49-F238E27FC236}">
                <a16:creationId xmlns:a16="http://schemas.microsoft.com/office/drawing/2014/main" id="{60ABB447-616D-0E3D-8CED-869C1BDC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68" y="374015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F903-B802-604E-2C5B-7A30717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5C68-1A0D-2A33-8632-E518E150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0625"/>
          </a:xfrm>
        </p:spPr>
        <p:txBody>
          <a:bodyPr wrap="square">
            <a:spAutoFit/>
          </a:bodyPr>
          <a:lstStyle/>
          <a:p>
            <a:r>
              <a:rPr lang="es-ES" dirty="0"/>
              <a:t>Entender qué significa encontrar las raíces de una función</a:t>
            </a:r>
          </a:p>
          <a:p>
            <a:endParaRPr lang="es-ES" dirty="0"/>
          </a:p>
          <a:p>
            <a:r>
              <a:rPr lang="es-ES" dirty="0"/>
              <a:t>Explorar métodos numéricos para encontrar raíces:</a:t>
            </a:r>
            <a:br>
              <a:rPr lang="es-ES" dirty="0"/>
            </a:br>
            <a:r>
              <a:rPr lang="es-ES" dirty="0"/>
              <a:t>Bisección y Secante.</a:t>
            </a:r>
          </a:p>
          <a:p>
            <a:endParaRPr lang="es-ES" dirty="0"/>
          </a:p>
          <a:p>
            <a:r>
              <a:rPr lang="es-ES" dirty="0"/>
              <a:t>Implementar estos métodos en Python.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0780D-0F0E-3AA0-8C7B-FA3866F1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2DA6-E9A4-13EB-460E-C2CF95D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una Raíz de una Función?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93976-0592-B766-F503-DA2CF5E6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Definición</a:t>
                </a:r>
              </a:p>
              <a:p>
                <a:pPr marL="0" indent="0">
                  <a:buNone/>
                </a:pPr>
                <a:r>
                  <a:rPr lang="es-CL" dirty="0"/>
                  <a:t>Sea una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, diremos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s-CL" dirty="0"/>
                  <a:t> es </a:t>
                </a:r>
                <a:r>
                  <a:rPr lang="es-CL" b="1" dirty="0"/>
                  <a:t>raíz de la función</a:t>
                </a:r>
                <a:r>
                  <a:rPr lang="es-CL" dirty="0"/>
                  <a:t>, si cumple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Ejemplo:</a:t>
                </a:r>
              </a:p>
              <a:p>
                <a:pPr marL="0" indent="0">
                  <a:buNone/>
                </a:pPr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−25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las raíces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CL" dirty="0"/>
                  <a:t>  y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93976-0592-B766-F503-DA2CF5E6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A4E741E5-DE13-3F92-776F-DBE8A1C0D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10" y="3722848"/>
            <a:ext cx="5354324" cy="29986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2BCF-095E-19D8-21C1-0574A94C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87F-7491-D542-F8C2-B3E79175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usar Métodos Numéricos?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5EB7-41B0-5499-EB42-B3607306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s-CL" dirty="0"/>
              <a:t>En muchos casos </a:t>
            </a:r>
            <a:r>
              <a:rPr lang="es-CL" b="1" dirty="0"/>
              <a:t>no</a:t>
            </a:r>
            <a:r>
              <a:rPr lang="es-CL" dirty="0"/>
              <a:t> es posible encontrar las raíces de una función de </a:t>
            </a:r>
            <a:r>
              <a:rPr lang="es-CL" b="1" dirty="0"/>
              <a:t>manera analítica </a:t>
            </a:r>
            <a:r>
              <a:rPr lang="es-CL" dirty="0"/>
              <a:t>(con una fórmula exacta)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Aquí es donde los métodos numéricos entran en juego, pues permiten obtener soluciones aproximadas con una </a:t>
            </a:r>
            <a:r>
              <a:rPr lang="es-CL" b="1" dirty="0"/>
              <a:t>precisión</a:t>
            </a:r>
            <a:r>
              <a:rPr lang="es-CL" dirty="0"/>
              <a:t> deseada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C3BA8-636E-3F95-F091-0A9C0A52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Bisección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1825625"/>
                <a:ext cx="6317718" cy="3969741"/>
              </a:xfr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L" dirty="0"/>
                  <a:t>Permite encontrar una raíz de una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en un intervalo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, donde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CL" dirty="0"/>
                  <a:t> tienen signos opuestos (</a:t>
                </a:r>
                <a:r>
                  <a:rPr lang="es-CL" dirty="0" err="1"/>
                  <a:t>i.e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)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dirty="0"/>
                  <a:t>¿Cómo lo hace?</a:t>
                </a:r>
              </a:p>
              <a:p>
                <a:pPr marL="0" indent="0" algn="just">
                  <a:buNone/>
                </a:pPr>
                <a:r>
                  <a:rPr lang="es-CL" dirty="0"/>
                  <a:t>Divide repetidamente el intervalo en mitades, seleccionado el subintervalo donde ocurre un cambio de signo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1825625"/>
                <a:ext cx="6317718" cy="3969741"/>
              </a:xfrm>
              <a:blipFill>
                <a:blip r:embed="rId2"/>
                <a:stretch>
                  <a:fillRect l="-1929" t="-2607" r="-1929" b="-32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/>
          <p:nvPr/>
        </p:nvGrpSpPr>
        <p:grpSpPr>
          <a:xfrm>
            <a:off x="7175777" y="594042"/>
            <a:ext cx="4704541" cy="5669916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9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Bisección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1825625"/>
                <a:ext cx="6317718" cy="3710183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Requisitos</a:t>
                </a:r>
              </a:p>
              <a:p>
                <a:pPr algn="just"/>
                <a:r>
                  <a:rPr lang="es-CL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debe ser continua en el intervalo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algn="just"/>
                <a:r>
                  <a:rPr lang="es-CL" dirty="0"/>
                  <a:t>Debe cumplirse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lo que indica que existe al menos una raíz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algn="just"/>
                <a:endParaRPr lang="es-CL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1825625"/>
                <a:ext cx="6317718" cy="3710183"/>
              </a:xfrm>
              <a:blipFill>
                <a:blip r:embed="rId2"/>
                <a:stretch>
                  <a:fillRect l="-1929" t="-2791" r="-19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/>
          <p:nvPr/>
        </p:nvGrpSpPr>
        <p:grpSpPr>
          <a:xfrm>
            <a:off x="7175777" y="594042"/>
            <a:ext cx="4704541" cy="5669916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997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7893126" cy="6296211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Procedimiento</a:t>
                </a:r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CL" dirty="0"/>
                  <a:t>Calcular el punto medio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del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s-CL" dirty="0"/>
                  <a:t>Calcular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s-CL" dirty="0"/>
                  <a:t>Si: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,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es la raíz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la raíz se encuentra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, la raíz se encuentra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es-CL" dirty="0"/>
                  <a:t>Reemplazar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CL" dirty="0"/>
                  <a:t> con el nuevo subintervalo que contiene la raíz</a:t>
                </a:r>
              </a:p>
              <a:p>
                <a:pPr marL="514350" indent="-514350" algn="just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es-CL" dirty="0"/>
                  <a:t>Repetir el proceso hasta que el intervalo sea suficientemente pequeño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7893126" cy="6296211"/>
              </a:xfrm>
              <a:blipFill>
                <a:blip r:embed="rId2"/>
                <a:stretch>
                  <a:fillRect l="-1544" t="-968" r="-1544" b="-17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CA318-25E2-9ADF-28A0-F26E1E0D606C}"/>
              </a:ext>
            </a:extLst>
          </p:cNvPr>
          <p:cNvGrpSpPr>
            <a:grpSpLocks noChangeAspect="1"/>
          </p:cNvGrpSpPr>
          <p:nvPr/>
        </p:nvGrpSpPr>
        <p:grpSpPr>
          <a:xfrm>
            <a:off x="8029255" y="975592"/>
            <a:ext cx="4071368" cy="4906815"/>
            <a:chOff x="6746009" y="822960"/>
            <a:chExt cx="4704541" cy="56699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6746009" y="822960"/>
              <a:ext cx="4704541" cy="566991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AC817529-8B8A-2449-7972-F61A57854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878" y="988071"/>
              <a:ext cx="4602802" cy="5368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46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</a:t>
                </a: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Consideremos la función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s-CL" b="0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0" dirty="0"/>
                  <a:t>Realicemos las iteraciones del método</a:t>
                </a:r>
              </a:p>
              <a:p>
                <a:pPr marL="0" indent="0" algn="just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  <a:blipFill>
                <a:blip r:embed="rId3"/>
                <a:stretch>
                  <a:fillRect l="-1929" t="-35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549802"/>
                  </p:ext>
                </p:extLst>
              </p:nvPr>
            </p:nvGraphicFramePr>
            <p:xfrm>
              <a:off x="78842" y="3128400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83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549802"/>
                  </p:ext>
                </p:extLst>
              </p:nvPr>
            </p:nvGraphicFramePr>
            <p:xfrm>
              <a:off x="78842" y="3128400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117178" t="-3361" r="-503681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215854" t="-3361" r="-400610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317791" t="-3361" r="-303067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417791" t="-3361" r="-203067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514634" t="-3361" r="-101829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618405" t="-3361" r="-2454" b="-2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839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4C2922C6-D135-760A-6D27-E28530364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12" y="480370"/>
            <a:ext cx="4917488" cy="62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321E034-6DC7-E695-4477-BC322014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50" y="479075"/>
            <a:ext cx="4918508" cy="624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Ejemplo</a:t>
                </a:r>
                <a:endParaRPr lang="es-CL" dirty="0"/>
              </a:p>
              <a:p>
                <a:pPr marL="0" indent="0" algn="just">
                  <a:buNone/>
                </a:pPr>
                <a:r>
                  <a:rPr lang="es-CL" dirty="0"/>
                  <a:t>Consideremos la función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s-CL" b="0" dirty="0"/>
              </a:p>
              <a:p>
                <a:pPr marL="0" indent="0" algn="just">
                  <a:buNone/>
                </a:pPr>
                <a:endParaRPr lang="es-CL" dirty="0"/>
              </a:p>
              <a:p>
                <a:pPr marL="0" indent="0" algn="just">
                  <a:buNone/>
                </a:pPr>
                <a:r>
                  <a:rPr lang="es-CL" b="0" dirty="0"/>
                  <a:t>Realicemos las iteraciones del método</a:t>
                </a:r>
              </a:p>
              <a:p>
                <a:pPr marL="0" indent="0" algn="just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594042"/>
                <a:ext cx="6317718" cy="2934586"/>
              </a:xfrm>
              <a:blipFill>
                <a:blip r:embed="rId3"/>
                <a:stretch>
                  <a:fillRect l="-1929" t="-35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899244"/>
                  </p:ext>
                </p:extLst>
              </p:nvPr>
            </p:nvGraphicFramePr>
            <p:xfrm>
              <a:off x="78842" y="3127033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b="1" dirty="0"/>
                            <a:t>1.5625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0.252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150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F5D5264-21E6-A509-EF0B-91996D923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899244"/>
                  </p:ext>
                </p:extLst>
              </p:nvPr>
            </p:nvGraphicFramePr>
            <p:xfrm>
              <a:off x="78842" y="3127033"/>
              <a:ext cx="7122370" cy="27964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6018">
                      <a:extLst>
                        <a:ext uri="{9D8B030D-6E8A-4147-A177-3AD203B41FA5}">
                          <a16:colId xmlns:a16="http://schemas.microsoft.com/office/drawing/2014/main" val="417679559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83442349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473367582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79760834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993915448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1452918535"/>
                        </a:ext>
                      </a:extLst>
                    </a:gridCol>
                    <a:gridCol w="994392">
                      <a:extLst>
                        <a:ext uri="{9D8B030D-6E8A-4147-A177-3AD203B41FA5}">
                          <a16:colId xmlns:a16="http://schemas.microsoft.com/office/drawing/2014/main" val="557933688"/>
                        </a:ext>
                      </a:extLst>
                    </a:gridCol>
                  </a:tblGrid>
                  <a:tr h="7249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Iteración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117178" t="-3361" r="-503681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215854" t="-3361" r="-400610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317791" t="-3361" r="-303067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417791" t="-3361" r="-203067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514634" t="-3361" r="-101829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4"/>
                          <a:stretch>
                            <a:fillRect l="-618405" t="-3361" r="-2454" b="-2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901598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088249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57284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648357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722955"/>
                      </a:ext>
                    </a:extLst>
                  </a:tr>
                  <a:tr h="414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1.625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b="1" dirty="0"/>
                            <a:t>1.5625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-0.125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0.666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0.252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150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9BEFB18-1015-5F47-FE3D-4DB95BAB1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42" y="6248496"/>
                <a:ext cx="6317718" cy="48263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s-CL" dirty="0"/>
                  <a:t>para esta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≈1.5214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9BEFB18-1015-5F47-FE3D-4DB95BAB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" y="6248496"/>
                <a:ext cx="6317718" cy="482633"/>
              </a:xfrm>
              <a:prstGeom prst="rect">
                <a:avLst/>
              </a:prstGeom>
              <a:blipFill>
                <a:blip r:embed="rId5"/>
                <a:stretch>
                  <a:fillRect l="-2027" t="-21519" b="-341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D8D8D8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472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Python en Acción: Raíces de una Función</vt:lpstr>
      <vt:lpstr>Objetivos</vt:lpstr>
      <vt:lpstr>¿Qué es una Raíz de una Función?</vt:lpstr>
      <vt:lpstr>¿Por qué usar Métodos Numéricos?</vt:lpstr>
      <vt:lpstr>Método de la Bisección</vt:lpstr>
      <vt:lpstr>Método de la Bisección</vt:lpstr>
      <vt:lpstr>PowerPoint Presentation</vt:lpstr>
      <vt:lpstr>PowerPoint Presentation</vt:lpstr>
      <vt:lpstr>PowerPoint Presentation</vt:lpstr>
      <vt:lpstr>¿Dudas –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Moisés Lenin Silva Cartes (alejandro.silva)</dc:creator>
  <cp:lastModifiedBy>Alejandro Moisés Lenin Silva Cartes (alejandro.silva)</cp:lastModifiedBy>
  <cp:revision>7</cp:revision>
  <dcterms:created xsi:type="dcterms:W3CDTF">2024-08-30T16:40:10Z</dcterms:created>
  <dcterms:modified xsi:type="dcterms:W3CDTF">2024-09-04T19:46:23Z</dcterms:modified>
</cp:coreProperties>
</file>