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3"/>
  </p:notesMasterIdLst>
  <p:sldIdLst>
    <p:sldId id="306" r:id="rId5"/>
    <p:sldId id="308" r:id="rId6"/>
    <p:sldId id="309" r:id="rId7"/>
    <p:sldId id="327" r:id="rId8"/>
    <p:sldId id="294" r:id="rId9"/>
    <p:sldId id="315" r:id="rId10"/>
    <p:sldId id="316" r:id="rId11"/>
    <p:sldId id="318" r:id="rId12"/>
    <p:sldId id="320" r:id="rId13"/>
    <p:sldId id="317" r:id="rId14"/>
    <p:sldId id="323" r:id="rId15"/>
    <p:sldId id="329" r:id="rId16"/>
    <p:sldId id="336" r:id="rId17"/>
    <p:sldId id="333" r:id="rId18"/>
    <p:sldId id="324" r:id="rId19"/>
    <p:sldId id="335" r:id="rId20"/>
    <p:sldId id="305" r:id="rId21"/>
    <p:sldId id="31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2922" y="335901"/>
            <a:ext cx="10346156" cy="956201"/>
          </a:xfrm>
        </p:spPr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Data mining – </a:t>
            </a:r>
            <a:r>
              <a:rPr lang="en-US" sz="5400" spc="400" dirty="0" err="1">
                <a:solidFill>
                  <a:schemeClr val="bg1"/>
                </a:solidFill>
              </a:rPr>
              <a:t>a.Y</a:t>
            </a:r>
            <a:r>
              <a:rPr lang="en-US" sz="5400" spc="400" dirty="0">
                <a:solidFill>
                  <a:schemeClr val="bg1"/>
                </a:solidFill>
              </a:rPr>
              <a:t>. 22/23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Alessio Chiodin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6B4A05-B8AC-BD8E-0B8D-CBD1280964EF}"/>
              </a:ext>
            </a:extLst>
          </p:cNvPr>
          <p:cNvSpPr txBox="1"/>
          <p:nvPr/>
        </p:nvSpPr>
        <p:spPr>
          <a:xfrm>
            <a:off x="922922" y="1982450"/>
            <a:ext cx="799866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spc="400" dirty="0">
                <a:solidFill>
                  <a:schemeClr val="bg1"/>
                </a:solidFill>
              </a:rPr>
              <a:t>Analysis</a:t>
            </a:r>
          </a:p>
          <a:p>
            <a:r>
              <a:rPr lang="en-US" sz="4400" spc="400" dirty="0">
                <a:solidFill>
                  <a:schemeClr val="bg1"/>
                </a:solidFill>
              </a:rPr>
              <a:t>Cellular Traffic Dataset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8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22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24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803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136" y="590062"/>
            <a:ext cx="5141964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Modeling Approach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2493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7334" y="19317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16112" y="214158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1794" y="23854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5145" y="348489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A002013-3A2B-4B13-AF7E-965E759F7B6D}"/>
              </a:ext>
            </a:extLst>
          </p:cNvPr>
          <p:cNvSpPr txBox="1"/>
          <p:nvPr/>
        </p:nvSpPr>
        <p:spPr>
          <a:xfrm>
            <a:off x="7579994" y="407499"/>
            <a:ext cx="4434721" cy="2232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Characteristics of the data</a:t>
            </a:r>
            <a:endParaRPr lang="en-US" sz="2000" dirty="0"/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Strong asymmetry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Presence of outliers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Different scales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Multicollinearity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Presence of nonlinear relations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687330-AF37-D2DA-866C-69CC8F1D306B}"/>
              </a:ext>
            </a:extLst>
          </p:cNvPr>
          <p:cNvSpPr txBox="1"/>
          <p:nvPr/>
        </p:nvSpPr>
        <p:spPr>
          <a:xfrm>
            <a:off x="7639554" y="2822186"/>
            <a:ext cx="45524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1200" dirty="0">
                <a:latin typeface="+mn-lt"/>
                <a:ea typeface="+mn-ea"/>
                <a:cs typeface="+mn-cs"/>
              </a:rPr>
              <a:t>These discoveries suggest a </a:t>
            </a:r>
            <a:r>
              <a:rPr lang="en-US" sz="2000" b="1" kern="1200" dirty="0">
                <a:latin typeface="+mn-lt"/>
                <a:ea typeface="+mn-ea"/>
                <a:cs typeface="+mn-cs"/>
              </a:rPr>
              <a:t>Random Forest 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model: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No </a:t>
            </a:r>
            <a:r>
              <a:rPr lang="en-US" sz="2000" dirty="0"/>
              <a:t>distributional assumptions</a:t>
            </a:r>
            <a:endParaRPr lang="en-US" sz="2000" kern="1200" dirty="0">
              <a:latin typeface="+mn-lt"/>
              <a:ea typeface="+mn-ea"/>
              <a:cs typeface="+mn-c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Bootstraping</a:t>
            </a:r>
            <a:r>
              <a:rPr lang="en-US" sz="2000" dirty="0"/>
              <a:t> at each tree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Scale-invariant partition rules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Combination of multiple decision trees</a:t>
            </a:r>
            <a:endParaRPr lang="en-US" sz="2000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553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22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24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803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E6FA0E-23A9-78EE-B237-0AC09C587488}"/>
              </a:ext>
            </a:extLst>
          </p:cNvPr>
          <p:cNvSpPr txBox="1"/>
          <p:nvPr/>
        </p:nvSpPr>
        <p:spPr>
          <a:xfrm>
            <a:off x="1500136" y="3616926"/>
            <a:ext cx="5141949" cy="1198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2493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7334" y="19317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16112" y="214158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1794" y="23854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5145" y="348489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187C6D-E2B2-2E69-9BA2-B56BDB05B3C9}"/>
                  </a:ext>
                </a:extLst>
              </p:cNvPr>
              <p:cNvSpPr txBox="1"/>
              <p:nvPr/>
            </p:nvSpPr>
            <p:spPr>
              <a:xfrm>
                <a:off x="7639554" y="2817239"/>
                <a:ext cx="415434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b="1" dirty="0"/>
                  <a:t>Models </a:t>
                </a:r>
                <a:r>
                  <a:rPr lang="it-IT" sz="2000" b="1" dirty="0" err="1"/>
                  <a:t>trained</a:t>
                </a:r>
                <a:r>
                  <a:rPr lang="it-IT" sz="2000" b="1" dirty="0"/>
                  <a:t> on </a:t>
                </a:r>
                <a:r>
                  <a:rPr lang="it-IT" sz="2000" b="1" dirty="0" err="1"/>
                  <a:t>transformed</a:t>
                </a:r>
                <a:r>
                  <a:rPr lang="it-IT" sz="2000" b="1" dirty="0"/>
                  <a:t> </a:t>
                </a:r>
                <a:r>
                  <a:rPr lang="it-IT" sz="2000" b="1" dirty="0" err="1"/>
                  <a:t>response</a:t>
                </a:r>
                <a:r>
                  <a:rPr lang="it-IT" sz="2000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it-IT" sz="2000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d>
                          <m:dPr>
                            <m:ctrlP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</m:func>
                  </m:oMath>
                </a14:m>
                <a:endParaRPr lang="it-IT" sz="20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187C6D-E2B2-2E69-9BA2-B56BDB05B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554" y="2817239"/>
                <a:ext cx="4154340" cy="707886"/>
              </a:xfrm>
              <a:prstGeom prst="rect">
                <a:avLst/>
              </a:prstGeom>
              <a:blipFill>
                <a:blip r:embed="rId2"/>
                <a:stretch>
                  <a:fillRect l="-1466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45674D-1B70-9EC7-A60F-D6B0EBC299BC}"/>
                  </a:ext>
                </a:extLst>
              </p:cNvPr>
              <p:cNvSpPr txBox="1"/>
              <p:nvPr/>
            </p:nvSpPr>
            <p:spPr>
              <a:xfrm>
                <a:off x="7639554" y="407499"/>
                <a:ext cx="4154340" cy="2163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b="1" dirty="0"/>
                  <a:t>Loss </a:t>
                </a:r>
                <a:r>
                  <a:rPr lang="it-IT" sz="2000" b="1" dirty="0" err="1"/>
                  <a:t>Function</a:t>
                </a:r>
                <a:endParaRPr lang="it-IT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d>
                                    <m:d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sSub>
                                    <m:sSubPr>
                                      <m:ctrlP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it-IT" sz="2000" dirty="0"/>
              </a:p>
              <a:p>
                <a:endParaRPr lang="it-IT" sz="2000" b="1" dirty="0"/>
              </a:p>
              <a:p>
                <a:r>
                  <a:rPr lang="it-IT" sz="2000" dirty="0" err="1"/>
                  <a:t>Used</a:t>
                </a:r>
                <a:r>
                  <a:rPr lang="it-IT" sz="2000" dirty="0"/>
                  <a:t> </a:t>
                </a:r>
                <a:r>
                  <a:rPr lang="it-IT" sz="2000" dirty="0" err="1"/>
                  <a:t>at</a:t>
                </a:r>
                <a:r>
                  <a:rPr lang="it-IT" sz="2000" dirty="0"/>
                  <a:t> the model </a:t>
                </a:r>
                <a:r>
                  <a:rPr lang="it-IT" sz="2000" dirty="0" err="1"/>
                  <a:t>evaluation</a:t>
                </a:r>
                <a:r>
                  <a:rPr lang="it-IT" sz="2000" dirty="0"/>
                  <a:t> step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45674D-1B70-9EC7-A60F-D6B0EBC29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554" y="407499"/>
                <a:ext cx="4154340" cy="2163734"/>
              </a:xfrm>
              <a:prstGeom prst="rect">
                <a:avLst/>
              </a:prstGeom>
              <a:blipFill>
                <a:blip r:embed="rId3"/>
                <a:stretch>
                  <a:fillRect l="-1466" t="-1690" b="-3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3">
            <a:extLst>
              <a:ext uri="{FF2B5EF4-FFF2-40B4-BE49-F238E27FC236}">
                <a16:creationId xmlns:a16="http://schemas.microsoft.com/office/drawing/2014/main" id="{44C7C793-3175-B01C-60B0-DAE174A2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136" y="590062"/>
            <a:ext cx="5141964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Approccio</a:t>
            </a:r>
            <a:r>
              <a:rPr lang="en-US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al </a:t>
            </a:r>
            <a:r>
              <a:rPr lang="en-US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modello</a:t>
            </a:r>
            <a:endParaRPr lang="en-US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2982EA-0893-0CE4-AAA8-04EF7A9AA851}"/>
              </a:ext>
            </a:extLst>
          </p:cNvPr>
          <p:cNvSpPr txBox="1"/>
          <p:nvPr/>
        </p:nvSpPr>
        <p:spPr>
          <a:xfrm>
            <a:off x="7639554" y="3771131"/>
            <a:ext cx="398417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Split</a:t>
            </a:r>
          </a:p>
          <a:p>
            <a:r>
              <a:rPr lang="en-US" sz="2000" dirty="0"/>
              <a:t>Train 		80% (12248 </a:t>
            </a:r>
            <a:r>
              <a:rPr lang="en-US" sz="2000" dirty="0" err="1"/>
              <a:t>obs</a:t>
            </a:r>
            <a:r>
              <a:rPr lang="en-US" sz="2000" dirty="0"/>
              <a:t>)</a:t>
            </a:r>
          </a:p>
          <a:p>
            <a:r>
              <a:rPr lang="en-US" sz="2000" dirty="0"/>
              <a:t>Validation 	20% (3062 </a:t>
            </a:r>
            <a:r>
              <a:rPr lang="en-US" sz="2000" dirty="0" err="1"/>
              <a:t>obs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pPr algn="just"/>
            <a:r>
              <a:rPr lang="en-US" sz="2000" dirty="0"/>
              <a:t>Validation set only used </a:t>
            </a:r>
            <a:r>
              <a:rPr lang="en-US" sz="2000" b="1" dirty="0"/>
              <a:t>after </a:t>
            </a:r>
            <a:r>
              <a:rPr lang="en-US" sz="2000" dirty="0"/>
              <a:t>the analysis and modeling steps (avoid biases)</a:t>
            </a:r>
            <a:endParaRPr lang="en-US" sz="2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558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229532" cy="758825"/>
          </a:xfrm>
        </p:spPr>
        <p:txBody>
          <a:bodyPr>
            <a:normAutofit/>
          </a:bodyPr>
          <a:lstStyle/>
          <a:p>
            <a:r>
              <a:rPr lang="en-US" sz="4000" dirty="0"/>
              <a:t>Recursive Feature Elimination (RFE)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13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5C8AC-83ED-131A-9457-097141047C02}"/>
              </a:ext>
            </a:extLst>
          </p:cNvPr>
          <p:cNvSpPr txBox="1"/>
          <p:nvPr/>
        </p:nvSpPr>
        <p:spPr>
          <a:xfrm>
            <a:off x="737118" y="5766431"/>
            <a:ext cx="11454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Taken</a:t>
            </a:r>
            <a:r>
              <a:rPr lang="it-IT" dirty="0"/>
              <a:t> and </a:t>
            </a:r>
            <a:r>
              <a:rPr lang="it-IT" dirty="0" err="1"/>
              <a:t>adapted</a:t>
            </a:r>
            <a:r>
              <a:rPr lang="it-IT" dirty="0"/>
              <a:t> from «Feature Engineering and </a:t>
            </a:r>
            <a:r>
              <a:rPr lang="it-IT" dirty="0" err="1"/>
              <a:t>Selection</a:t>
            </a:r>
            <a:r>
              <a:rPr lang="it-IT" dirty="0"/>
              <a:t> - </a:t>
            </a:r>
            <a:r>
              <a:rPr lang="en-US" dirty="0"/>
              <a:t>A Practical Approach for Predictive Models </a:t>
            </a:r>
            <a:r>
              <a:rPr lang="it-IT" dirty="0"/>
              <a:t>», </a:t>
            </a:r>
            <a:r>
              <a:rPr lang="en-US" dirty="0"/>
              <a:t>Kuhn, Johnson, 2020, p. 237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A56D4E-6411-BDF0-6CE0-298EA45B74DD}"/>
                  </a:ext>
                </a:extLst>
              </p:cNvPr>
              <p:cNvSpPr txBox="1"/>
              <p:nvPr/>
            </p:nvSpPr>
            <p:spPr>
              <a:xfrm>
                <a:off x="1240971" y="1123950"/>
                <a:ext cx="8668139" cy="4407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/>
                  <a:t>Algoritmo</a:t>
                </a:r>
                <a:r>
                  <a:rPr lang="en-US" b="1" dirty="0"/>
                  <a:t>:</a:t>
                </a:r>
              </a:p>
              <a:p>
                <a:endParaRPr lang="en-US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Split the training set into K folds -&gt; analysis set (model estimation fold), assessment set (model evaluation fold).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Set B-vector, containing the desired norm </a:t>
                </a:r>
                <a:r>
                  <a:rPr lang="en-US" dirty="0" err="1"/>
                  <a:t>vimp</a:t>
                </a:r>
                <a:r>
                  <a:rPr lang="en-US" dirty="0">
                    <a:solidFill>
                      <a:srgbClr val="FF0000"/>
                    </a:solidFill>
                  </a:rPr>
                  <a:t>*</a:t>
                </a:r>
                <a:r>
                  <a:rPr lang="en-US" dirty="0"/>
                  <a:t> thresholds (e.g., 1%, 5%, 10%, etc.), where norm </a:t>
                </a:r>
                <a:r>
                  <a:rPr lang="en-US" dirty="0" err="1"/>
                  <a:t>vimp</a:t>
                </a:r>
                <a:r>
                  <a:rPr lang="en-US" dirty="0"/>
                  <a:t> represents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𝒗𝒊𝒎𝒑</m:t>
                        </m:r>
                      </m:num>
                      <m:den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𝒎𝒂𝒙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𝒗𝒊𝒎𝒑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[0, 1]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sym typeface="Wingdings" panose="05000000000000000000" pitchFamily="2" charset="2"/>
                  </a:rPr>
                  <a:t>For k = 1,…, K: 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en-US" dirty="0">
                    <a:sym typeface="Wingdings" panose="05000000000000000000" pitchFamily="2" charset="2"/>
                  </a:rPr>
                  <a:t>Compute </a:t>
                </a:r>
                <a:r>
                  <a:rPr lang="en-US" dirty="0" err="1">
                    <a:sym typeface="Wingdings" panose="05000000000000000000" pitchFamily="2" charset="2"/>
                  </a:rPr>
                  <a:t>vimp</a:t>
                </a:r>
                <a:r>
                  <a:rPr lang="en-US" dirty="0">
                    <a:sym typeface="Wingdings" panose="05000000000000000000" pitchFamily="2" charset="2"/>
                  </a:rPr>
                  <a:t> score on analysis set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en-US" dirty="0">
                    <a:sym typeface="Wingdings" panose="05000000000000000000" pitchFamily="2" charset="2"/>
                  </a:rPr>
                  <a:t>For b = 1,…, B:</a:t>
                </a:r>
              </a:p>
              <a:p>
                <a:pPr marL="1257300" lvl="2" indent="-342900">
                  <a:buFont typeface="+mj-lt"/>
                  <a:buAutoNum type="alphaLcParenR"/>
                </a:pPr>
                <a:r>
                  <a:rPr lang="en-US" dirty="0">
                    <a:sym typeface="Wingdings" panose="05000000000000000000" pitchFamily="2" charset="2"/>
                  </a:rPr>
                  <a:t>Fit model to analysis set with the found subset of variables</a:t>
                </a:r>
              </a:p>
              <a:p>
                <a:pPr marL="1257300" lvl="2" indent="-342900">
                  <a:buFont typeface="+mj-lt"/>
                  <a:buAutoNum type="alphaLcParenR"/>
                </a:pPr>
                <a:r>
                  <a:rPr lang="en-US" dirty="0">
                    <a:sym typeface="Wingdings" panose="05000000000000000000" pitchFamily="2" charset="2"/>
                  </a:rPr>
                  <a:t>Predict on assessment set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en-US" dirty="0">
                    <a:sym typeface="Wingdings" panose="05000000000000000000" pitchFamily="2" charset="2"/>
                  </a:rPr>
                  <a:t>End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sym typeface="Wingdings" panose="05000000000000000000" pitchFamily="2" charset="2"/>
                  </a:rPr>
                  <a:t>Compute mean error on assessment sets for each threshold and each model.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sym typeface="Wingdings" panose="05000000000000000000" pitchFamily="2" charset="2"/>
                  </a:rPr>
                  <a:t>Select best subset from best-performing threshold using cross-validation.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A56D4E-6411-BDF0-6CE0-298EA45B7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971" y="1123950"/>
                <a:ext cx="8668139" cy="4407104"/>
              </a:xfrm>
              <a:prstGeom prst="rect">
                <a:avLst/>
              </a:prstGeom>
              <a:blipFill>
                <a:blip r:embed="rId2"/>
                <a:stretch>
                  <a:fillRect l="-703" t="-553" b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273B72E-EFB4-0378-43A9-F836AC511CEB}"/>
              </a:ext>
            </a:extLst>
          </p:cNvPr>
          <p:cNvSpPr txBox="1"/>
          <p:nvPr/>
        </p:nvSpPr>
        <p:spPr>
          <a:xfrm>
            <a:off x="10067731" y="1313160"/>
            <a:ext cx="1993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variable importance</a:t>
            </a:r>
          </a:p>
        </p:txBody>
      </p:sp>
    </p:spTree>
    <p:extLst>
      <p:ext uri="{BB962C8B-B14F-4D97-AF65-F5344CB8AC3E}">
        <p14:creationId xmlns:p14="http://schemas.microsoft.com/office/powerpoint/2010/main" val="2316732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229532" cy="758825"/>
          </a:xfrm>
        </p:spPr>
        <p:txBody>
          <a:bodyPr>
            <a:normAutofit/>
          </a:bodyPr>
          <a:lstStyle/>
          <a:p>
            <a:r>
              <a:rPr lang="en-US" sz="4000" dirty="0"/>
              <a:t>Results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14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B364A8-6314-ADEA-87B7-C38EB0F953B3}"/>
              </a:ext>
            </a:extLst>
          </p:cNvPr>
          <p:cNvSpPr txBox="1"/>
          <p:nvPr/>
        </p:nvSpPr>
        <p:spPr>
          <a:xfrm>
            <a:off x="838198" y="1259632"/>
            <a:ext cx="1098368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err="1"/>
              <a:t>rf_all</a:t>
            </a:r>
            <a:r>
              <a:rPr lang="en-US" sz="2400" dirty="0"/>
              <a:t>: no tuning, no variable selection;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/>
              <a:t>rf_RFE</a:t>
            </a:r>
            <a:r>
              <a:rPr lang="en-US" sz="2400" dirty="0"/>
              <a:t>: no tuning, variable selection with RFE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/>
              <a:t>rf_RFE_tune</a:t>
            </a:r>
            <a:r>
              <a:rPr lang="en-US" sz="2400" dirty="0"/>
              <a:t>: model 2 with hyperparameter tuning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/>
              <a:t>rf_RF_cor_filter</a:t>
            </a:r>
            <a:r>
              <a:rPr lang="en-US" sz="2400" dirty="0"/>
              <a:t>: random forest with default hyperparameters, correlation filter</a:t>
            </a:r>
            <a:r>
              <a:rPr lang="en-US" sz="2400" dirty="0">
                <a:solidFill>
                  <a:srgbClr val="FF0000"/>
                </a:solidFill>
              </a:rPr>
              <a:t>*</a:t>
            </a:r>
            <a:r>
              <a:rPr lang="en-US" sz="2400" dirty="0"/>
              <a:t> (&gt; 90%) and variable selection with RFE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AC531-6E98-B0CA-D5FE-3D5EDA7BFCBA}"/>
              </a:ext>
            </a:extLst>
          </p:cNvPr>
          <p:cNvSpPr txBox="1"/>
          <p:nvPr/>
        </p:nvSpPr>
        <p:spPr>
          <a:xfrm>
            <a:off x="763553" y="3290957"/>
            <a:ext cx="1098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*</a:t>
            </a:r>
            <a:r>
              <a:rPr lang="en-US" sz="1800" dirty="0"/>
              <a:t>Recommended step </a:t>
            </a:r>
            <a:r>
              <a:rPr lang="en-US" dirty="0"/>
              <a:t>by</a:t>
            </a:r>
            <a:r>
              <a:rPr lang="en-US" sz="1800" dirty="0"/>
              <a:t> Kuhn e Johnson (2020, p. 249), to avoid “dilution” of importance scores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280DEA0-870B-021F-B330-0AE19E6C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864842"/>
              </p:ext>
            </p:extLst>
          </p:nvPr>
        </p:nvGraphicFramePr>
        <p:xfrm>
          <a:off x="1440800" y="4048244"/>
          <a:ext cx="962919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668">
                  <a:extLst>
                    <a:ext uri="{9D8B030D-6E8A-4147-A177-3AD203B41FA5}">
                      <a16:colId xmlns:a16="http://schemas.microsoft.com/office/drawing/2014/main" val="3891423030"/>
                    </a:ext>
                  </a:extLst>
                </a:gridCol>
                <a:gridCol w="1987421">
                  <a:extLst>
                    <a:ext uri="{9D8B030D-6E8A-4147-A177-3AD203B41FA5}">
                      <a16:colId xmlns:a16="http://schemas.microsoft.com/office/drawing/2014/main" val="3722077141"/>
                    </a:ext>
                  </a:extLst>
                </a:gridCol>
                <a:gridCol w="2164702">
                  <a:extLst>
                    <a:ext uri="{9D8B030D-6E8A-4147-A177-3AD203B41FA5}">
                      <a16:colId xmlns:a16="http://schemas.microsoft.com/office/drawing/2014/main" val="1575719077"/>
                    </a:ext>
                  </a:extLst>
                </a:gridCol>
                <a:gridCol w="1492897">
                  <a:extLst>
                    <a:ext uri="{9D8B030D-6E8A-4147-A177-3AD203B41FA5}">
                      <a16:colId xmlns:a16="http://schemas.microsoft.com/office/drawing/2014/main" val="2894715204"/>
                    </a:ext>
                  </a:extLst>
                </a:gridCol>
                <a:gridCol w="1707503">
                  <a:extLst>
                    <a:ext uri="{9D8B030D-6E8A-4147-A177-3AD203B41FA5}">
                      <a16:colId xmlns:a16="http://schemas.microsoft.com/office/drawing/2014/main" val="3653350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mean_cv_tr_loss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mean_cv_val_loss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train_loss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valid_loss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63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rf_all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0.9777069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3.947162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0.9760795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3.948121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998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rf_RFE_cor_filter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1.0286464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3.627720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1.0138438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3.925720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047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rf_RFE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0.9742796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3.595058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0.9550966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3.904771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398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rf_RFE_tune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0.8936597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3.907697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0.8934876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3.881156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219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121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229532" cy="758825"/>
          </a:xfrm>
        </p:spPr>
        <p:txBody>
          <a:bodyPr>
            <a:normAutofit/>
          </a:bodyPr>
          <a:lstStyle/>
          <a:p>
            <a:r>
              <a:rPr lang="en-US" sz="4000" dirty="0"/>
              <a:t>Results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15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B9D5BD0F-AD69-2281-1B55-690E99410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04734"/>
            <a:ext cx="11253635" cy="553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8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229532" cy="758825"/>
          </a:xfrm>
        </p:spPr>
        <p:txBody>
          <a:bodyPr>
            <a:normAutofit/>
          </a:bodyPr>
          <a:lstStyle/>
          <a:p>
            <a:r>
              <a:rPr lang="en-US" sz="4000" dirty="0"/>
              <a:t>Results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16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ECFCA8D-8361-848B-0337-41FEF5FBB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123950"/>
            <a:ext cx="10664430" cy="55482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4A0BB7-2D65-4ABB-59C8-42A4151D07C1}"/>
              </a:ext>
            </a:extLst>
          </p:cNvPr>
          <p:cNvSpPr txBox="1"/>
          <p:nvPr/>
        </p:nvSpPr>
        <p:spPr>
          <a:xfrm>
            <a:off x="4837891" y="2551837"/>
            <a:ext cx="5637695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Selezionate</a:t>
            </a:r>
            <a:r>
              <a:rPr lang="en-US" dirty="0"/>
              <a:t> </a:t>
            </a:r>
            <a:r>
              <a:rPr lang="en-US" dirty="0" err="1"/>
              <a:t>variabili</a:t>
            </a:r>
            <a:r>
              <a:rPr lang="en-US" dirty="0"/>
              <a:t> con norm </a:t>
            </a:r>
            <a:r>
              <a:rPr lang="en-US" dirty="0" err="1"/>
              <a:t>vimp</a:t>
            </a:r>
            <a:r>
              <a:rPr lang="en-US" dirty="0"/>
              <a:t> &gt; 10%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28 </a:t>
            </a:r>
            <a:r>
              <a:rPr lang="en-US" dirty="0" err="1"/>
              <a:t>variabili</a:t>
            </a:r>
            <a:r>
              <a:rPr lang="en-US" dirty="0"/>
              <a:t> </a:t>
            </a:r>
            <a:r>
              <a:rPr lang="en-US" dirty="0" err="1"/>
              <a:t>predittive</a:t>
            </a:r>
            <a:r>
              <a:rPr lang="en-US" dirty="0"/>
              <a:t> (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grafico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2"/>
                </a:solidFill>
              </a:rPr>
              <a:t>Supporto</a:t>
            </a:r>
            <a:r>
              <a:rPr lang="en-US" dirty="0">
                <a:solidFill>
                  <a:schemeClr val="accent2"/>
                </a:solidFill>
              </a:rPr>
              <a:t> a </a:t>
            </a:r>
            <a:r>
              <a:rPr lang="en-US" dirty="0" err="1">
                <a:solidFill>
                  <a:schemeClr val="accent2"/>
                </a:solidFill>
              </a:rPr>
              <a:t>favore</a:t>
            </a:r>
            <a:r>
              <a:rPr lang="en-US" dirty="0">
                <a:solidFill>
                  <a:schemeClr val="accent2"/>
                </a:solidFill>
              </a:rPr>
              <a:t> di </a:t>
            </a:r>
            <a:r>
              <a:rPr lang="en-US" dirty="0" err="1">
                <a:solidFill>
                  <a:schemeClr val="accent2"/>
                </a:solidFill>
              </a:rPr>
              <a:t>ipotesi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iniziale</a:t>
            </a:r>
            <a:r>
              <a:rPr lang="en-US" dirty="0"/>
              <a:t> (</a:t>
            </a:r>
            <a:r>
              <a:rPr lang="en-US" dirty="0" err="1"/>
              <a:t>variabili</a:t>
            </a:r>
            <a:r>
              <a:rPr lang="en-US" dirty="0"/>
              <a:t> </a:t>
            </a:r>
            <a:r>
              <a:rPr lang="en-US" dirty="0" err="1"/>
              <a:t>osservate</a:t>
            </a:r>
            <a:r>
              <a:rPr lang="en-US" dirty="0"/>
              <a:t> </a:t>
            </a:r>
            <a:r>
              <a:rPr lang="en-US" dirty="0" err="1"/>
              <a:t>nei</a:t>
            </a:r>
            <a:r>
              <a:rPr lang="en-US" dirty="0"/>
              <a:t> </a:t>
            </a:r>
            <a:r>
              <a:rPr lang="en-US" dirty="0" err="1"/>
              <a:t>mesi</a:t>
            </a:r>
            <a:r>
              <a:rPr lang="en-US" dirty="0"/>
              <a:t> </a:t>
            </a:r>
            <a:r>
              <a:rPr lang="en-US" dirty="0" err="1"/>
              <a:t>vicini</a:t>
            </a:r>
            <a:r>
              <a:rPr lang="en-US" dirty="0"/>
              <a:t> a </a:t>
            </a:r>
            <a:r>
              <a:rPr lang="en-US" dirty="0" err="1"/>
              <a:t>quello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risposta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rilevanti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330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3816188" cy="923330"/>
          </a:xfrm>
        </p:spPr>
        <p:txBody>
          <a:bodyPr>
            <a:normAutofit/>
          </a:bodyPr>
          <a:lstStyle/>
          <a:p>
            <a:r>
              <a:rPr lang="en-US" sz="4000" dirty="0"/>
              <a:t>Observations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77EB73A7-533F-11BE-B3AC-FE092F870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32661"/>
              </p:ext>
            </p:extLst>
          </p:nvPr>
        </p:nvGraphicFramePr>
        <p:xfrm>
          <a:off x="836610" y="2068847"/>
          <a:ext cx="5069669" cy="17606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27888">
                  <a:extLst>
                    <a:ext uri="{9D8B030D-6E8A-4147-A177-3AD203B41FA5}">
                      <a16:colId xmlns:a16="http://schemas.microsoft.com/office/drawing/2014/main" val="3244232758"/>
                    </a:ext>
                  </a:extLst>
                </a:gridCol>
                <a:gridCol w="1520890">
                  <a:extLst>
                    <a:ext uri="{9D8B030D-6E8A-4147-A177-3AD203B41FA5}">
                      <a16:colId xmlns:a16="http://schemas.microsoft.com/office/drawing/2014/main" val="3560660181"/>
                    </a:ext>
                  </a:extLst>
                </a:gridCol>
                <a:gridCol w="1520891">
                  <a:extLst>
                    <a:ext uri="{9D8B030D-6E8A-4147-A177-3AD203B41FA5}">
                      <a16:colId xmlns:a16="http://schemas.microsoft.com/office/drawing/2014/main" val="456297734"/>
                    </a:ext>
                  </a:extLst>
                </a:gridCol>
              </a:tblGrid>
              <a:tr h="703756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Actual</a:t>
                      </a:r>
                      <a:r>
                        <a:rPr lang="it-IT" dirty="0"/>
                        <a:t> / </a:t>
                      </a:r>
                      <a:r>
                        <a:rPr lang="it-IT" dirty="0" err="1"/>
                        <a:t>Pred</a:t>
                      </a:r>
                      <a:r>
                        <a:rPr lang="it-IT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961315"/>
                  </a:ext>
                </a:extLst>
              </a:tr>
              <a:tr h="53043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1679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2479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0292728"/>
                  </a:ext>
                </a:extLst>
              </a:tr>
              <a:tr h="52647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8087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87788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138B24FB-2D15-D41E-4743-D40E8C2B652C}"/>
              </a:ext>
            </a:extLst>
          </p:cNvPr>
          <p:cNvSpPr txBox="1"/>
          <p:nvPr/>
        </p:nvSpPr>
        <p:spPr>
          <a:xfrm>
            <a:off x="836611" y="1464588"/>
            <a:ext cx="2111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Training set</a:t>
            </a:r>
            <a:endParaRPr 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CB1CB2-8CE5-AD49-8D0A-E9D88AB3871A}"/>
              </a:ext>
            </a:extLst>
          </p:cNvPr>
          <p:cNvSpPr txBox="1"/>
          <p:nvPr/>
        </p:nvSpPr>
        <p:spPr>
          <a:xfrm>
            <a:off x="6092888" y="844813"/>
            <a:ext cx="5259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High % of «false </a:t>
            </a:r>
            <a:r>
              <a:rPr lang="it-IT" b="1" dirty="0" err="1"/>
              <a:t>positives</a:t>
            </a:r>
            <a:r>
              <a:rPr lang="it-IT" b="1" dirty="0"/>
              <a:t>»</a:t>
            </a:r>
            <a:endParaRPr lang="it-IT" dirty="0"/>
          </a:p>
          <a:p>
            <a:r>
              <a:rPr lang="it-IT" dirty="0"/>
              <a:t>Users with </a:t>
            </a:r>
            <a:r>
              <a:rPr lang="it-IT" dirty="0" err="1"/>
              <a:t>null</a:t>
            </a:r>
            <a:r>
              <a:rPr lang="it-IT" dirty="0"/>
              <a:t> </a:t>
            </a:r>
            <a:r>
              <a:rPr lang="it-IT" dirty="0" err="1"/>
              <a:t>traffic</a:t>
            </a:r>
            <a:r>
              <a:rPr lang="it-IT" dirty="0"/>
              <a:t> on the </a:t>
            </a:r>
            <a:r>
              <a:rPr lang="it-IT" dirty="0" err="1"/>
              <a:t>response</a:t>
            </a:r>
            <a:r>
              <a:rPr lang="it-IT" dirty="0"/>
              <a:t> </a:t>
            </a:r>
            <a:r>
              <a:rPr lang="it-IT" dirty="0" err="1"/>
              <a:t>predicted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active</a:t>
            </a:r>
            <a:r>
              <a:rPr lang="it-IT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C81018-AC0B-F2FA-B97B-5045A0AF41D3}"/>
              </a:ext>
            </a:extLst>
          </p:cNvPr>
          <p:cNvSpPr txBox="1"/>
          <p:nvPr/>
        </p:nvSpPr>
        <p:spPr>
          <a:xfrm>
            <a:off x="6092888" y="3267439"/>
            <a:ext cx="55112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Possible</a:t>
            </a:r>
            <a:r>
              <a:rPr lang="it-IT" b="1" dirty="0"/>
              <a:t> </a:t>
            </a:r>
            <a:r>
              <a:rPr lang="it-IT" b="1" dirty="0" err="1"/>
              <a:t>solutions</a:t>
            </a: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Enrich</a:t>
            </a:r>
            <a:r>
              <a:rPr lang="it-IT" dirty="0"/>
              <a:t> the dataset with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dirty="0" err="1"/>
              <a:t>Variables</a:t>
            </a:r>
            <a:r>
              <a:rPr lang="it-IT" dirty="0"/>
              <a:t> </a:t>
            </a:r>
            <a:r>
              <a:rPr lang="it-IT" dirty="0" err="1"/>
              <a:t>related</a:t>
            </a:r>
            <a:r>
              <a:rPr lang="it-IT" dirty="0"/>
              <a:t> to customer history (ad es. </a:t>
            </a:r>
            <a:r>
              <a:rPr lang="it-IT" dirty="0" err="1"/>
              <a:t>subscription</a:t>
            </a:r>
            <a:r>
              <a:rPr lang="it-IT" dirty="0"/>
              <a:t> date, </a:t>
            </a:r>
            <a:r>
              <a:rPr lang="it-IT" dirty="0" err="1"/>
              <a:t>past</a:t>
            </a:r>
            <a:r>
              <a:rPr lang="it-IT" dirty="0"/>
              <a:t> </a:t>
            </a:r>
            <a:r>
              <a:rPr lang="it-IT" dirty="0" err="1"/>
              <a:t>churn</a:t>
            </a:r>
            <a:r>
              <a:rPr lang="it-IT" dirty="0"/>
              <a:t> etc.)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dirty="0"/>
              <a:t>Market 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(ad es. prices of </a:t>
            </a:r>
            <a:r>
              <a:rPr lang="it-IT" dirty="0" err="1"/>
              <a:t>similar</a:t>
            </a:r>
            <a:r>
              <a:rPr lang="it-IT" dirty="0"/>
              <a:t> products)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Periodically</a:t>
            </a:r>
            <a:r>
              <a:rPr lang="it-IT" dirty="0"/>
              <a:t> investigate customer </a:t>
            </a:r>
            <a:r>
              <a:rPr lang="it-IT" dirty="0" err="1"/>
              <a:t>satisfaction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Idea</a:t>
            </a:r>
            <a:r>
              <a:rPr lang="it-IT" dirty="0"/>
              <a:t>: </a:t>
            </a:r>
            <a:r>
              <a:rPr lang="it-IT" dirty="0" err="1">
                <a:solidFill>
                  <a:schemeClr val="accent2"/>
                </a:solidFill>
              </a:rPr>
              <a:t>prevent</a:t>
            </a:r>
            <a:r>
              <a:rPr lang="it-IT" dirty="0">
                <a:solidFill>
                  <a:schemeClr val="accent2"/>
                </a:solidFill>
              </a:rPr>
              <a:t> customer </a:t>
            </a:r>
            <a:r>
              <a:rPr lang="it-IT" dirty="0" err="1">
                <a:solidFill>
                  <a:schemeClr val="accent2"/>
                </a:solidFill>
              </a:rPr>
              <a:t>churn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C0C54D-53A9-FC70-825F-2A55BF3DA04A}"/>
              </a:ext>
            </a:extLst>
          </p:cNvPr>
          <p:cNvSpPr txBox="1"/>
          <p:nvPr/>
        </p:nvSpPr>
        <p:spPr>
          <a:xfrm>
            <a:off x="6092889" y="2056126"/>
            <a:ext cx="5511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Possible</a:t>
            </a:r>
            <a:r>
              <a:rPr lang="it-IT" b="1" dirty="0"/>
              <a:t> cause: </a:t>
            </a:r>
            <a:r>
              <a:rPr lang="en-US" dirty="0"/>
              <a:t>predictors limited to traffic alone might be insufficient to anticipate an "unpredictable" behavior.</a:t>
            </a:r>
            <a:endParaRPr lang="it-IT" dirty="0">
              <a:sym typeface="Wingdings" panose="05000000000000000000" pitchFamily="2" charset="2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6590C3-CF17-EFF0-8128-5F6A1FCA80E4}"/>
              </a:ext>
            </a:extLst>
          </p:cNvPr>
          <p:cNvSpPr txBox="1"/>
          <p:nvPr/>
        </p:nvSpPr>
        <p:spPr>
          <a:xfrm>
            <a:off x="5257834" y="6384836"/>
            <a:ext cx="609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D8DA9DAA-006C-4F4B-980E-E3DF019B24E2}" type="slidenum">
              <a:rPr lang="en-US" sz="1200" b="1" cap="all" spc="100" smtClean="0">
                <a:solidFill>
                  <a:schemeClr val="accent2"/>
                </a:solidFill>
              </a:rPr>
              <a:pPr algn="r"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C5F6D9-4C52-F987-55B9-7A7DCB03F342}"/>
                  </a:ext>
                </a:extLst>
              </p:cNvPr>
              <p:cNvSpPr txBox="1"/>
              <p:nvPr/>
            </p:nvSpPr>
            <p:spPr>
              <a:xfrm>
                <a:off x="836610" y="4322709"/>
                <a:ext cx="4584475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accent5">
                        <a:lumMod val="75000"/>
                      </a:schemeClr>
                    </a:solidFill>
                  </a:rPr>
                  <a:t>*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pred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0       </m:t>
                            </m:r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it-IT" b="0" i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func>
                              <m:func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round</m:t>
                                </m:r>
                                <m: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it-IT" i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it-IT" i="0">
                                            <a:latin typeface="Cambria Math" panose="02040503050406030204" pitchFamily="18" charset="0"/>
                                          </a:rPr>
                                          <m:t>y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func>
                            <m:r>
                              <a:rPr lang="it-IT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it-IT" b="0" i="0" smtClean="0">
                                <a:latin typeface="Cambria Math" panose="02040503050406030204" pitchFamily="18" charset="0"/>
                              </a:rPr>
                              <m:t>)=0</m:t>
                            </m:r>
                          </m:e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1                       </m:t>
                            </m:r>
                            <m:r>
                              <a:rPr lang="it-IT" b="0" i="0" smtClean="0"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C5F6D9-4C52-F987-55B9-7A7DCB03F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10" y="4322709"/>
                <a:ext cx="4584475" cy="710194"/>
              </a:xfrm>
              <a:prstGeom prst="rect">
                <a:avLst/>
              </a:prstGeom>
              <a:blipFill>
                <a:blip r:embed="rId2"/>
                <a:stretch>
                  <a:fillRect l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455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2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30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2">
            <a:extLst>
              <a:ext uri="{FF2B5EF4-FFF2-40B4-BE49-F238E27FC236}">
                <a16:creationId xmlns:a16="http://schemas.microsoft.com/office/drawing/2014/main" id="{DC4AF033-BFE8-4FED-B114-73A7DB727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40000"/>
                </a:schemeClr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Placeholder 20" descr="Diagram&#10;&#10;Description automatically generated">
            <a:extLst>
              <a:ext uri="{FF2B5EF4-FFF2-40B4-BE49-F238E27FC236}">
                <a16:creationId xmlns:a16="http://schemas.microsoft.com/office/drawing/2014/main" id="{50326240-5B09-0A25-E91D-97F2A5E3A3D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l="23960" r="19792" b="4"/>
          <a:stretch/>
        </p:blipFill>
        <p:spPr>
          <a:xfrm>
            <a:off x="7130003" y="1856226"/>
            <a:ext cx="2040674" cy="2040674"/>
          </a:xfrm>
          <a:custGeom>
            <a:avLst/>
            <a:gdLst/>
            <a:ahLst/>
            <a:cxnLst/>
            <a:rect l="l" t="t" r="r" b="b"/>
            <a:pathLst>
              <a:path w="2040674" h="2040674">
                <a:moveTo>
                  <a:pt x="1020337" y="0"/>
                </a:moveTo>
                <a:cubicBezTo>
                  <a:pt x="1583854" y="0"/>
                  <a:pt x="2040674" y="456820"/>
                  <a:pt x="2040674" y="1020337"/>
                </a:cubicBezTo>
                <a:cubicBezTo>
                  <a:pt x="2040674" y="1583854"/>
                  <a:pt x="1583854" y="2040674"/>
                  <a:pt x="1020337" y="2040674"/>
                </a:cubicBezTo>
                <a:cubicBezTo>
                  <a:pt x="456820" y="2040674"/>
                  <a:pt x="0" y="1583854"/>
                  <a:pt x="0" y="1020337"/>
                </a:cubicBezTo>
                <a:cubicBezTo>
                  <a:pt x="0" y="456820"/>
                  <a:pt x="456820" y="0"/>
                  <a:pt x="1020337" y="0"/>
                </a:cubicBezTo>
                <a:close/>
              </a:path>
            </a:pathLst>
          </a:custGeom>
        </p:spPr>
      </p:pic>
      <p:pic>
        <p:nvPicPr>
          <p:cNvPr id="15" name="Picture Placeholder 14" descr="A picture containing light, outdoor object&#10;&#10;Description automatically generated">
            <a:extLst>
              <a:ext uri="{FF2B5EF4-FFF2-40B4-BE49-F238E27FC236}">
                <a16:creationId xmlns:a16="http://schemas.microsoft.com/office/drawing/2014/main" id="{9744920E-DD1C-835C-3A4F-C582B39EAF2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9446" r="22162" b="2"/>
          <a:stretch/>
        </p:blipFill>
        <p:spPr>
          <a:xfrm>
            <a:off x="8465226" y="3267983"/>
            <a:ext cx="3726773" cy="3590017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  <p:pic>
        <p:nvPicPr>
          <p:cNvPr id="11" name="Picture Placeholder 10" descr="A picture containing text&#10;&#10;Description automatically generated">
            <a:extLst>
              <a:ext uri="{FF2B5EF4-FFF2-40B4-BE49-F238E27FC236}">
                <a16:creationId xmlns:a16="http://schemas.microsoft.com/office/drawing/2014/main" id="{0ECBAA34-914C-A197-5108-ADA51EE7107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/>
          <a:srcRect l="21977" r="12600" b="-2"/>
          <a:stretch/>
        </p:blipFill>
        <p:spPr>
          <a:xfrm>
            <a:off x="9325160" y="10"/>
            <a:ext cx="2866840" cy="2925034"/>
          </a:xfrm>
          <a:custGeom>
            <a:avLst/>
            <a:gdLst/>
            <a:ahLst/>
            <a:cxnLst/>
            <a:rect l="l" t="t" r="r" b="b"/>
            <a:pathLst>
              <a:path w="2866840" h="2925044">
                <a:moveTo>
                  <a:pt x="1437601" y="0"/>
                </a:moveTo>
                <a:lnTo>
                  <a:pt x="1488735" y="0"/>
                </a:lnTo>
                <a:lnTo>
                  <a:pt x="1612768" y="6263"/>
                </a:lnTo>
                <a:cubicBezTo>
                  <a:pt x="2203017" y="66206"/>
                  <a:pt x="2689551" y="476982"/>
                  <a:pt x="2860554" y="1026775"/>
                </a:cubicBezTo>
                <a:lnTo>
                  <a:pt x="2866840" y="1051223"/>
                </a:lnTo>
                <a:lnTo>
                  <a:pt x="2866840" y="1872531"/>
                </a:lnTo>
                <a:lnTo>
                  <a:pt x="2860554" y="1896978"/>
                </a:lnTo>
                <a:cubicBezTo>
                  <a:pt x="2675300" y="2492588"/>
                  <a:pt x="2119737" y="2925044"/>
                  <a:pt x="1463168" y="2925044"/>
                </a:cubicBezTo>
                <a:cubicBezTo>
                  <a:pt x="655082" y="2925044"/>
                  <a:pt x="0" y="2269962"/>
                  <a:pt x="0" y="1461877"/>
                </a:cubicBezTo>
                <a:cubicBezTo>
                  <a:pt x="0" y="704296"/>
                  <a:pt x="575756" y="81192"/>
                  <a:pt x="1313568" y="6263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09140" cy="2123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ConclusionS</a:t>
            </a:r>
            <a:endParaRPr lang="en-US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5902" y="2876563"/>
            <a:ext cx="5514097" cy="339137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2000" dirty="0"/>
            </a:br>
            <a:r>
              <a:rPr lang="en-US" dirty="0">
                <a:solidFill>
                  <a:schemeClr val="bg1"/>
                </a:solidFill>
              </a:rPr>
              <a:t>Tree-based models show good performance in predicting the traffic of active customers, but fail to identify customers who suddenly cease their activity.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</a:rPr>
              <a:t>Proposed solution</a:t>
            </a:r>
            <a:r>
              <a:rPr lang="en-US" dirty="0">
                <a:solidFill>
                  <a:schemeClr val="bg1"/>
                </a:solidFill>
              </a:rPr>
              <a:t>: include more predictors related to the customer's history with the phone provider, their satisfaction with the service, and competition during the dataset creation phase.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2493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759310" y="4995679"/>
            <a:ext cx="334608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 mining – </a:t>
            </a:r>
            <a:r>
              <a:rPr lang="en-US" b="1" i="0" kern="1200" cap="all" spc="100" baseline="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a.</a:t>
            </a:r>
            <a:r>
              <a:rPr lang="en-US" dirty="0" err="1">
                <a:solidFill>
                  <a:schemeClr val="bg1"/>
                </a:solidFill>
              </a:rPr>
              <a:t>Y</a:t>
            </a:r>
            <a:r>
              <a:rPr lang="en-US" b="1" i="0" kern="1200" cap="all" spc="1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 22/23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Introduction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Context</a:t>
            </a:r>
            <a:r>
              <a:rPr lang="en-US" dirty="0"/>
              <a:t>: The marketing department of a telecommunications company wants to better understand the consumption patterns of its customers. Objective: Predict the telephone traffic for the next month based on the available data, expressed as the total number of seconds of outgoing calls made.</a:t>
            </a:r>
          </a:p>
          <a:p>
            <a:r>
              <a:rPr lang="en-US" b="1" dirty="0"/>
              <a:t>Objective</a:t>
            </a:r>
            <a:r>
              <a:rPr lang="en-US" dirty="0"/>
              <a:t>: predict telephone traffic for the following month based on the available data, expressed as the total number of seconds of outgoing calls made.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mining – </a:t>
            </a:r>
            <a:r>
              <a:rPr lang="en-US" dirty="0" err="1"/>
              <a:t>a.Y</a:t>
            </a:r>
            <a:r>
              <a:rPr lang="en-US" dirty="0"/>
              <a:t>. 22/23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Placeholder 13" descr="Chart&#10;&#10;Description automatically generated">
            <a:extLst>
              <a:ext uri="{FF2B5EF4-FFF2-40B4-BE49-F238E27FC236}">
                <a16:creationId xmlns:a16="http://schemas.microsoft.com/office/drawing/2014/main" id="{103EAF86-1ED2-454D-28BF-A2198FA3119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623" r="206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E.D.A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31188" cy="758825"/>
          </a:xfrm>
        </p:spPr>
        <p:txBody>
          <a:bodyPr>
            <a:normAutofit/>
          </a:bodyPr>
          <a:lstStyle/>
          <a:p>
            <a:r>
              <a:rPr lang="en-US" sz="4000" dirty="0"/>
              <a:t>Dataset</a:t>
            </a:r>
            <a:endParaRPr lang="en-US" sz="44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4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1ACEADC-06BE-ABA8-14FA-226D0B48E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65098"/>
              </p:ext>
            </p:extLst>
          </p:nvPr>
        </p:nvGraphicFramePr>
        <p:xfrm>
          <a:off x="838200" y="1287625"/>
          <a:ext cx="8128000" cy="1107466"/>
        </p:xfrm>
        <a:graphic>
          <a:graphicData uri="http://schemas.openxmlformats.org/drawingml/2006/table">
            <a:tbl>
              <a:tblPr bandCol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3892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780102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56235031"/>
                    </a:ext>
                  </a:extLst>
                </a:gridCol>
              </a:tblGrid>
              <a:tr h="365786">
                <a:tc>
                  <a:txBody>
                    <a:bodyPr/>
                    <a:lstStyle/>
                    <a:p>
                      <a:r>
                        <a:rPr lang="en-US" b="1" dirty="0"/>
                        <a:t>Observations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15310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88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Predictors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 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64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NA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1290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B9EAD97-B38D-EB5A-CFD7-700CFDEDEE15}"/>
              </a:ext>
            </a:extLst>
          </p:cNvPr>
          <p:cNvSpPr txBox="1"/>
          <p:nvPr/>
        </p:nvSpPr>
        <p:spPr>
          <a:xfrm>
            <a:off x="838200" y="2759428"/>
            <a:ext cx="10153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variables are listed by month.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chosen enumeration does not necessarily correspond to that of the calendar (e.g., X_01 does not indicate that the data was recorded in January).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Limited number of temporal observations (9 months, 1 monthly observation for each variable for each user) -&gt; time series approach excluded.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FA281F-D5DF-F2AE-B00D-71E33518E8D3}"/>
              </a:ext>
            </a:extLst>
          </p:cNvPr>
          <p:cNvSpPr txBox="1"/>
          <p:nvPr/>
        </p:nvSpPr>
        <p:spPr>
          <a:xfrm>
            <a:off x="838200" y="4447204"/>
            <a:ext cx="9919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Hypothesis</a:t>
            </a:r>
            <a:r>
              <a:rPr lang="en-US" dirty="0"/>
              <a:t>: relatively stable traffic in nearby months (e.g., month 9 is more relevant than month 5 in predicting traffic for month 10).</a:t>
            </a:r>
          </a:p>
        </p:txBody>
      </p:sp>
    </p:spTree>
    <p:extLst>
      <p:ext uri="{BB962C8B-B14F-4D97-AF65-F5344CB8AC3E}">
        <p14:creationId xmlns:p14="http://schemas.microsoft.com/office/powerpoint/2010/main" val="266302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31188" cy="758825"/>
          </a:xfrm>
        </p:spPr>
        <p:txBody>
          <a:bodyPr>
            <a:normAutofit/>
          </a:bodyPr>
          <a:lstStyle/>
          <a:p>
            <a:r>
              <a:rPr lang="en-US" sz="4000" dirty="0"/>
              <a:t>Response</a:t>
            </a:r>
            <a:endParaRPr lang="en-US" sz="44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5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7" name="Picture 6" descr="Chart, scatter chart">
            <a:extLst>
              <a:ext uri="{FF2B5EF4-FFF2-40B4-BE49-F238E27FC236}">
                <a16:creationId xmlns:a16="http://schemas.microsoft.com/office/drawing/2014/main" id="{B440689F-3B8D-2384-5ACB-F43D671CA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12546"/>
            <a:ext cx="4931188" cy="3019563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0B01A4CD-024E-5E1D-3A44-42C5A2B66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32109"/>
            <a:ext cx="3379894" cy="2661071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85977675-AC78-00D0-2663-837E2AB4E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332" y="1012545"/>
            <a:ext cx="3835224" cy="30195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B86BE77-B0A4-78A7-D0C9-A8280E294BAF}"/>
              </a:ext>
            </a:extLst>
          </p:cNvPr>
          <p:cNvSpPr txBox="1"/>
          <p:nvPr/>
        </p:nvSpPr>
        <p:spPr>
          <a:xfrm>
            <a:off x="4425779" y="4361243"/>
            <a:ext cx="4829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percentage of observations equal to 0 (33.6%) -&gt; asymmetry in the distribution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Symmetric distribution with log1p(x) = log(1+x) transformation and conditioning on y &gt; 0 (figure on the right)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Presence of outliers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57668A-8E53-F75E-CF35-EF7C56DEC896}"/>
              </a:ext>
            </a:extLst>
          </p:cNvPr>
          <p:cNvSpPr txBox="1"/>
          <p:nvPr/>
        </p:nvSpPr>
        <p:spPr>
          <a:xfrm>
            <a:off x="9462504" y="4361243"/>
            <a:ext cx="230666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Mean</a:t>
            </a:r>
            <a:r>
              <a:rPr lang="en-US" dirty="0"/>
              <a:t> 	1666.86</a:t>
            </a:r>
          </a:p>
          <a:p>
            <a:r>
              <a:rPr lang="en-US" b="1" dirty="0"/>
              <a:t>SD</a:t>
            </a:r>
            <a:r>
              <a:rPr lang="en-US" dirty="0"/>
              <a:t>	6360.201</a:t>
            </a:r>
          </a:p>
          <a:p>
            <a:r>
              <a:rPr lang="en-US" b="1" dirty="0"/>
              <a:t>Range</a:t>
            </a:r>
            <a:r>
              <a:rPr lang="en-US" dirty="0"/>
              <a:t> 	[0, 188035]</a:t>
            </a:r>
          </a:p>
          <a:p>
            <a:r>
              <a:rPr lang="en-US" b="1" dirty="0"/>
              <a:t># 0</a:t>
            </a:r>
            <a:r>
              <a:rPr lang="en-US" dirty="0"/>
              <a:t>	5151</a:t>
            </a:r>
          </a:p>
        </p:txBody>
      </p:sp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374364" cy="758825"/>
          </a:xfrm>
        </p:spPr>
        <p:txBody>
          <a:bodyPr>
            <a:normAutofit/>
          </a:bodyPr>
          <a:lstStyle/>
          <a:p>
            <a:r>
              <a:rPr lang="en-US" sz="4400" dirty="0"/>
              <a:t>Categorical predictors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6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2" name="Picture 1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C66E17DB-9C74-49FE-271A-8E655B52D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100055"/>
            <a:ext cx="8806906" cy="53928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E5F203-5051-F64E-DD36-A5F49F7DCF0B}"/>
              </a:ext>
            </a:extLst>
          </p:cNvPr>
          <p:cNvSpPr txBox="1"/>
          <p:nvPr/>
        </p:nvSpPr>
        <p:spPr>
          <a:xfrm>
            <a:off x="7015065" y="4758132"/>
            <a:ext cx="3229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categorical variables are highly imbalanced</a:t>
            </a:r>
          </a:p>
        </p:txBody>
      </p:sp>
    </p:spTree>
    <p:extLst>
      <p:ext uri="{BB962C8B-B14F-4D97-AF65-F5344CB8AC3E}">
        <p14:creationId xmlns:p14="http://schemas.microsoft.com/office/powerpoint/2010/main" val="114316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5257801" cy="699796"/>
          </a:xfrm>
        </p:spPr>
        <p:txBody>
          <a:bodyPr>
            <a:normAutofit/>
          </a:bodyPr>
          <a:lstStyle/>
          <a:p>
            <a:r>
              <a:rPr lang="en-US" sz="4000" dirty="0"/>
              <a:t>Numeric predictors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7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01D8E6D-6CEA-6A4F-2C25-30689D383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57563"/>
            <a:ext cx="8139527" cy="49793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C10288-1421-EC88-EA44-2DA5926CF327}"/>
              </a:ext>
            </a:extLst>
          </p:cNvPr>
          <p:cNvSpPr txBox="1"/>
          <p:nvPr/>
        </p:nvSpPr>
        <p:spPr>
          <a:xfrm>
            <a:off x="8977726" y="1057563"/>
            <a:ext cx="27866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Grafico</a:t>
            </a:r>
            <a:r>
              <a:rPr lang="en-US" b="1" dirty="0"/>
              <a:t> </a:t>
            </a:r>
          </a:p>
          <a:p>
            <a:r>
              <a:rPr lang="en-US" dirty="0" err="1"/>
              <a:t>predittori</a:t>
            </a:r>
            <a:r>
              <a:rPr lang="en-US" dirty="0"/>
              <a:t> </a:t>
            </a:r>
            <a:r>
              <a:rPr lang="en-US" dirty="0" err="1"/>
              <a:t>numerici</a:t>
            </a:r>
            <a:r>
              <a:rPr lang="en-US" dirty="0"/>
              <a:t> </a:t>
            </a:r>
            <a:r>
              <a:rPr lang="en-US" dirty="0" err="1"/>
              <a:t>riferiti</a:t>
            </a:r>
            <a:r>
              <a:rPr lang="en-US" dirty="0"/>
              <a:t> al mese 1.</a:t>
            </a:r>
          </a:p>
          <a:p>
            <a:endParaRPr lang="en-US" dirty="0"/>
          </a:p>
          <a:p>
            <a:r>
              <a:rPr lang="en-US" b="1" dirty="0" err="1"/>
              <a:t>Caratteristiche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percentage of 0 (often higher than 80%)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Variables on different scales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(next slide)</a:t>
            </a:r>
          </a:p>
        </p:txBody>
      </p:sp>
    </p:spTree>
    <p:extLst>
      <p:ext uri="{BB962C8B-B14F-4D97-AF65-F5344CB8AC3E}">
        <p14:creationId xmlns:p14="http://schemas.microsoft.com/office/powerpoint/2010/main" val="220768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229532" cy="758825"/>
          </a:xfrm>
        </p:spPr>
        <p:txBody>
          <a:bodyPr>
            <a:normAutofit/>
          </a:bodyPr>
          <a:lstStyle/>
          <a:p>
            <a:r>
              <a:rPr lang="en-US" sz="4400" dirty="0"/>
              <a:t>Correlations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8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632A9DF-993E-507E-94A9-3DF5139CC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98" y="1123951"/>
            <a:ext cx="6272912" cy="4274802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ACED14D1-FCAC-B296-8E7E-22C0E0189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210" y="1299914"/>
            <a:ext cx="5049134" cy="43450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1DCF84-9EF5-A6CA-5D77-E2C8A69997D0}"/>
              </a:ext>
            </a:extLst>
          </p:cNvPr>
          <p:cNvSpPr txBox="1"/>
          <p:nvPr/>
        </p:nvSpPr>
        <p:spPr>
          <a:xfrm>
            <a:off x="7790150" y="1220969"/>
            <a:ext cx="440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most correlated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predictors with 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4A2741-FF79-1E02-AD58-333AC0FE95E3}"/>
              </a:ext>
            </a:extLst>
          </p:cNvPr>
          <p:cNvSpPr txBox="1"/>
          <p:nvPr/>
        </p:nvSpPr>
        <p:spPr>
          <a:xfrm>
            <a:off x="8041433" y="5561292"/>
            <a:ext cx="301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* </a:t>
            </a:r>
            <a:r>
              <a:rPr lang="en-US" sz="1200" dirty="0"/>
              <a:t>Correlation values in absolute value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DBC41D-9BF8-A13F-DC11-ED3E85A6A1B0}"/>
              </a:ext>
            </a:extLst>
          </p:cNvPr>
          <p:cNvSpPr txBox="1"/>
          <p:nvPr/>
        </p:nvSpPr>
        <p:spPr>
          <a:xfrm>
            <a:off x="999637" y="5734050"/>
            <a:ext cx="516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Strong multicollinearity</a:t>
            </a:r>
          </a:p>
        </p:txBody>
      </p:sp>
    </p:spTree>
    <p:extLst>
      <p:ext uri="{BB962C8B-B14F-4D97-AF65-F5344CB8AC3E}">
        <p14:creationId xmlns:p14="http://schemas.microsoft.com/office/powerpoint/2010/main" val="2371516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229532" cy="758825"/>
          </a:xfrm>
        </p:spPr>
        <p:txBody>
          <a:bodyPr>
            <a:normAutofit/>
          </a:bodyPr>
          <a:lstStyle/>
          <a:p>
            <a:r>
              <a:rPr lang="en-US" sz="4400" dirty="0" err="1"/>
              <a:t>Relazioni</a:t>
            </a:r>
            <a:r>
              <a:rPr lang="en-US" sz="4400" dirty="0"/>
              <a:t> </a:t>
            </a:r>
            <a:r>
              <a:rPr lang="en-US" sz="4400" dirty="0" err="1"/>
              <a:t>tra</a:t>
            </a:r>
            <a:r>
              <a:rPr lang="en-US" sz="4400" dirty="0"/>
              <a:t> </a:t>
            </a:r>
            <a:r>
              <a:rPr lang="en-US" sz="4400" dirty="0" err="1"/>
              <a:t>predittori</a:t>
            </a:r>
            <a:r>
              <a:rPr lang="en-US" sz="4400" dirty="0"/>
              <a:t> e </a:t>
            </a:r>
            <a:r>
              <a:rPr lang="en-US" sz="4400" dirty="0" err="1"/>
              <a:t>risposta</a:t>
            </a:r>
            <a:endParaRPr lang="en-US" sz="44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9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EA69F6B9-927F-623A-47FE-CC1102E28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850" y="1468742"/>
            <a:ext cx="5466280" cy="3359949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3DE94059-1C5F-5618-E1BF-B12D617F3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468742"/>
            <a:ext cx="5466281" cy="3359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65D70E-4ADC-2ED5-DFDE-446717E284C4}"/>
              </a:ext>
            </a:extLst>
          </p:cNvPr>
          <p:cNvSpPr txBox="1"/>
          <p:nvPr/>
        </p:nvSpPr>
        <p:spPr>
          <a:xfrm>
            <a:off x="911056" y="4828691"/>
            <a:ext cx="90447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Observations appear to belong to two main classes: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active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inactive </a:t>
            </a:r>
            <a:r>
              <a:rPr lang="en-US" dirty="0"/>
              <a:t>users on the month before the response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separation is not clear-cut. Some inactive users appear to behave as active users and </a:t>
            </a:r>
            <a:r>
              <a:rPr lang="en-US" dirty="0" err="1"/>
              <a:t>viceversa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relationship masked by the zero-inflation issue </a:t>
            </a:r>
            <a:r>
              <a:rPr lang="en-US" dirty="0">
                <a:sym typeface="Wingdings" panose="05000000000000000000" pitchFamily="2" charset="2"/>
              </a:rPr>
              <a:t> nonlinear approach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88EBB2-EE3D-9CF5-9813-276D70C2947F}"/>
              </a:ext>
            </a:extLst>
          </p:cNvPr>
          <p:cNvSpPr txBox="1"/>
          <p:nvPr/>
        </p:nvSpPr>
        <p:spPr>
          <a:xfrm>
            <a:off x="9461905" y="3801804"/>
            <a:ext cx="274320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600" b="1" dirty="0"/>
              <a:t>Grafici</a:t>
            </a:r>
          </a:p>
          <a:p>
            <a:r>
              <a:rPr lang="it-IT" sz="1600" dirty="0"/>
              <a:t>PC1 and PC2 are the first </a:t>
            </a:r>
            <a:r>
              <a:rPr lang="it-IT" sz="1600" dirty="0" err="1"/>
              <a:t>two</a:t>
            </a:r>
            <a:r>
              <a:rPr lang="it-IT" sz="1600" dirty="0"/>
              <a:t> </a:t>
            </a:r>
            <a:r>
              <a:rPr lang="it-IT" sz="1600" dirty="0" err="1"/>
              <a:t>components</a:t>
            </a:r>
            <a:r>
              <a:rPr lang="it-IT" sz="1600" dirty="0"/>
              <a:t> of PCA on the </a:t>
            </a:r>
            <a:r>
              <a:rPr lang="it-IT" sz="1600" dirty="0" err="1"/>
              <a:t>predictors</a:t>
            </a:r>
            <a:r>
              <a:rPr lang="it-IT" sz="1600" dirty="0"/>
              <a:t> alone. </a:t>
            </a:r>
          </a:p>
        </p:txBody>
      </p:sp>
    </p:spTree>
    <p:extLst>
      <p:ext uri="{BB962C8B-B14F-4D97-AF65-F5344CB8AC3E}">
        <p14:creationId xmlns:p14="http://schemas.microsoft.com/office/powerpoint/2010/main" val="390432078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71af3243-3dd4-4a8d-8c0d-dd76da1f02a5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metadata/properties"/>
    <ds:schemaRef ds:uri="16c05727-aa75-4e4a-9b5f-8a80a1165891"/>
    <ds:schemaRef ds:uri="http://schemas.microsoft.com/office/2006/documentManagement/types"/>
    <ds:schemaRef ds:uri="http://purl.org/dc/dcmitype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{3ED7769E-6BBD-4037-9F78-A41A4F45E054}tf89338750_win32</Template>
  <TotalTime>1089</TotalTime>
  <Words>987</Words>
  <Application>Microsoft Office PowerPoint</Application>
  <PresentationFormat>Widescreen</PresentationFormat>
  <Paragraphs>166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Courier New</vt:lpstr>
      <vt:lpstr>Univers</vt:lpstr>
      <vt:lpstr>Wingdings</vt:lpstr>
      <vt:lpstr>GradientUnivers</vt:lpstr>
      <vt:lpstr>Data mining – a.Y. 22/23</vt:lpstr>
      <vt:lpstr>Introduction</vt:lpstr>
      <vt:lpstr>E.D.A</vt:lpstr>
      <vt:lpstr>Dataset</vt:lpstr>
      <vt:lpstr>Response</vt:lpstr>
      <vt:lpstr>Categorical predictors</vt:lpstr>
      <vt:lpstr>Numeric predictors</vt:lpstr>
      <vt:lpstr>Correlations</vt:lpstr>
      <vt:lpstr>Relazioni tra predittori e risposta</vt:lpstr>
      <vt:lpstr>Modeling</vt:lpstr>
      <vt:lpstr>Modeling Approach</vt:lpstr>
      <vt:lpstr>Approccio al modello</vt:lpstr>
      <vt:lpstr>Recursive Feature Elimination (RFE)</vt:lpstr>
      <vt:lpstr>Results</vt:lpstr>
      <vt:lpstr>Results</vt:lpstr>
      <vt:lpstr>Results</vt:lpstr>
      <vt:lpstr>Observations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– a.a. 22/23</dc:title>
  <dc:creator>a.chiodin@campus.unimib.it</dc:creator>
  <cp:lastModifiedBy>a.chiodin@campus.unimib.it</cp:lastModifiedBy>
  <cp:revision>265</cp:revision>
  <dcterms:created xsi:type="dcterms:W3CDTF">2023-04-01T05:49:24Z</dcterms:created>
  <dcterms:modified xsi:type="dcterms:W3CDTF">2024-02-01T08:14:58Z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