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 hidden="0"/>
          <p:cNvSpPr>
            <a:spLocks noChangeArrowheads="1" noGrp="1"/>
          </p:cNvSpPr>
          <p:nvPr isPhoto="0"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 hidden="0"/>
          <p:cNvSpPr>
            <a:spLocks noGrp="1"/>
          </p:cNvSpPr>
          <p:nvPr isPhoto="0" userDrawn="0">
            <p:ph type="subTitle" idx="1" hasCustomPrompt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1" name="Дата 10" hidden="0"/>
          <p:cNvSpPr>
            <a:spLocks noGrp="1"/>
          </p:cNvSpPr>
          <p:nvPr isPhoto="0" userDrawn="0">
            <p:ph type="dt" sz="half" idx="15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12" name="Нижний колонтитул 11" hidden="0"/>
          <p:cNvSpPr>
            <a:spLocks noGrp="1"/>
          </p:cNvSpPr>
          <p:nvPr isPhoto="0" userDrawn="0">
            <p:ph type="ftr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2" hidden="0"/>
          <p:cNvSpPr>
            <a:spLocks noGrp="1"/>
          </p:cNvSpPr>
          <p:nvPr isPhoto="0" userDrawn="0">
            <p:ph type="sldNum" sz="quarter" idx="17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8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10" name="Заголовок 9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 hidden="0"/>
          <p:cNvSpPr>
            <a:spLocks noChangeArrowheads="1" noGrp="1"/>
          </p:cNvSpPr>
          <p:nvPr isPhoto="0"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 hidden="0"/>
          <p:cNvSpPr>
            <a:spLocks noChangeArrowheads="1" noGrp="1"/>
          </p:cNvSpPr>
          <p:nvPr isPhoto="0"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 hidden="0"/>
          <p:cNvSpPr>
            <a:spLocks noChangeArrowheads="1" noGrp="1"/>
          </p:cNvSpPr>
          <p:nvPr isPhoto="0"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 hidden="0"/>
          <p:cNvSpPr>
            <a:spLocks noChangeArrowheads="1" noGrp="1"/>
          </p:cNvSpPr>
          <p:nvPr isPhoto="0"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 hidden="0"/>
          <p:cNvSpPr>
            <a:spLocks noChangeArrowheads="1" noGrp="1"/>
          </p:cNvSpPr>
          <p:nvPr isPhoto="0"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 hidden="0"/>
          <p:cNvSpPr>
            <a:spLocks noChangeArrowheads="1" noGrp="1"/>
          </p:cNvSpPr>
          <p:nvPr isPhoto="0"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 hidden="0"/>
          <p:cNvSpPr>
            <a:spLocks noChangeArrowheads="1" noGrp="1"/>
          </p:cNvSpPr>
          <p:nvPr isPhoto="0"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 hidden="0"/>
          <p:cNvSpPr>
            <a:spLocks noChangeArrowheads="1" noGrp="1"/>
          </p:cNvSpPr>
          <p:nvPr isPhoto="0"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 hidden="0"/>
          <p:cNvSpPr>
            <a:spLocks noChangeArrowheads="1" noGrp="1"/>
          </p:cNvSpPr>
          <p:nvPr isPhoto="0"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 hidden="0"/>
          <p:cNvSpPr>
            <a:spLocks noChangeArrowheads="1" noGrp="1"/>
          </p:cNvSpPr>
          <p:nvPr isPhoto="0"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 hidden="0"/>
          <p:cNvSpPr>
            <a:spLocks noChangeArrowheads="1" noGrp="1"/>
          </p:cNvSpPr>
          <p:nvPr isPhoto="0"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 hidden="0"/>
          <p:cNvSpPr>
            <a:spLocks noChangeArrowheads="1" noGrp="1"/>
          </p:cNvSpPr>
          <p:nvPr isPhoto="0"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 hidden="0"/>
          <p:cNvSpPr>
            <a:spLocks noChangeArrowheads="1" noGrp="1"/>
          </p:cNvSpPr>
          <p:nvPr isPhoto="0"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 hidden="0"/>
          <p:cNvSpPr>
            <a:spLocks noChangeArrowheads="1" noGrp="1"/>
          </p:cNvSpPr>
          <p:nvPr isPhoto="0"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 hidden="0"/>
          <p:cNvSpPr>
            <a:spLocks noChangeArrowheads="1" noGrp="1"/>
          </p:cNvSpPr>
          <p:nvPr isPhoto="0"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 hidden="0"/>
          <p:cNvSpPr>
            <a:spLocks noChangeArrowheads="1" noGrp="1"/>
          </p:cNvSpPr>
          <p:nvPr isPhoto="0"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 hidden="0"/>
          <p:cNvSpPr>
            <a:spLocks noChangeArrowheads="1" noGrp="1"/>
          </p:cNvSpPr>
          <p:nvPr isPhoto="0"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 hidden="0"/>
          <p:cNvSpPr>
            <a:spLocks noChangeArrowheads="1" noGrp="1"/>
          </p:cNvSpPr>
          <p:nvPr isPhoto="0"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 hidden="0"/>
          <p:cNvSpPr>
            <a:spLocks noChangeArrowheads="1" noGrp="1"/>
          </p:cNvSpPr>
          <p:nvPr isPhoto="0"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 hidden="0"/>
          <p:cNvSpPr>
            <a:spLocks noChangeArrowheads="1" noGrp="1"/>
          </p:cNvSpPr>
          <p:nvPr isPhoto="0"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 hidden="0"/>
          <p:cNvSpPr>
            <a:spLocks noChangeArrowheads="1" noGrp="1"/>
          </p:cNvSpPr>
          <p:nvPr isPhoto="0"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 hidden="0"/>
          <p:cNvSpPr>
            <a:spLocks noChangeArrowheads="1" noGrp="1"/>
          </p:cNvSpPr>
          <p:nvPr isPhoto="0"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 hidden="0"/>
          <p:cNvSpPr>
            <a:spLocks noChangeArrowheads="1" noGrp="1"/>
          </p:cNvSpPr>
          <p:nvPr isPhoto="0"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 hidden="0"/>
          <p:cNvSpPr>
            <a:spLocks noChangeArrowheads="1" noGrp="1"/>
          </p:cNvSpPr>
          <p:nvPr isPhoto="0"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 hidden="0"/>
          <p:cNvSpPr>
            <a:spLocks noChangeArrowheads="1" noGrp="1"/>
          </p:cNvSpPr>
          <p:nvPr isPhoto="0"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 hidden="0"/>
          <p:cNvSpPr>
            <a:spLocks noChangeArrowheads="1" noGrp="1"/>
          </p:cNvSpPr>
          <p:nvPr isPhoto="0"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 hidden="0"/>
          <p:cNvSpPr>
            <a:spLocks noChangeArrowheads="1" noGrp="1"/>
          </p:cNvSpPr>
          <p:nvPr isPhoto="0"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 hidden="0"/>
          <p:cNvSpPr>
            <a:spLocks noChangeArrowheads="1" noGrp="1"/>
          </p:cNvSpPr>
          <p:nvPr isPhoto="0"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 hidden="0"/>
          <p:cNvSpPr>
            <a:spLocks noChangeArrowheads="1" noGrp="1"/>
          </p:cNvSpPr>
          <p:nvPr isPhoto="0"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 hidden="0"/>
          <p:cNvSpPr>
            <a:spLocks noChangeArrowheads="1" noGrp="1"/>
          </p:cNvSpPr>
          <p:nvPr isPhoto="0"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 hidden="0"/>
          <p:cNvSpPr>
            <a:spLocks noChangeArrowheads="1" noGrp="1"/>
          </p:cNvSpPr>
          <p:nvPr isPhoto="0"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406359" y="952498"/>
            <a:ext cx="7159101" cy="2977717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it-IT" sz="4800"/>
              <a:t>Classificazione varietà </a:t>
            </a:r>
            <a:br>
              <a:rPr lang="it-IT" sz="4800"/>
            </a:br>
            <a:r>
              <a:rPr lang="it-IT" sz="4800"/>
              <a:t>di grano del dataset UCI “seeds”</a:t>
            </a:r>
            <a:endParaRPr sz="4800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506765" y="3870216"/>
            <a:ext cx="7558063" cy="1655760"/>
          </a:xfrm>
        </p:spPr>
        <p:txBody>
          <a:bodyPr/>
          <a:lstStyle/>
          <a:p>
            <a:pPr marL="0" indent="0" algn="l">
              <a:buFont typeface="Arial"/>
              <a:buNone/>
              <a:defRPr/>
            </a:pPr>
            <a:r>
              <a:rPr lang="en-US">
                <a:solidFill>
                  <a:schemeClr val="tx1"/>
                </a:solidFill>
              </a:rPr>
              <a:t>Alessandro Gaudenzi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477252713" name="" hidden="0"/>
          <p:cNvSpPr/>
          <p:nvPr isPhoto="0" userDrawn="0"/>
        </p:nvSpPr>
        <p:spPr bwMode="auto">
          <a:xfrm flipH="0" flipV="0">
            <a:off x="6329215" y="-238875"/>
            <a:ext cx="46043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60758800" name="" hidden="0"/>
          <p:cNvSpPr/>
          <p:nvPr isPhoto="0" userDrawn="0"/>
        </p:nvSpPr>
        <p:spPr bwMode="auto">
          <a:xfrm flipH="0" flipV="0">
            <a:off x="16320174" y="654430"/>
            <a:ext cx="7095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9829732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400430" y="256385"/>
            <a:ext cx="2039763" cy="20533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0328582" name="" hidden="0"/>
          <p:cNvSpPr/>
          <p:nvPr isPhoto="0" userDrawn="0"/>
        </p:nvSpPr>
        <p:spPr bwMode="auto">
          <a:xfrm>
            <a:off x="7473906" y="420242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0948882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505346" y="910589"/>
            <a:ext cx="8553449" cy="4762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0297941" name="" hidden="0"/>
          <p:cNvSpPr/>
          <p:nvPr isPhoto="0" userDrawn="0"/>
        </p:nvSpPr>
        <p:spPr bwMode="auto">
          <a:xfrm>
            <a:off x="8454584" y="515685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8219429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484677" y="481297"/>
            <a:ext cx="5477593" cy="2274478"/>
          </a:xfrm>
          <a:prstGeom prst="rect">
            <a:avLst/>
          </a:prstGeom>
        </p:spPr>
      </p:pic>
      <p:sp>
        <p:nvSpPr>
          <p:cNvPr id="771394541" name="" hidden="0"/>
          <p:cNvSpPr/>
          <p:nvPr isPhoto="0" userDrawn="0"/>
        </p:nvSpPr>
        <p:spPr bwMode="auto">
          <a:xfrm>
            <a:off x="6959160" y="64541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41474345" name="" hidden="0"/>
          <p:cNvSpPr/>
          <p:nvPr isPhoto="0" userDrawn="0"/>
        </p:nvSpPr>
        <p:spPr bwMode="auto">
          <a:xfrm>
            <a:off x="7505735" y="641418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5643707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484677" y="3242566"/>
            <a:ext cx="5477593" cy="2805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8445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Random forest</a:t>
            </a:r>
            <a:endParaRPr/>
          </a:p>
        </p:txBody>
      </p:sp>
      <p:sp>
        <p:nvSpPr>
          <p:cNvPr id="73201098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Migliori parametri trovati:</a:t>
            </a:r>
            <a:endParaRPr/>
          </a:p>
          <a:p>
            <a:pPr lvl="1">
              <a:defRPr/>
            </a:pPr>
            <a:r>
              <a:rPr lang="it-IT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Criterion = entropy</a:t>
            </a:r>
            <a:r>
              <a:rPr lang="it-IT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endParaRPr lang="it-IT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it-IT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Bootstrap = false</a:t>
            </a:r>
            <a:endParaRPr lang="it-IT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it-IT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Class weight = balanced</a:t>
            </a:r>
            <a:r>
              <a:rPr lang="it-IT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endParaRPr lang="it-IT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it-IT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Max depth = 7</a:t>
            </a:r>
            <a:r>
              <a:rPr sz="115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115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457200" lvl="1" indent="0">
              <a:buFont typeface="Arial"/>
              <a:buNone/>
              <a:defRPr/>
            </a:pPr>
            <a:endParaRPr sz="115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457200" lvl="1" indent="0">
              <a:buFont typeface="Arial"/>
              <a:buNone/>
              <a:defRPr/>
            </a:pPr>
            <a:endParaRPr sz="115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lvl="0">
              <a:defRPr/>
            </a:pPr>
            <a:r>
              <a:rPr lang="it-IT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Accuratezza da 0.88095 a 0.90476</a:t>
            </a:r>
            <a:endParaRPr lang="it-IT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912961" name="" hidden="0"/>
          <p:cNvSpPr/>
          <p:nvPr isPhoto="0" userDrawn="0"/>
        </p:nvSpPr>
        <p:spPr bwMode="auto">
          <a:xfrm>
            <a:off x="7368734" y="426339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958290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303536" y="823587"/>
            <a:ext cx="5432524" cy="2135635"/>
          </a:xfrm>
          <a:prstGeom prst="rect">
            <a:avLst/>
          </a:prstGeom>
        </p:spPr>
      </p:pic>
      <p:sp>
        <p:nvSpPr>
          <p:cNvPr id="502512855" name="" hidden="0"/>
          <p:cNvSpPr/>
          <p:nvPr isPhoto="0" userDrawn="0"/>
        </p:nvSpPr>
        <p:spPr bwMode="auto">
          <a:xfrm>
            <a:off x="7368734" y="658368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6958179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303536" y="3250900"/>
            <a:ext cx="5432524" cy="2811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280456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 nearest neighbours</a:t>
            </a:r>
            <a:endParaRPr/>
          </a:p>
        </p:txBody>
      </p:sp>
      <p:sp>
        <p:nvSpPr>
          <p:cNvPr id="204874822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Migliori parametri trovati:</a:t>
            </a:r>
            <a:endParaRPr sz="3200"/>
          </a:p>
          <a:p>
            <a:pPr lvl="1">
              <a:defRPr/>
            </a:pPr>
            <a:r>
              <a:rPr lang="it-IT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Neighbors = 5</a:t>
            </a:r>
            <a:r>
              <a:rPr lang="it-IT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endParaRPr lang="it-IT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it-IT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Weights = distance</a:t>
            </a:r>
            <a:r>
              <a:rPr lang="it-IT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endParaRPr lang="it-IT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it-IT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Algorithm = ball tree</a:t>
            </a:r>
            <a:r>
              <a:rPr lang="it-IT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endParaRPr lang="it-IT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it-IT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 = 4</a:t>
            </a:r>
            <a:r>
              <a:rPr lang="it-IT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endParaRPr lang="it-IT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endParaRPr lang="it-IT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IT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Accuratezza da 0.92857 a 0.95238</a:t>
            </a:r>
            <a:endParaRPr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650325" name="" hidden="0"/>
          <p:cNvSpPr/>
          <p:nvPr isPhoto="0" userDrawn="0"/>
        </p:nvSpPr>
        <p:spPr bwMode="auto">
          <a:xfrm>
            <a:off x="7530660" y="453008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3449434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985671" y="1432447"/>
            <a:ext cx="5732387" cy="2312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045996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AdaBoost</a:t>
            </a:r>
            <a:endParaRPr/>
          </a:p>
        </p:txBody>
      </p:sp>
      <p:sp>
        <p:nvSpPr>
          <p:cNvPr id="172689389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Migliori parametri trovati:</a:t>
            </a:r>
            <a:endParaRPr sz="3200"/>
          </a:p>
          <a:p>
            <a:pPr lvl="1">
              <a:defRPr/>
            </a:pPr>
            <a:r>
              <a:rPr lang="it-IT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N estimators = 40</a:t>
            </a:r>
            <a:r>
              <a:rPr lang="it-IT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endParaRPr lang="it-IT" sz="28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it-IT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Learning rate = 0.5</a:t>
            </a:r>
            <a:endParaRPr lang="it-IT" sz="28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endParaRPr lang="it-IT" sz="28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IT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Accuratezza da 0.80952 a 0.88095</a:t>
            </a:r>
            <a:endParaRPr lang="it-IT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724138" name="" hidden="0"/>
          <p:cNvSpPr/>
          <p:nvPr isPhoto="0" userDrawn="0"/>
        </p:nvSpPr>
        <p:spPr bwMode="auto">
          <a:xfrm>
            <a:off x="7444935" y="449199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80702055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248021" y="876484"/>
            <a:ext cx="5676901" cy="2184461"/>
          </a:xfrm>
          <a:prstGeom prst="rect">
            <a:avLst/>
          </a:prstGeom>
        </p:spPr>
      </p:pic>
      <p:sp>
        <p:nvSpPr>
          <p:cNvPr id="75487051" name="" hidden="0"/>
          <p:cNvSpPr/>
          <p:nvPr isPhoto="0" userDrawn="0"/>
        </p:nvSpPr>
        <p:spPr bwMode="auto">
          <a:xfrm>
            <a:off x="7444935" y="676657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3530089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248021" y="3469975"/>
            <a:ext cx="5676901" cy="2967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06371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Neural networks</a:t>
            </a:r>
            <a:endParaRPr/>
          </a:p>
        </p:txBody>
      </p:sp>
      <p:sp>
        <p:nvSpPr>
          <p:cNvPr id="126635390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1 hidden layer con funzione relu</a:t>
            </a:r>
            <a:endParaRPr lang="it-IT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IT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Output later con relazione softmax</a:t>
            </a:r>
            <a:endParaRPr lang="it-IT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IT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Loss function sparse categorical crossentropy</a:t>
            </a:r>
            <a:endParaRPr lang="it-IT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IT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Optimizer adam</a:t>
            </a:r>
            <a:endParaRPr lang="it-IT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3200"/>
          </a:p>
          <a:p>
            <a:pPr>
              <a:defRPr/>
            </a:pPr>
            <a:r>
              <a:rPr lang="it-IT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Accuratezza di 0.90476</a:t>
            </a:r>
            <a:endParaRPr lang="it-IT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090117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Autosklearn</a:t>
            </a:r>
            <a:endParaRPr/>
          </a:p>
        </p:txBody>
      </p:sp>
      <p:sp>
        <p:nvSpPr>
          <p:cNvPr id="179238960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87827" y="1266917"/>
            <a:ext cx="10577331" cy="5232775"/>
          </a:xfrm>
        </p:spPr>
        <p:txBody>
          <a:bodyPr/>
          <a:lstStyle/>
          <a:p>
            <a:pPr>
              <a:defRPr/>
            </a:pPr>
            <a:r>
              <a:rPr lang="it-IT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Il tool automatico da come migliore classificatore l’MLP</a:t>
            </a:r>
            <a:endParaRPr lang="it-IT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IT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Accuratezza 1.0, rischio di overfitting da verificare</a:t>
            </a:r>
            <a:endParaRPr lang="it-IT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809843695" name="" hidden="0"/>
          <p:cNvSpPr/>
          <p:nvPr isPhoto="0" userDrawn="0"/>
        </p:nvSpPr>
        <p:spPr bwMode="auto">
          <a:xfrm flipH="0" flipV="0">
            <a:off x="8393432" y="5882265"/>
            <a:ext cx="283994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1260164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424871" y="2590425"/>
            <a:ext cx="6694181" cy="3776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712966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Obiettivi</a:t>
            </a:r>
            <a:endParaRPr/>
          </a:p>
        </p:txBody>
      </p:sp>
      <p:sp>
        <p:nvSpPr>
          <p:cNvPr id="115696998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787828" y="1905372"/>
            <a:ext cx="10577332" cy="4525961"/>
          </a:xfrm>
        </p:spPr>
        <p:txBody>
          <a:bodyPr/>
          <a:lstStyle/>
          <a:p>
            <a:pPr>
              <a:defRPr/>
            </a:pPr>
            <a:r>
              <a:rPr/>
              <a:t>Trovare un buon classificatore per il problema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Confrontare il comportamento di diversi classificatori nel caso di un dataset di dimensioni ridotte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80342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Conclusioni</a:t>
            </a:r>
            <a:endParaRPr/>
          </a:p>
        </p:txBody>
      </p:sp>
      <p:sp>
        <p:nvSpPr>
          <p:cNvPr id="412358564" name="" hidden="0"/>
          <p:cNvSpPr/>
          <p:nvPr isPhoto="0" userDrawn="0"/>
        </p:nvSpPr>
        <p:spPr bwMode="auto">
          <a:xfrm>
            <a:off x="9037726" y="536447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69328128" name="" hidden="0"/>
          <p:cNvSpPr/>
          <p:nvPr isPhoto="0" userDrawn="0"/>
        </p:nvSpPr>
        <p:spPr bwMode="auto">
          <a:xfrm>
            <a:off x="9556309" y="700659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9887221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987912" y="3474310"/>
            <a:ext cx="6304729" cy="3009663"/>
          </a:xfrm>
          <a:prstGeom prst="rect">
            <a:avLst/>
          </a:prstGeom>
        </p:spPr>
      </p:pic>
      <p:sp>
        <p:nvSpPr>
          <p:cNvPr id="163616783" name="" hidden="0"/>
          <p:cNvSpPr/>
          <p:nvPr isPhoto="0" userDrawn="0"/>
        </p:nvSpPr>
        <p:spPr bwMode="auto">
          <a:xfrm flipH="0" flipV="0">
            <a:off x="9273499" y="4796243"/>
            <a:ext cx="28280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25984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304940" y="1504403"/>
            <a:ext cx="5549577" cy="1679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872956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99249" y="121397"/>
            <a:ext cx="10577331" cy="700367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KNN risulta il migliore</a:t>
            </a:r>
            <a:endParaRPr/>
          </a:p>
          <a:p>
            <a:pPr lvl="1">
              <a:defRPr/>
            </a:pPr>
            <a:r>
              <a:rPr/>
              <a:t>Dimensionalità contenuta</a:t>
            </a:r>
            <a:endParaRPr/>
          </a:p>
          <a:p>
            <a:pPr lvl="1">
              <a:defRPr/>
            </a:pPr>
            <a:r>
              <a:rPr/>
              <a:t>Valori feature vicini come ordine di grandezza</a:t>
            </a:r>
            <a:endParaRPr/>
          </a:p>
          <a:p>
            <a:pPr lvl="1">
              <a:defRPr/>
            </a:pPr>
            <a:r>
              <a:rPr/>
              <a:t>Dataset piccolo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Random forest migliora alberi di decisione</a:t>
            </a:r>
            <a:endParaRPr/>
          </a:p>
          <a:p>
            <a:pPr lvl="1">
              <a:defRPr/>
            </a:pPr>
            <a:r>
              <a:rPr/>
              <a:t>Riduzione overfitting su validation set</a:t>
            </a:r>
            <a:endParaRPr/>
          </a:p>
          <a:p>
            <a:pPr lvl="1">
              <a:defRPr/>
            </a:pPr>
            <a:r>
              <a:rPr/>
              <a:t>Considera più variabili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AdaBoost soffre ridotta dimensione del dataset, così come le reti neurali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Restano da provare i classificatori trovati da Autosklearn</a:t>
            </a:r>
            <a:endParaRPr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3126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Dataset</a:t>
            </a:r>
            <a:endParaRPr/>
          </a:p>
        </p:txBody>
      </p:sp>
      <p:sp>
        <p:nvSpPr>
          <p:cNvPr id="175425930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 varietà di grano</a:t>
            </a:r>
            <a:endParaRPr/>
          </a:p>
          <a:p>
            <a:pPr>
              <a:defRPr/>
            </a:pPr>
            <a:r>
              <a:rPr/>
              <a:t>210 istanze, 70 per varietà</a:t>
            </a:r>
            <a:endParaRPr/>
          </a:p>
          <a:p>
            <a:pPr>
              <a:defRPr/>
            </a:pPr>
            <a:r>
              <a:rPr/>
              <a:t>Bilanciato e senza valori nulli</a:t>
            </a:r>
            <a:endParaRPr/>
          </a:p>
          <a:p>
            <a:pPr>
              <a:defRPr/>
            </a:pPr>
            <a:r>
              <a:rPr/>
              <a:t>7 feature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Divisione training:test=80:20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50087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Feature</a:t>
            </a:r>
            <a:endParaRPr/>
          </a:p>
        </p:txBody>
      </p:sp>
      <p:sp>
        <p:nvSpPr>
          <p:cNvPr id="59933083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47845" y="1600202"/>
            <a:ext cx="10577332" cy="4525961"/>
          </a:xfrm>
        </p:spPr>
        <p:txBody>
          <a:bodyPr/>
          <a:lstStyle/>
          <a:p>
            <a:pPr>
              <a:defRPr/>
            </a:pPr>
            <a:r>
              <a:rPr/>
              <a:t>Area</a:t>
            </a:r>
            <a:endParaRPr/>
          </a:p>
          <a:p>
            <a:pPr>
              <a:defRPr/>
            </a:pPr>
            <a:r>
              <a:rPr/>
              <a:t>Perimetro</a:t>
            </a:r>
            <a:endParaRPr/>
          </a:p>
          <a:p>
            <a:pPr>
              <a:defRPr/>
            </a:pPr>
            <a:r>
              <a:rPr/>
              <a:t>Compattezza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 (4*</m:t>
                      </m:r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π*A / </m:t>
                      </m:r>
                      <m:sSup>
                        <m:sSupPr>
                          <m:ctrlPr>
                            <a:rPr sz="32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sz="3200"/>
                            <m:t>P</m:t>
                          </m:r>
                        </m:e>
                        <m:sup>
                          <m:r>
                            <m:rPr/>
                            <a:rPr sz="3200"/>
                            <m:t>2</m:t>
                          </m:r>
                        </m:sup>
                      </m:sSup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>
              <a:defRPr/>
            </a:pPr>
            <a:r>
              <a:rPr/>
              <a:t>Lunghezza</a:t>
            </a:r>
            <a:endParaRPr/>
          </a:p>
          <a:p>
            <a:pPr>
              <a:defRPr/>
            </a:pPr>
            <a:r>
              <a:rPr/>
              <a:t>Larghezza</a:t>
            </a:r>
            <a:endParaRPr/>
          </a:p>
          <a:p>
            <a:pPr>
              <a:defRPr/>
            </a:pPr>
            <a:r>
              <a:rPr/>
              <a:t>Asimmetria</a:t>
            </a:r>
            <a:endParaRPr/>
          </a:p>
          <a:p>
            <a:pPr>
              <a:defRPr/>
            </a:pPr>
            <a:r>
              <a:rPr/>
              <a:t>Lunghezza della scanalatura</a:t>
            </a:r>
            <a:endParaRPr/>
          </a:p>
        </p:txBody>
      </p:sp>
      <p:sp>
        <p:nvSpPr>
          <p:cNvPr id="2027696874" name="" hidden="0"/>
          <p:cNvSpPr/>
          <p:nvPr isPhoto="0" userDrawn="0"/>
        </p:nvSpPr>
        <p:spPr bwMode="auto">
          <a:xfrm>
            <a:off x="10386538" y="4982527"/>
            <a:ext cx="25516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13092636" name="" hidden="0"/>
          <p:cNvSpPr/>
          <p:nvPr isPhoto="0" userDrawn="0"/>
        </p:nvSpPr>
        <p:spPr bwMode="auto">
          <a:xfrm>
            <a:off x="12595528" y="7709818"/>
            <a:ext cx="255168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75119879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80710" y="1855947"/>
            <a:ext cx="5095875" cy="2292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598528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Analisi features</a:t>
            </a:r>
            <a:endParaRPr lang="it-IT"/>
          </a:p>
        </p:txBody>
      </p:sp>
      <p:pic>
        <p:nvPicPr>
          <p:cNvPr id="175407033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827690" y="1214391"/>
            <a:ext cx="8706241" cy="52237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1080509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88533" y="108073"/>
            <a:ext cx="5490305" cy="3294183"/>
          </a:xfrm>
          <a:prstGeom prst="rect">
            <a:avLst/>
          </a:prstGeom>
        </p:spPr>
      </p:pic>
      <p:pic>
        <p:nvPicPr>
          <p:cNvPr id="201550214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178838" y="108073"/>
            <a:ext cx="5490305" cy="3294183"/>
          </a:xfrm>
          <a:prstGeom prst="rect">
            <a:avLst/>
          </a:prstGeom>
        </p:spPr>
      </p:pic>
      <p:pic>
        <p:nvPicPr>
          <p:cNvPr id="165281364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88533" y="3402256"/>
            <a:ext cx="5490305" cy="3294183"/>
          </a:xfrm>
          <a:prstGeom prst="rect">
            <a:avLst/>
          </a:prstGeom>
        </p:spPr>
      </p:pic>
      <p:pic>
        <p:nvPicPr>
          <p:cNvPr id="1683455229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6178838" y="3402256"/>
            <a:ext cx="5490305" cy="3294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8712736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157672" y="108073"/>
            <a:ext cx="5490305" cy="3294183"/>
          </a:xfrm>
          <a:prstGeom prst="rect">
            <a:avLst/>
          </a:prstGeom>
        </p:spPr>
      </p:pic>
      <p:pic>
        <p:nvPicPr>
          <p:cNvPr id="20926650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52511" y="108073"/>
            <a:ext cx="5505160" cy="3303096"/>
          </a:xfrm>
          <a:prstGeom prst="rect">
            <a:avLst/>
          </a:prstGeom>
        </p:spPr>
      </p:pic>
      <p:pic>
        <p:nvPicPr>
          <p:cNvPr id="128997238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369505" y="3326502"/>
            <a:ext cx="5576333" cy="3345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28045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Classificatori </a:t>
            </a:r>
            <a:r>
              <a:rPr lang="it-IT"/>
              <a:t>impiegati</a:t>
            </a:r>
            <a:endParaRPr/>
          </a:p>
        </p:txBody>
      </p:sp>
      <p:sp>
        <p:nvSpPr>
          <p:cNvPr id="10209269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799252" y="2016343"/>
            <a:ext cx="10577332" cy="4525961"/>
          </a:xfrm>
        </p:spPr>
        <p:txBody>
          <a:bodyPr/>
          <a:lstStyle/>
          <a:p>
            <a:pPr>
              <a:defRPr/>
            </a:pPr>
            <a:r>
              <a:rPr/>
              <a:t>Alberi di decisione</a:t>
            </a:r>
            <a:endParaRPr/>
          </a:p>
          <a:p>
            <a:pPr>
              <a:defRPr/>
            </a:pPr>
            <a:r>
              <a:rPr/>
              <a:t>Random forest</a:t>
            </a:r>
            <a:endParaRPr/>
          </a:p>
          <a:p>
            <a:pPr>
              <a:defRPr/>
            </a:pPr>
            <a:r>
              <a:rPr/>
              <a:t>KNN</a:t>
            </a:r>
            <a:endParaRPr/>
          </a:p>
          <a:p>
            <a:pPr>
              <a:defRPr/>
            </a:pPr>
            <a:r>
              <a:rPr/>
              <a:t>AdaBoost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GridSearch per tuning iperparametri (cv=3)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548769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Decision tree classifier</a:t>
            </a:r>
            <a:endParaRPr/>
          </a:p>
        </p:txBody>
      </p:sp>
      <p:sp>
        <p:nvSpPr>
          <p:cNvPr id="23505326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Migliori parametri trovati:</a:t>
            </a:r>
            <a:endParaRPr lang="it-IT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it-IT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Criterion = gini</a:t>
            </a:r>
            <a:endParaRPr lang="it-IT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it-IT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Splitter = random</a:t>
            </a:r>
            <a:endParaRPr/>
          </a:p>
          <a:p>
            <a:pPr lvl="1">
              <a:defRPr/>
            </a:pPr>
            <a:r>
              <a:rPr lang="it-IT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Max depth = 2</a:t>
            </a:r>
            <a:endParaRPr lang="it-IT" sz="28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endParaRPr lang="it-IT" sz="28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 lang="it-IT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Accuratezza da 0.83333 a 0.85714</a:t>
            </a:r>
            <a:endParaRPr lang="it-IT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12</cp:revision>
  <dcterms:created xsi:type="dcterms:W3CDTF">2012-12-03T06:56:55Z</dcterms:created>
  <dcterms:modified xsi:type="dcterms:W3CDTF">2022-06-01T10:56:51Z</dcterms:modified>
  <cp:category/>
  <cp:contentStatus/>
  <cp:version/>
</cp:coreProperties>
</file>