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20" r:id="rId2"/>
    <p:sldId id="351" r:id="rId3"/>
    <p:sldId id="384" r:id="rId4"/>
    <p:sldId id="321" r:id="rId5"/>
    <p:sldId id="385" r:id="rId6"/>
    <p:sldId id="352" r:id="rId7"/>
    <p:sldId id="353" r:id="rId8"/>
    <p:sldId id="354" r:id="rId9"/>
    <p:sldId id="386" r:id="rId10"/>
    <p:sldId id="355" r:id="rId11"/>
    <p:sldId id="356" r:id="rId12"/>
    <p:sldId id="357" r:id="rId13"/>
    <p:sldId id="358" r:id="rId14"/>
    <p:sldId id="359" r:id="rId15"/>
    <p:sldId id="360" r:id="rId16"/>
    <p:sldId id="361" r:id="rId17"/>
    <p:sldId id="362" r:id="rId18"/>
    <p:sldId id="364" r:id="rId19"/>
    <p:sldId id="363" r:id="rId20"/>
    <p:sldId id="365" r:id="rId21"/>
    <p:sldId id="366" r:id="rId22"/>
    <p:sldId id="367" r:id="rId23"/>
    <p:sldId id="368" r:id="rId24"/>
    <p:sldId id="387" r:id="rId25"/>
    <p:sldId id="369" r:id="rId26"/>
    <p:sldId id="370" r:id="rId27"/>
    <p:sldId id="371" r:id="rId28"/>
    <p:sldId id="372" r:id="rId29"/>
    <p:sldId id="373" r:id="rId30"/>
    <p:sldId id="374" r:id="rId31"/>
    <p:sldId id="375" r:id="rId32"/>
    <p:sldId id="376" r:id="rId33"/>
    <p:sldId id="377" r:id="rId34"/>
    <p:sldId id="319"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87013" autoAdjust="0"/>
  </p:normalViewPr>
  <p:slideViewPr>
    <p:cSldViewPr snapToGrid="0">
      <p:cViewPr varScale="1">
        <p:scale>
          <a:sx n="72" d="100"/>
          <a:sy n="72" d="100"/>
        </p:scale>
        <p:origin x="1277" y="53"/>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7D594-81B5-4741-A8C2-C86FD4F223EF}" type="datetimeFigureOut">
              <a:rPr lang="es-ES" smtClean="0"/>
              <a:t>03/03/2023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8D3FB-9EE3-4F27-A2EF-BFF39C72A9DF}" type="slidenum">
              <a:rPr lang="es-ES" smtClean="0"/>
              <a:t>‹Nº›</a:t>
            </a:fld>
            <a:endParaRPr lang="es-ES"/>
          </a:p>
        </p:txBody>
      </p:sp>
    </p:spTree>
    <p:extLst>
      <p:ext uri="{BB962C8B-B14F-4D97-AF65-F5344CB8AC3E}">
        <p14:creationId xmlns:p14="http://schemas.microsoft.com/office/powerpoint/2010/main" val="1740949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youtu.be/_d6KuiuteIA" TargetMode="External"/><Relationship Id="rId3" Type="http://schemas.openxmlformats.org/officeDocument/2006/relationships/hyperlink" Target="http://hipermediaciones.com/2009/11/23/el-ideologico-retorno-de-las-interfaces-transparentes/" TargetMode="External"/><Relationship Id="rId7" Type="http://schemas.openxmlformats.org/officeDocument/2006/relationships/hyperlink" Target="http://www.youtube.com/watch?v=Zto6aTZM9t0&amp;feature=player_embedded"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www.abc.es/tecnologia/20130311/rc-movil-libre-manos-201303110034.html" TargetMode="External"/><Relationship Id="rId5" Type="http://schemas.openxmlformats.org/officeDocument/2006/relationships/hyperlink" Target="http://www.pranavmistry.com/projects/sixthsense/" TargetMode="External"/><Relationship Id="rId4" Type="http://schemas.openxmlformats.org/officeDocument/2006/relationships/hyperlink" Target="http://www.cooper.com/journal/2012/08/the-best-interface-is-no-interfac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1C6B6F48-E8D2-47AE-9016-7FF7B2DF26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7C97FE-6175-46AD-A2E1-41DEE6D406E4}" type="slidenum">
              <a:rPr lang="es-ES" altLang="es-ES"/>
              <a:pPr/>
              <a:t>1</a:t>
            </a:fld>
            <a:endParaRPr lang="es-ES" altLang="es-ES"/>
          </a:p>
        </p:txBody>
      </p:sp>
      <p:sp>
        <p:nvSpPr>
          <p:cNvPr id="5123" name="Rectangle 2">
            <a:extLst>
              <a:ext uri="{FF2B5EF4-FFF2-40B4-BE49-F238E27FC236}">
                <a16:creationId xmlns:a16="http://schemas.microsoft.com/office/drawing/2014/main" id="{AD78BD66-D413-43EE-953A-99E75AC91CD4}"/>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7CC24D7-73C4-4057-8C58-37A8900348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s-ES" alt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24</a:t>
            </a:fld>
            <a:endParaRPr lang="es-ES"/>
          </a:p>
        </p:txBody>
      </p:sp>
    </p:spTree>
    <p:extLst>
      <p:ext uri="{BB962C8B-B14F-4D97-AF65-F5344CB8AC3E}">
        <p14:creationId xmlns:p14="http://schemas.microsoft.com/office/powerpoint/2010/main" val="156341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CO" sz="1800" dirty="0">
                <a:latin typeface="+mj-lt"/>
              </a:rPr>
              <a:t>El diseño de interfaz de usuario, como su nombre indica, se centra en los usuarios finales. Como diseñador debes encargarte del aspecto visual de interfaz, pero sin dejar de lado la usabilidad del diseño. Sobre todo, el diseño de una interfaz de usuario debe ser funcional de modo que pueda usarse sin mayor dificultad. Hay diversos factores a tener en cuenta al momento de diseñar, si no se es lo suficientemente cuidadoso es fácil cometer errores. Por esta razón, en esta artículo te mencionamos cuáles son los errores más comunes que se cometen al diseñar una interfaz de usuario.</a:t>
            </a:r>
            <a:endParaRPr lang="es-ES" sz="1800" dirty="0">
              <a:latin typeface="+mj-lt"/>
            </a:endParaRPr>
          </a:p>
        </p:txBody>
      </p:sp>
      <p:sp>
        <p:nvSpPr>
          <p:cNvPr id="4" name="Marcador de número de diapositiva 3"/>
          <p:cNvSpPr>
            <a:spLocks noGrp="1"/>
          </p:cNvSpPr>
          <p:nvPr>
            <p:ph type="sldNum" sz="quarter" idx="5"/>
          </p:nvPr>
        </p:nvSpPr>
        <p:spPr/>
        <p:txBody>
          <a:bodyPr/>
          <a:lstStyle/>
          <a:p>
            <a:fld id="{A868D3FB-9EE3-4F27-A2EF-BFF39C72A9DF}" type="slidenum">
              <a:rPr lang="es-ES" smtClean="0"/>
              <a:t>26</a:t>
            </a:fld>
            <a:endParaRPr lang="es-ES"/>
          </a:p>
        </p:txBody>
      </p:sp>
    </p:spTree>
    <p:extLst>
      <p:ext uri="{BB962C8B-B14F-4D97-AF65-F5344CB8AC3E}">
        <p14:creationId xmlns:p14="http://schemas.microsoft.com/office/powerpoint/2010/main" val="2640397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800" dirty="0">
                <a:latin typeface="+mj-lt"/>
              </a:rPr>
              <a:t>Una de las primeras reglas que debes tomar en cuenta es asegurarte que el diseño de interfaz sea consistente. Ya se trate de un sitio web o una aplicación, es probable que tenga varias secciones o ventanas de diseño. Para que cada composición que realices de cada ventana o sección sea vea en armonía la una con la otra hay ciertos parámetros que debes determinar y usar en cada uno de ellas. Por ejemplo, las fuentes, el color, tamaño y variaciones que emplearás y en qué tipo de situación utilizas cada una de ellas. Por supuesto, las fuentes no son el único factor que debes tener en cuenta para que la composición luzca como un conjunto. El color, alineación y tratamiento de las imágenes también ayuda a generar coherencia en una composición de diseño de interfaz.</a:t>
            </a:r>
            <a:endParaRPr lang="es-ES" sz="1800" dirty="0">
              <a:latin typeface="+mj-lt"/>
            </a:endParaRPr>
          </a:p>
        </p:txBody>
      </p:sp>
      <p:sp>
        <p:nvSpPr>
          <p:cNvPr id="4" name="Marcador de número de diapositiva 3"/>
          <p:cNvSpPr>
            <a:spLocks noGrp="1"/>
          </p:cNvSpPr>
          <p:nvPr>
            <p:ph type="sldNum" sz="quarter" idx="5"/>
          </p:nvPr>
        </p:nvSpPr>
        <p:spPr/>
        <p:txBody>
          <a:bodyPr/>
          <a:lstStyle/>
          <a:p>
            <a:fld id="{A868D3FB-9EE3-4F27-A2EF-BFF39C72A9DF}" type="slidenum">
              <a:rPr lang="es-ES" smtClean="0"/>
              <a:t>27</a:t>
            </a:fld>
            <a:endParaRPr lang="es-ES"/>
          </a:p>
        </p:txBody>
      </p:sp>
    </p:spTree>
    <p:extLst>
      <p:ext uri="{BB962C8B-B14F-4D97-AF65-F5344CB8AC3E}">
        <p14:creationId xmlns:p14="http://schemas.microsoft.com/office/powerpoint/2010/main" val="3454531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selección de colores para un sitio web es una tarea a la que debes prestarle gran importancia ya que gracias a éstos podrás transmitir la identidad de la marca. La tarea es mucho más sencilla si la marca tiene una guía con los lineamientos a seguir, de lo contrario puedes tener en cuenta los colores del logo al momento de seleccionar una paleta adecuada para tu interfaz. Sin embargo, no sólo los colores del logo se toman en cuenta, hay muchas marcas que hacen uso de colores de apoyo que no son parte del logo. A menudo sirven como contraste y van a juego con el logo.</a:t>
            </a:r>
          </a:p>
          <a:p>
            <a:endParaRPr lang="es-CO" dirty="0"/>
          </a:p>
          <a:p>
            <a:r>
              <a:rPr lang="es-CO" dirty="0"/>
              <a:t>Ten en cuenta tanto los lineamientos de la marca, como el mensaje que quieres transmitir y el público al que diriges. Si quieres comunicarte con público joven, usar </a:t>
            </a:r>
            <a:r>
              <a:rPr lang="es-CO" dirty="0" err="1"/>
              <a:t>duotono</a:t>
            </a:r>
            <a:r>
              <a:rPr lang="es-CO" dirty="0"/>
              <a:t> u otro tipo de tendencia podría ser de gran ayuda para la interfaz.</a:t>
            </a:r>
            <a:endParaRPr lang="es-ES"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28</a:t>
            </a:fld>
            <a:endParaRPr lang="es-ES"/>
          </a:p>
        </p:txBody>
      </p:sp>
    </p:spTree>
    <p:extLst>
      <p:ext uri="{BB962C8B-B14F-4D97-AF65-F5344CB8AC3E}">
        <p14:creationId xmlns:p14="http://schemas.microsoft.com/office/powerpoint/2010/main" val="2070318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Si bien los textos son esenciales en toda interfaz, es necesario colocar también un gran porcentaje de imágenes y otro contenido interactivo. Tal la historia de la empresa pueda ser descrita mediante un breve video en vez de usar palabras. De esta manera, el mensaje es recibido con mayor facilidad por los usuarios.</a:t>
            </a:r>
          </a:p>
          <a:p>
            <a:endParaRPr lang="es-CO" dirty="0"/>
          </a:p>
          <a:p>
            <a:r>
              <a:rPr lang="es-CO" dirty="0"/>
              <a:t>Es importante mantener en cuenta también que debes intentar condensar la información del sitio lo mejor que puedas. En ciertos casos, el cliente te entregará los textos, pero en caso debas redactarlos, recuerda usar un lenguaje sencillo y resumir datos importantes. En este aspecto, también debes considerar el nivel de importancia de cada pieza de información y representarlo de manera visual mediante el uso de títulos, subtítulos y formatos especiales como negritas, itálicas, etc.</a:t>
            </a:r>
            <a:endParaRPr lang="es-ES"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29</a:t>
            </a:fld>
            <a:endParaRPr lang="es-ES"/>
          </a:p>
        </p:txBody>
      </p:sp>
    </p:spTree>
    <p:extLst>
      <p:ext uri="{BB962C8B-B14F-4D97-AF65-F5344CB8AC3E}">
        <p14:creationId xmlns:p14="http://schemas.microsoft.com/office/powerpoint/2010/main" val="752123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navegación es un elemento esencial para guiar a los usuarios. Por esta razón es importante estructurar correctamente el sitio y nombrar apropiadamente cada sección que conforma el sitio web. Dependiendo del tipo de sitio o aplicación que estés creando podrías ser algo complicado. Páginas web de tiendas online suelen tener un menú de varios niveles pues dividen cada artículo en categorías. Para asegurarse que el usuario encuentre los artículos que son realmente de su interés se debe colocar cada uno de ellos en la categoría adecuada. Así que, como ves, la barra de menú es un elemento de gran importancia para que el usuario pueda navegar sin problemas por el sitio web o aplicación.</a:t>
            </a:r>
            <a:endParaRPr lang="es-ES"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30</a:t>
            </a:fld>
            <a:endParaRPr lang="es-ES"/>
          </a:p>
        </p:txBody>
      </p:sp>
    </p:spTree>
    <p:extLst>
      <p:ext uri="{BB962C8B-B14F-4D97-AF65-F5344CB8AC3E}">
        <p14:creationId xmlns:p14="http://schemas.microsoft.com/office/powerpoint/2010/main" val="3683792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Es probable que si vas a crear una interfaz hagas uso al menos de un formulario: el de contacto. En una página web es usual ofrecer un formulario de contacto para poder escribir consultas desde la misma página, sin necesidad de que el usuario ingrese a su cuenta de correo. Por otro lado, si vas a crear una aplicación, uno de los formularios que deberás colocar será el de registro.</a:t>
            </a:r>
          </a:p>
          <a:p>
            <a:endParaRPr lang="es-CO" dirty="0"/>
          </a:p>
          <a:p>
            <a:r>
              <a:rPr lang="es-CO" dirty="0"/>
              <a:t>Lo más importante al crear formulario es tener en cuenta la comodidad de tus usuarios. Ellos no querrán rellenar mucha información, así que haz sólo las preguntas realmente necesarias. De hecho, muchas aplicaciones ofrecen la opción de conectarse por medio de redes sociales como Facebook o Twitter, lo cual ahorra muchos problemas a muchos usuarios. En algunos casos sirve también para transferir cierta información de estas redes sociales al perfil de la cuenta, de modo que el usuario ya no tiene que rellenar nuevamente ciertos datos.</a:t>
            </a:r>
            <a:endParaRPr lang="es-ES"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31</a:t>
            </a:fld>
            <a:endParaRPr lang="es-ES"/>
          </a:p>
        </p:txBody>
      </p:sp>
    </p:spTree>
    <p:extLst>
      <p:ext uri="{BB962C8B-B14F-4D97-AF65-F5344CB8AC3E}">
        <p14:creationId xmlns:p14="http://schemas.microsoft.com/office/powerpoint/2010/main" val="3963411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Añadir interactividad en tu sitio no sólo tiene el propósito de hacerlo más dinámico, también se usan las interacciones como un medio para informar al usuario. Por ejemplo, cuando el usuario posa el cursor sobre algún botón del menú, éste suele cambiar de color. Este cambio de estado ayuda al usuario a verificar que opción del menú está seleccionando. Por esta razón, las </a:t>
            </a:r>
            <a:r>
              <a:rPr lang="es-CO" dirty="0" err="1"/>
              <a:t>micro-interacciones</a:t>
            </a:r>
            <a:r>
              <a:rPr lang="es-CO" dirty="0"/>
              <a:t> son de gran importancia en cualquier interfaz que estés diseñando. Así que no olvides tenerlas en cuenta en tu próximo diseño.</a:t>
            </a:r>
            <a:endParaRPr lang="es-ES"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32</a:t>
            </a:fld>
            <a:endParaRPr lang="es-ES"/>
          </a:p>
        </p:txBody>
      </p:sp>
    </p:spTree>
    <p:extLst>
      <p:ext uri="{BB962C8B-B14F-4D97-AF65-F5344CB8AC3E}">
        <p14:creationId xmlns:p14="http://schemas.microsoft.com/office/powerpoint/2010/main" val="14171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CO" sz="1800" dirty="0">
                <a:latin typeface="+mj-lt"/>
              </a:rPr>
              <a:t>Diseño de Interfaces de Usuario. Es el diseño de computadoras, aplicaciones, máquinas, dispositivos de comunicación móvil, aplicaciones de software, y sitios web enfocado en la experiencia de usuario y la interacción. Normalmente es una actividad multidisciplinar que involucra a varias ramas del diseño y el conocimiento como el diseño gráfico, industrial, web, de software y la ergonomía; y está implicado en un amplio rango de proyectos, desde sistemas para computadoras, vehículos hasta aviones comerciales.</a:t>
            </a:r>
            <a:endParaRPr lang="es-ES" sz="1800" dirty="0">
              <a:latin typeface="+mj-lt"/>
            </a:endParaRPr>
          </a:p>
        </p:txBody>
      </p:sp>
      <p:sp>
        <p:nvSpPr>
          <p:cNvPr id="4" name="Marcador de número de diapositiva 3"/>
          <p:cNvSpPr>
            <a:spLocks noGrp="1"/>
          </p:cNvSpPr>
          <p:nvPr>
            <p:ph type="sldNum" sz="quarter" idx="5"/>
          </p:nvPr>
        </p:nvSpPr>
        <p:spPr/>
        <p:txBody>
          <a:bodyPr/>
          <a:lstStyle/>
          <a:p>
            <a:fld id="{A868D3FB-9EE3-4F27-A2EF-BFF39C72A9DF}" type="slidenum">
              <a:rPr lang="es-ES" smtClean="0"/>
              <a:t>2</a:t>
            </a:fld>
            <a:endParaRPr lang="es-ES"/>
          </a:p>
        </p:txBody>
      </p:sp>
    </p:spTree>
    <p:extLst>
      <p:ext uri="{BB962C8B-B14F-4D97-AF65-F5344CB8AC3E}">
        <p14:creationId xmlns:p14="http://schemas.microsoft.com/office/powerpoint/2010/main" val="936411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800" dirty="0">
                <a:latin typeface="+mj-lt"/>
              </a:rPr>
              <a:t>Internet es un medio de comunicación, donde la interfaz tiene un papel fundamental y hace que tu producto sea o no competitivo.</a:t>
            </a:r>
          </a:p>
          <a:p>
            <a:endParaRPr lang="es-CO" sz="1800" dirty="0">
              <a:latin typeface="+mj-lt"/>
            </a:endParaRPr>
          </a:p>
          <a:p>
            <a:r>
              <a:rPr lang="es-CO" sz="1800" dirty="0">
                <a:latin typeface="+mj-lt"/>
              </a:rPr>
              <a:t>La fidelidad de tus usuarios-clientes la consigues cuando cumples sus objetivos de forma eficiente. No sirve de nada la tecnología si sus usuarios:</a:t>
            </a:r>
          </a:p>
          <a:p>
            <a:endParaRPr lang="es-CO" sz="1800" dirty="0">
              <a:latin typeface="+mj-lt"/>
            </a:endParaRPr>
          </a:p>
          <a:p>
            <a:pPr marL="285750" indent="-285750">
              <a:buFont typeface="Arial" panose="020B0604020202020204" pitchFamily="34" charset="0"/>
              <a:buChar char="•"/>
            </a:pPr>
            <a:r>
              <a:rPr lang="es-CO" sz="1800" dirty="0">
                <a:latin typeface="+mj-lt"/>
              </a:rPr>
              <a:t>No consiguen realizar una transacción económica.</a:t>
            </a:r>
          </a:p>
          <a:p>
            <a:pPr marL="285750" indent="-285750">
              <a:buFont typeface="Arial" panose="020B0604020202020204" pitchFamily="34" charset="0"/>
              <a:buChar char="•"/>
            </a:pPr>
            <a:r>
              <a:rPr lang="es-CO" sz="1800" dirty="0">
                <a:latin typeface="+mj-lt"/>
              </a:rPr>
              <a:t>No entienden las secuencias de compras que les presentas.</a:t>
            </a:r>
          </a:p>
          <a:p>
            <a:pPr marL="285750" indent="-285750">
              <a:buFont typeface="Arial" panose="020B0604020202020204" pitchFamily="34" charset="0"/>
              <a:buChar char="•"/>
            </a:pPr>
            <a:r>
              <a:rPr lang="es-CO" sz="1800" dirty="0">
                <a:latin typeface="+mj-lt"/>
              </a:rPr>
              <a:t>No encuentran un producto</a:t>
            </a:r>
          </a:p>
          <a:p>
            <a:pPr marL="285750" indent="-285750">
              <a:buFont typeface="Arial" panose="020B0604020202020204" pitchFamily="34" charset="0"/>
              <a:buChar char="•"/>
            </a:pPr>
            <a:r>
              <a:rPr lang="es-CO" sz="1800" dirty="0">
                <a:latin typeface="+mj-lt"/>
              </a:rPr>
              <a:t>No consideran atractivo el diseño.</a:t>
            </a:r>
          </a:p>
          <a:p>
            <a:endParaRPr lang="es-ES"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11</a:t>
            </a:fld>
            <a:endParaRPr lang="es-ES"/>
          </a:p>
        </p:txBody>
      </p:sp>
    </p:spTree>
    <p:extLst>
      <p:ext uri="{BB962C8B-B14F-4D97-AF65-F5344CB8AC3E}">
        <p14:creationId xmlns:p14="http://schemas.microsoft.com/office/powerpoint/2010/main" val="3267342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a:xfrm>
            <a:off x="685800" y="4400549"/>
            <a:ext cx="5486400" cy="4122127"/>
          </a:xfrm>
        </p:spPr>
        <p:txBody>
          <a:bodyPr/>
          <a:lstStyle/>
          <a:p>
            <a:r>
              <a:rPr lang="es-CO" sz="1600" dirty="0">
                <a:latin typeface="+mj-lt"/>
              </a:rPr>
              <a:t>Los dispositivos de interacción digitales tienden a favorecer lo que denominamos transparencia de la interfaz. Cada vez más, la interacción se crea en relación con el cuerpo del usuario, interactuamos con la pantalla, con los dedos, si se trata de un dispositivo táctil, por ejemplo, en lugar de hacerlo con un aparato intermediario como un ratón o un teclado, hasta llegar al punto de ser el propio cuerpo, con su movimiento y posición, el que interactúa directamente con la máquina, sin necesidad de tener contacto con la pantalla. En la medida en que la interacción está más relacionada con el cuerpo humano la sensación de transparencia de la interfaz es mayor, es decir, nos parece que funciona de un modo totalmente intuitivo, casi naturalizado. </a:t>
            </a:r>
            <a:r>
              <a:rPr lang="es-CO" sz="1600" dirty="0">
                <a:solidFill>
                  <a:srgbClr val="FF0000"/>
                </a:solidFill>
                <a:latin typeface="+mj-lt"/>
              </a:rPr>
              <a:t>Y por todo esto la evolución en el diseño de las interfaces va en la dirección de intentar acercarse a la máxima transparencia.</a:t>
            </a:r>
            <a:endParaRPr lang="es-ES" sz="1600" dirty="0">
              <a:solidFill>
                <a:srgbClr val="FF0000"/>
              </a:solidFill>
              <a:latin typeface="+mj-lt"/>
            </a:endParaRPr>
          </a:p>
        </p:txBody>
      </p:sp>
      <p:sp>
        <p:nvSpPr>
          <p:cNvPr id="4" name="Marcador de número de diapositiva 3"/>
          <p:cNvSpPr>
            <a:spLocks noGrp="1"/>
          </p:cNvSpPr>
          <p:nvPr>
            <p:ph type="sldNum" sz="quarter" idx="5"/>
          </p:nvPr>
        </p:nvSpPr>
        <p:spPr/>
        <p:txBody>
          <a:bodyPr/>
          <a:lstStyle/>
          <a:p>
            <a:fld id="{A868D3FB-9EE3-4F27-A2EF-BFF39C72A9DF}" type="slidenum">
              <a:rPr lang="es-ES" smtClean="0"/>
              <a:t>12</a:t>
            </a:fld>
            <a:endParaRPr lang="es-ES"/>
          </a:p>
        </p:txBody>
      </p:sp>
    </p:spTree>
    <p:extLst>
      <p:ext uri="{BB962C8B-B14F-4D97-AF65-F5344CB8AC3E}">
        <p14:creationId xmlns:p14="http://schemas.microsoft.com/office/powerpoint/2010/main" val="306656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800" b="0" i="0" kern="1200" dirty="0">
                <a:solidFill>
                  <a:schemeClr val="tx1"/>
                </a:solidFill>
                <a:effectLst/>
                <a:latin typeface="+mj-lt"/>
                <a:ea typeface="+mn-ea"/>
                <a:cs typeface="+mn-cs"/>
              </a:rPr>
              <a:t>Una interfaz siempre es una creación artificial (y no natural) que propone unas posibilidades y a la vez unas limitaciones al usuario que tiene que interactuar con ella.</a:t>
            </a:r>
          </a:p>
          <a:p>
            <a:endParaRPr lang="es-CO" sz="1800" b="0" i="0" kern="1200" dirty="0">
              <a:solidFill>
                <a:schemeClr val="tx1"/>
              </a:solidFill>
              <a:effectLst/>
              <a:latin typeface="+mj-lt"/>
              <a:ea typeface="+mn-ea"/>
              <a:cs typeface="+mn-cs"/>
            </a:endParaRPr>
          </a:p>
          <a:p>
            <a:r>
              <a:rPr lang="es-ES" sz="1800" b="1" i="0" kern="1200" dirty="0">
                <a:solidFill>
                  <a:schemeClr val="tx1"/>
                </a:solidFill>
                <a:effectLst/>
                <a:latin typeface="+mj-lt"/>
                <a:ea typeface="+mn-ea"/>
                <a:cs typeface="+mn-cs"/>
              </a:rPr>
              <a:t>Lecturas recomendadas</a:t>
            </a:r>
          </a:p>
          <a:p>
            <a:endParaRPr lang="es-ES" sz="1800" b="0" i="0" kern="1200" dirty="0">
              <a:solidFill>
                <a:schemeClr val="tx1"/>
              </a:solidFill>
              <a:effectLst/>
              <a:latin typeface="+mj-lt"/>
              <a:ea typeface="+mn-ea"/>
              <a:cs typeface="+mn-cs"/>
            </a:endParaRPr>
          </a:p>
          <a:p>
            <a:r>
              <a:rPr lang="es-ES" sz="1800" b="0" i="0" u="sng" kern="1200" dirty="0">
                <a:solidFill>
                  <a:schemeClr val="tx1"/>
                </a:solidFill>
                <a:effectLst/>
                <a:latin typeface="+mj-lt"/>
                <a:ea typeface="+mn-ea"/>
                <a:cs typeface="+mn-cs"/>
                <a:hlinkClick r:id="rId3"/>
              </a:rPr>
              <a:t>El ideológico retorno de las interfaces transparentes (Carlos A. </a:t>
            </a:r>
            <a:r>
              <a:rPr lang="es-ES" sz="1800" b="0" i="0" u="sng" kern="1200" dirty="0" err="1">
                <a:solidFill>
                  <a:schemeClr val="tx1"/>
                </a:solidFill>
                <a:effectLst/>
                <a:latin typeface="+mj-lt"/>
                <a:ea typeface="+mn-ea"/>
                <a:cs typeface="+mn-cs"/>
                <a:hlinkClick r:id="rId3"/>
              </a:rPr>
              <a:t>Scolari</a:t>
            </a:r>
            <a:r>
              <a:rPr lang="es-ES" sz="1800" b="0" i="0" u="sng" kern="1200" dirty="0">
                <a:solidFill>
                  <a:schemeClr val="tx1"/>
                </a:solidFill>
                <a:effectLst/>
                <a:latin typeface="+mj-lt"/>
                <a:ea typeface="+mn-ea"/>
                <a:cs typeface="+mn-cs"/>
                <a:hlinkClick r:id="rId3"/>
              </a:rPr>
              <a:t>)</a:t>
            </a:r>
            <a:endParaRPr lang="es-ES" sz="1800" b="0" i="0" kern="1200" dirty="0">
              <a:solidFill>
                <a:schemeClr val="tx1"/>
              </a:solidFill>
              <a:effectLst/>
              <a:latin typeface="+mj-lt"/>
              <a:ea typeface="+mn-ea"/>
              <a:cs typeface="+mn-cs"/>
            </a:endParaRPr>
          </a:p>
          <a:p>
            <a:r>
              <a:rPr lang="es-ES" sz="1800" b="0" i="0" u="none" strike="noStrike" kern="1200" dirty="0">
                <a:solidFill>
                  <a:schemeClr val="tx1"/>
                </a:solidFill>
                <a:effectLst/>
                <a:latin typeface="+mj-lt"/>
                <a:ea typeface="+mn-ea"/>
                <a:cs typeface="+mn-cs"/>
                <a:hlinkClick r:id="rId4"/>
              </a:rPr>
              <a:t>La mejor interfaz es la no interfaz</a:t>
            </a:r>
            <a:endParaRPr lang="es-ES" sz="1800" b="0" i="0" u="none" strike="noStrike" kern="1200" dirty="0">
              <a:solidFill>
                <a:schemeClr val="tx1"/>
              </a:solidFill>
              <a:effectLst/>
              <a:latin typeface="+mj-lt"/>
              <a:ea typeface="+mn-ea"/>
              <a:cs typeface="+mn-cs"/>
            </a:endParaRPr>
          </a:p>
          <a:p>
            <a:endParaRPr lang="es-ES" sz="1800" b="0" i="0" kern="1200" dirty="0">
              <a:solidFill>
                <a:schemeClr val="tx1"/>
              </a:solidFill>
              <a:effectLst/>
              <a:latin typeface="+mj-lt"/>
              <a:ea typeface="+mn-ea"/>
              <a:cs typeface="+mn-cs"/>
            </a:endParaRPr>
          </a:p>
          <a:p>
            <a:r>
              <a:rPr lang="es-ES" sz="1800" b="1" i="0" kern="1200" dirty="0">
                <a:solidFill>
                  <a:schemeClr val="tx1"/>
                </a:solidFill>
                <a:effectLst/>
                <a:latin typeface="+mj-lt"/>
                <a:ea typeface="+mn-ea"/>
                <a:cs typeface="+mn-cs"/>
              </a:rPr>
              <a:t>Interfaces que nos acercan a la transparencia</a:t>
            </a:r>
            <a:endParaRPr lang="es-ES" sz="1800" b="0" i="0" kern="1200" dirty="0">
              <a:solidFill>
                <a:schemeClr val="tx1"/>
              </a:solidFill>
              <a:effectLst/>
              <a:latin typeface="+mj-lt"/>
              <a:ea typeface="+mn-ea"/>
              <a:cs typeface="+mn-cs"/>
            </a:endParaRPr>
          </a:p>
          <a:p>
            <a:r>
              <a:rPr lang="es-ES" sz="1800" b="0" i="1" u="none" strike="noStrike" kern="1200" dirty="0" err="1">
                <a:solidFill>
                  <a:schemeClr val="tx1"/>
                </a:solidFill>
                <a:effectLst/>
                <a:latin typeface="+mj-lt"/>
                <a:ea typeface="+mn-ea"/>
                <a:cs typeface="+mn-cs"/>
                <a:hlinkClick r:id="rId5"/>
              </a:rPr>
              <a:t>Sixthsense</a:t>
            </a:r>
            <a:endParaRPr lang="es-ES" sz="1800" b="0" i="0" kern="1200" dirty="0">
              <a:solidFill>
                <a:schemeClr val="tx1"/>
              </a:solidFill>
              <a:effectLst/>
              <a:latin typeface="+mj-lt"/>
              <a:ea typeface="+mn-ea"/>
              <a:cs typeface="+mn-cs"/>
            </a:endParaRPr>
          </a:p>
          <a:p>
            <a:r>
              <a:rPr lang="es-ES" sz="1800" b="0" i="1" u="none" strike="noStrike" kern="1200" dirty="0">
                <a:solidFill>
                  <a:schemeClr val="tx1"/>
                </a:solidFill>
                <a:effectLst/>
                <a:latin typeface="+mj-lt"/>
                <a:ea typeface="+mn-ea"/>
                <a:cs typeface="+mn-cs"/>
                <a:hlinkClick r:id="rId6"/>
              </a:rPr>
              <a:t>Google </a:t>
            </a:r>
            <a:r>
              <a:rPr lang="es-ES" sz="1800" b="0" i="1" u="none" strike="noStrike" kern="1200" dirty="0" err="1">
                <a:solidFill>
                  <a:schemeClr val="tx1"/>
                </a:solidFill>
                <a:effectLst/>
                <a:latin typeface="+mj-lt"/>
                <a:ea typeface="+mn-ea"/>
                <a:cs typeface="+mn-cs"/>
                <a:hlinkClick r:id="rId6"/>
              </a:rPr>
              <a:t>Glass</a:t>
            </a:r>
            <a:r>
              <a:rPr lang="es-ES" sz="1800" b="0" i="1" u="none" strike="noStrike" kern="1200" dirty="0">
                <a:solidFill>
                  <a:schemeClr val="tx1"/>
                </a:solidFill>
                <a:effectLst/>
                <a:latin typeface="+mj-lt"/>
                <a:ea typeface="+mn-ea"/>
                <a:cs typeface="+mn-cs"/>
                <a:hlinkClick r:id="rId6"/>
              </a:rPr>
              <a:t> vs iWatch</a:t>
            </a:r>
            <a:endParaRPr lang="es-ES" sz="1800" b="0" i="0" kern="1200" dirty="0">
              <a:solidFill>
                <a:schemeClr val="tx1"/>
              </a:solidFill>
              <a:effectLst/>
              <a:latin typeface="+mj-lt"/>
              <a:ea typeface="+mn-ea"/>
              <a:cs typeface="+mn-cs"/>
            </a:endParaRPr>
          </a:p>
          <a:p>
            <a:r>
              <a:rPr lang="es-ES" sz="1800" b="0" i="0" u="none" strike="noStrike" kern="1200" dirty="0">
                <a:solidFill>
                  <a:schemeClr val="tx1"/>
                </a:solidFill>
                <a:effectLst/>
                <a:latin typeface="+mj-lt"/>
                <a:ea typeface="+mn-ea"/>
                <a:cs typeface="+mn-cs"/>
                <a:hlinkClick r:id="rId7"/>
              </a:rPr>
              <a:t>Nokia </a:t>
            </a:r>
            <a:r>
              <a:rPr lang="es-ES" sz="1800" b="0" i="0" u="none" strike="noStrike" kern="1200" dirty="0" err="1">
                <a:solidFill>
                  <a:schemeClr val="tx1"/>
                </a:solidFill>
                <a:effectLst/>
                <a:latin typeface="+mj-lt"/>
                <a:ea typeface="+mn-ea"/>
                <a:cs typeface="+mn-cs"/>
                <a:hlinkClick r:id="rId7"/>
              </a:rPr>
              <a:t>Morph</a:t>
            </a:r>
            <a:r>
              <a:rPr lang="es-ES" sz="1800" b="0" i="0" u="none" strike="noStrike" kern="1200" dirty="0">
                <a:solidFill>
                  <a:schemeClr val="tx1"/>
                </a:solidFill>
                <a:effectLst/>
                <a:latin typeface="+mj-lt"/>
                <a:ea typeface="+mn-ea"/>
                <a:cs typeface="+mn-cs"/>
                <a:hlinkClick r:id="rId7"/>
              </a:rPr>
              <a:t> Concept</a:t>
            </a:r>
            <a:endParaRPr lang="es-ES" sz="1800" b="0" i="0" kern="1200" dirty="0">
              <a:solidFill>
                <a:schemeClr val="tx1"/>
              </a:solidFill>
              <a:effectLst/>
              <a:latin typeface="+mj-lt"/>
              <a:ea typeface="+mn-ea"/>
              <a:cs typeface="+mn-cs"/>
            </a:endParaRPr>
          </a:p>
          <a:p>
            <a:r>
              <a:rPr lang="es-ES" sz="1800" b="0" i="1" u="none" strike="noStrike" kern="1200" dirty="0" err="1">
                <a:solidFill>
                  <a:schemeClr val="tx1"/>
                </a:solidFill>
                <a:effectLst/>
                <a:latin typeface="+mj-lt"/>
                <a:ea typeface="+mn-ea"/>
                <a:cs typeface="+mn-cs"/>
                <a:hlinkClick r:id="rId8"/>
              </a:rPr>
              <a:t>Introducing</a:t>
            </a:r>
            <a:r>
              <a:rPr lang="es-ES" sz="1800" b="0" i="1" u="none" strike="noStrike" kern="1200" dirty="0">
                <a:solidFill>
                  <a:schemeClr val="tx1"/>
                </a:solidFill>
                <a:effectLst/>
                <a:latin typeface="+mj-lt"/>
                <a:ea typeface="+mn-ea"/>
                <a:cs typeface="+mn-cs"/>
                <a:hlinkClick r:id="rId8"/>
              </a:rPr>
              <a:t> the </a:t>
            </a:r>
            <a:r>
              <a:rPr lang="es-ES" sz="1800" b="0" i="1" u="none" strike="noStrike" kern="1200" dirty="0" err="1">
                <a:solidFill>
                  <a:schemeClr val="tx1"/>
                </a:solidFill>
                <a:effectLst/>
                <a:latin typeface="+mj-lt"/>
                <a:ea typeface="+mn-ea"/>
                <a:cs typeface="+mn-cs"/>
                <a:hlinkClick r:id="rId8"/>
              </a:rPr>
              <a:t>Leap</a:t>
            </a:r>
            <a:r>
              <a:rPr lang="es-ES" sz="1800" b="0" i="1" u="none" strike="noStrike" kern="1200" dirty="0">
                <a:solidFill>
                  <a:schemeClr val="tx1"/>
                </a:solidFill>
                <a:effectLst/>
                <a:latin typeface="+mj-lt"/>
                <a:ea typeface="+mn-ea"/>
                <a:cs typeface="+mn-cs"/>
                <a:hlinkClick r:id="rId8"/>
              </a:rPr>
              <a:t> </a:t>
            </a:r>
            <a:r>
              <a:rPr lang="es-ES" sz="1800" b="0" i="1" u="none" strike="noStrike" kern="1200" dirty="0" err="1">
                <a:solidFill>
                  <a:schemeClr val="tx1"/>
                </a:solidFill>
                <a:effectLst/>
                <a:latin typeface="+mj-lt"/>
                <a:ea typeface="+mn-ea"/>
                <a:cs typeface="+mn-cs"/>
                <a:hlinkClick r:id="rId8"/>
              </a:rPr>
              <a:t>Motion</a:t>
            </a:r>
            <a:endParaRPr lang="es-ES" sz="1800" b="0" i="0" kern="1200" dirty="0">
              <a:solidFill>
                <a:schemeClr val="tx1"/>
              </a:solidFill>
              <a:effectLst/>
              <a:latin typeface="+mj-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14</a:t>
            </a:fld>
            <a:endParaRPr lang="es-ES"/>
          </a:p>
        </p:txBody>
      </p:sp>
    </p:spTree>
    <p:extLst>
      <p:ext uri="{BB962C8B-B14F-4D97-AF65-F5344CB8AC3E}">
        <p14:creationId xmlns:p14="http://schemas.microsoft.com/office/powerpoint/2010/main" val="1949457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800" dirty="0">
                <a:latin typeface="+mj-lt"/>
              </a:rPr>
              <a:t>Por ejemplo:</a:t>
            </a:r>
          </a:p>
          <a:p>
            <a:endParaRPr lang="es-CO" sz="1800" dirty="0">
              <a:latin typeface="+mj-lt"/>
            </a:endParaRPr>
          </a:p>
          <a:p>
            <a:pPr marL="285750" indent="-285750">
              <a:buFont typeface="Arial" panose="020B0604020202020204" pitchFamily="34" charset="0"/>
              <a:buChar char="•"/>
            </a:pPr>
            <a:r>
              <a:rPr lang="es-CO" sz="1800" dirty="0">
                <a:latin typeface="+mj-lt"/>
              </a:rPr>
              <a:t>Las emociones negativas (como el peligro o la ansiedad) hacen que el procesamiento mental focalice su atención en un objeto o situación con el objetivo de lograr la solución.</a:t>
            </a:r>
          </a:p>
          <a:p>
            <a:pPr marL="285750" indent="-285750">
              <a:buFont typeface="Arial" panose="020B0604020202020204" pitchFamily="34" charset="0"/>
              <a:buChar char="•"/>
            </a:pPr>
            <a:r>
              <a:rPr lang="es-CO" sz="1800" dirty="0">
                <a:latin typeface="+mj-lt"/>
              </a:rPr>
              <a:t>Las emociones positivas hacen que la mente aplique su foco de atención, la curiosidad, la creatividad y mejoran el proceso de aprendizaje.</a:t>
            </a:r>
          </a:p>
          <a:p>
            <a:pPr marL="285750" indent="-285750">
              <a:buFont typeface="Arial" panose="020B0604020202020204" pitchFamily="34" charset="0"/>
              <a:buChar char="•"/>
            </a:pPr>
            <a:r>
              <a:rPr lang="es-CO" sz="1800" dirty="0">
                <a:latin typeface="+mj-lt"/>
              </a:rPr>
              <a:t>Los objetos atractivos producen sensaciones positivas, lo que hace que el usuario actúe de manera más creativa y encuentre más sencillo usarlos.</a:t>
            </a:r>
            <a:endParaRPr lang="es-ES" sz="1800" dirty="0">
              <a:latin typeface="+mj-lt"/>
            </a:endParaRPr>
          </a:p>
        </p:txBody>
      </p:sp>
      <p:sp>
        <p:nvSpPr>
          <p:cNvPr id="4" name="Marcador de número de diapositiva 3"/>
          <p:cNvSpPr>
            <a:spLocks noGrp="1"/>
          </p:cNvSpPr>
          <p:nvPr>
            <p:ph type="sldNum" sz="quarter" idx="5"/>
          </p:nvPr>
        </p:nvSpPr>
        <p:spPr/>
        <p:txBody>
          <a:bodyPr/>
          <a:lstStyle/>
          <a:p>
            <a:fld id="{A868D3FB-9EE3-4F27-A2EF-BFF39C72A9DF}" type="slidenum">
              <a:rPr lang="es-ES" smtClean="0"/>
              <a:t>17</a:t>
            </a:fld>
            <a:endParaRPr lang="es-ES"/>
          </a:p>
        </p:txBody>
      </p:sp>
    </p:spTree>
    <p:extLst>
      <p:ext uri="{BB962C8B-B14F-4D97-AF65-F5344CB8AC3E}">
        <p14:creationId xmlns:p14="http://schemas.microsoft.com/office/powerpoint/2010/main" val="268034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r>
              <a:rPr lang="es-CO" b="1" dirty="0"/>
              <a:t>El servicio debe ajustarse a los objetivos de sus usuarios. </a:t>
            </a:r>
            <a:r>
              <a:rPr lang="es-CO" dirty="0"/>
              <a:t>Los usuarios que utilizan Google </a:t>
            </a:r>
            <a:r>
              <a:rPr lang="es-CO" dirty="0" err="1"/>
              <a:t>Maps</a:t>
            </a:r>
            <a:r>
              <a:rPr lang="es-CO" dirty="0"/>
              <a:t> buscan ayuda para ubicarse y toda la interfaz está orientada a proporcionar este servicio de la mejor forma posible: mapa, icono de localización, recorrido, </a:t>
            </a:r>
            <a:r>
              <a:rPr lang="es-CO" dirty="0" err="1"/>
              <a:t>etc</a:t>
            </a:r>
            <a:r>
              <a:rPr lang="es-CO" dirty="0"/>
              <a:t>…</a:t>
            </a:r>
          </a:p>
          <a:p>
            <a:pPr marL="228600" indent="-228600">
              <a:buFont typeface="+mj-lt"/>
              <a:buAutoNum type="arabicPeriod"/>
            </a:pPr>
            <a:endParaRPr lang="es-CO" dirty="0"/>
          </a:p>
          <a:p>
            <a:pPr marL="228600" indent="-228600">
              <a:buFont typeface="+mj-lt"/>
              <a:buAutoNum type="arabicPeriod"/>
            </a:pPr>
            <a:r>
              <a:rPr lang="es-CO" b="1" dirty="0"/>
              <a:t>El servicio debe estar abierto a todo el mundo</a:t>
            </a:r>
            <a:r>
              <a:rPr lang="es-CO" dirty="0"/>
              <a:t>. Esta es una de las características esenciales de Internet y todo servicio abierto tiende a ser mejor percibido. Los usuarios valoramos positivamente aquellos servicios que no requieren ni suscripción ni registro ni pago.</a:t>
            </a:r>
          </a:p>
          <a:p>
            <a:pPr marL="228600" indent="-228600">
              <a:buFont typeface="+mj-lt"/>
              <a:buAutoNum type="arabicPeriod"/>
            </a:pPr>
            <a:endParaRPr lang="es-CO" dirty="0"/>
          </a:p>
          <a:p>
            <a:pPr marL="228600" indent="-228600">
              <a:buFont typeface="+mj-lt"/>
              <a:buAutoNum type="arabicPeriod"/>
            </a:pPr>
            <a:r>
              <a:rPr lang="es-CO" b="1" dirty="0"/>
              <a:t>El funcionamiento debe ser intuitivo</a:t>
            </a:r>
            <a:r>
              <a:rPr lang="es-CO" dirty="0"/>
              <a:t>. La curva de aprendizaje de Google </a:t>
            </a:r>
            <a:r>
              <a:rPr lang="es-CO" dirty="0" err="1"/>
              <a:t>Maps</a:t>
            </a:r>
            <a:r>
              <a:rPr lang="es-CO" dirty="0"/>
              <a:t> es suave. La metáfora del mapa y el uso de iconografía facilita la comprensión de las funcionalidades a la vez que fomenta su exploración.</a:t>
            </a:r>
          </a:p>
          <a:p>
            <a:pPr marL="228600" indent="-228600">
              <a:buFont typeface="+mj-lt"/>
              <a:buAutoNum type="arabicPeriod"/>
            </a:pPr>
            <a:endParaRPr lang="es-CO" dirty="0"/>
          </a:p>
          <a:p>
            <a:pPr marL="228600" indent="-228600">
              <a:buFont typeface="+mj-lt"/>
              <a:buAutoNum type="arabicPeriod"/>
            </a:pPr>
            <a:r>
              <a:rPr lang="es-CO" b="1" dirty="0"/>
              <a:t>La respuesta debe ser rápida. </a:t>
            </a:r>
            <a:r>
              <a:rPr lang="es-CO" dirty="0"/>
              <a:t>Son muchos los estudios que demuestran que frente a una página web tenemos poca paciencia. La propia naturaleza del </a:t>
            </a:r>
            <a:r>
              <a:rPr lang="es-CO" dirty="0" err="1"/>
              <a:t>hiperlink</a:t>
            </a:r>
            <a:r>
              <a:rPr lang="es-CO" dirty="0"/>
              <a:t> facilita este comportamiento. Quince segundos de espera en Internet se perciben como una eternidad por lo tanto este aspecto es esencial para tener una buena experiencia de uso.</a:t>
            </a:r>
          </a:p>
          <a:p>
            <a:pPr marL="228600" indent="-228600">
              <a:buFont typeface="+mj-lt"/>
              <a:buAutoNum type="arabicPeriod"/>
            </a:pPr>
            <a:endParaRPr lang="es-CO" dirty="0"/>
          </a:p>
          <a:p>
            <a:pPr marL="228600" indent="-228600">
              <a:buFont typeface="+mj-lt"/>
              <a:buAutoNum type="arabicPeriod"/>
            </a:pPr>
            <a:r>
              <a:rPr lang="es-CO" b="1" dirty="0"/>
              <a:t>La información que se ofrece ha de ser relevante y de calidad. </a:t>
            </a:r>
            <a:r>
              <a:rPr lang="es-CO" dirty="0"/>
              <a:t>Esta es una de las claves para ofrecer una experiencia memorable: ser capaz de ofrecer valor a nuestros usuarios y no decepcionarlos, ofreciéndoles aquellos contenidos capaces de cumplir con sus expectativas.</a:t>
            </a:r>
          </a:p>
          <a:p>
            <a:pPr marL="228600" indent="-228600">
              <a:buFont typeface="+mj-lt"/>
              <a:buAutoNum type="arabicPeriod"/>
            </a:pPr>
            <a:endParaRPr lang="es-CO" b="1" dirty="0"/>
          </a:p>
          <a:p>
            <a:pPr marL="228600" indent="-228600">
              <a:buFont typeface="+mj-lt"/>
              <a:buAutoNum type="arabicPeriod"/>
            </a:pPr>
            <a:r>
              <a:rPr lang="es-CO" b="1" dirty="0"/>
              <a:t>Debe proveer distintos grados de complejidad a sus distintos usuarios</a:t>
            </a:r>
            <a:r>
              <a:rPr lang="es-CO" dirty="0"/>
              <a:t>. A pesar que anteriormente hemos mencionado la conveniencia de un uso intuitivo que facilite la experiencia a aquellos usuarios ocasionales, un buen diseño debe convivir también con usuarios ya expertos, facilitándoles funcionalidades más complejas y ofreciéndoles resultados que puedan complementar la experiencia.</a:t>
            </a:r>
          </a:p>
          <a:p>
            <a:pPr marL="228600" indent="-228600">
              <a:buFont typeface="+mj-lt"/>
              <a:buAutoNum type="arabicPeriod"/>
            </a:pPr>
            <a:endParaRPr lang="es-CO" dirty="0"/>
          </a:p>
          <a:p>
            <a:pPr marL="228600" indent="-228600">
              <a:buFont typeface="+mj-lt"/>
              <a:buAutoNum type="arabicPeriod"/>
            </a:pPr>
            <a:r>
              <a:rPr lang="es-CO" b="1" dirty="0"/>
              <a:t>Debe ser personalizado y tener capacidad de anticiparse. </a:t>
            </a:r>
            <a:r>
              <a:rPr lang="es-CO" dirty="0"/>
              <a:t>Los usuarios perciben satisfactoriamente que el sistema les reconozca y anticipe ciertas acciones que podrían resultar repetitivas: reconocer una ubicación o rellenar un formulario son casos habituales.</a:t>
            </a:r>
          </a:p>
          <a:p>
            <a:pPr marL="228600" indent="-228600">
              <a:buFont typeface="+mj-lt"/>
              <a:buAutoNum type="arabicPeriod"/>
            </a:pPr>
            <a:endParaRPr lang="es-CO" dirty="0"/>
          </a:p>
          <a:p>
            <a:pPr marL="228600" indent="-228600">
              <a:buFont typeface="+mj-lt"/>
              <a:buAutoNum type="arabicPeriod"/>
            </a:pPr>
            <a:r>
              <a:rPr lang="es-CO" b="1" dirty="0"/>
              <a:t>Los resultados deben ser contextuales</a:t>
            </a:r>
            <a:r>
              <a:rPr lang="es-CO" dirty="0"/>
              <a:t>. La mejor forma de satisfacer a un usuario es ofreciéndole lo que necesita, cuando lo necesita y dónde lo necesita.</a:t>
            </a:r>
          </a:p>
          <a:p>
            <a:pPr marL="228600" indent="-228600">
              <a:buFont typeface="+mj-lt"/>
              <a:buAutoNum type="arabicPeriod"/>
            </a:pPr>
            <a:endParaRPr lang="es-CO" dirty="0"/>
          </a:p>
          <a:p>
            <a:pPr marL="228600" indent="-228600">
              <a:buFont typeface="+mj-lt"/>
              <a:buAutoNum type="arabicPeriod"/>
            </a:pPr>
            <a:r>
              <a:rPr lang="es-CO" b="1" dirty="0"/>
              <a:t>Es lúdico y no descuida el aspecto emocional. </a:t>
            </a:r>
            <a:r>
              <a:rPr lang="es-CO" dirty="0"/>
              <a:t>En la mayoría de ocasiones consultamos un sitio web buscando información muy concreta. Si la que obtenemos es relevante y de calidad estaremos contentos, si además la obtenemos rápidamente recomendaremos el servicio a nuestros amigos. Si a todo esto le añadimos una experiencia inmersiva, le seremos fieles para siempre.</a:t>
            </a:r>
          </a:p>
          <a:p>
            <a:pPr marL="228600" indent="-228600">
              <a:buFont typeface="+mj-lt"/>
              <a:buAutoNum type="arabicPeriod"/>
            </a:pPr>
            <a:endParaRPr lang="es-CO" dirty="0"/>
          </a:p>
          <a:p>
            <a:pPr marL="228600" indent="-228600">
              <a:buFont typeface="+mj-lt"/>
              <a:buAutoNum type="arabicPeriod"/>
            </a:pPr>
            <a:r>
              <a:rPr lang="es-CO" b="1" dirty="0"/>
              <a:t>Es accesible y compatible. </a:t>
            </a:r>
            <a:r>
              <a:rPr lang="es-CO" dirty="0"/>
              <a:t>Este es también uno de los principios fundamentales de la </a:t>
            </a:r>
            <a:r>
              <a:rPr lang="es-CO" dirty="0" err="1"/>
              <a:t>World</a:t>
            </a:r>
            <a:r>
              <a:rPr lang="es-CO" dirty="0"/>
              <a:t> Wide Web. Un servicio web debe ser accesible para cualquier tipo de usuario independientemente de su condición y compatible con cualquier tipo de navegador y dispositivo.</a:t>
            </a:r>
          </a:p>
          <a:p>
            <a:pPr marL="0" indent="0">
              <a:buFont typeface="+mj-lt"/>
              <a:buNone/>
            </a:pPr>
            <a:endParaRPr lang="es-CO" dirty="0"/>
          </a:p>
          <a:p>
            <a:pPr marL="457200" lvl="1" indent="0">
              <a:buFont typeface="+mj-lt"/>
              <a:buNone/>
            </a:pPr>
            <a:r>
              <a:rPr lang="es-CO" dirty="0"/>
              <a:t>Y con la redacción de estos diez principios terminamos el diálogo </a:t>
            </a:r>
            <a:r>
              <a:rPr lang="es-CO" dirty="0" err="1"/>
              <a:t>neosocrático</a:t>
            </a:r>
            <a:r>
              <a:rPr lang="es-CO" dirty="0"/>
              <a:t> en clase. Cada curso realizo este ejercicio y aunque los principios resultantes sean formalmente distintos en cada ocasión la esencia siempre es la misma: el diseño de servicios debe facilitar usos intuitivos, proporcionar resultados de calidad, explorar las capacidades de medio para crear experiencias inmersivas y tener un carácter abierto y accesible.</a:t>
            </a:r>
            <a:endParaRPr lang="es-ES"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19</a:t>
            </a:fld>
            <a:endParaRPr lang="es-ES"/>
          </a:p>
        </p:txBody>
      </p:sp>
    </p:spTree>
    <p:extLst>
      <p:ext uri="{BB962C8B-B14F-4D97-AF65-F5344CB8AC3E}">
        <p14:creationId xmlns:p14="http://schemas.microsoft.com/office/powerpoint/2010/main" val="3346991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800" dirty="0">
                <a:latin typeface="+mj-lt"/>
              </a:rPr>
              <a:t>El nivel de sofisticación del prototipo debería incrementarse a lo largo del proceso de diseño de interfaces de usuario. La información recolectada durante las tareas de análisis del sistema y la especificación de los requisitos del usuario constituyen los datos clave para el proceso de </a:t>
            </a:r>
            <a:r>
              <a:rPr lang="es-CO" sz="1800" dirty="0" err="1">
                <a:latin typeface="+mj-lt"/>
              </a:rPr>
              <a:t>prototipación</a:t>
            </a:r>
            <a:r>
              <a:rPr lang="es-CO" sz="1800" dirty="0">
                <a:latin typeface="+mj-lt"/>
              </a:rPr>
              <a:t>.</a:t>
            </a:r>
            <a:endParaRPr lang="es-ES" sz="1800" dirty="0">
              <a:latin typeface="+mj-lt"/>
            </a:endParaRPr>
          </a:p>
        </p:txBody>
      </p:sp>
      <p:sp>
        <p:nvSpPr>
          <p:cNvPr id="4" name="Marcador de número de diapositiva 3"/>
          <p:cNvSpPr>
            <a:spLocks noGrp="1"/>
          </p:cNvSpPr>
          <p:nvPr>
            <p:ph type="sldNum" sz="quarter" idx="5"/>
          </p:nvPr>
        </p:nvSpPr>
        <p:spPr/>
        <p:txBody>
          <a:bodyPr/>
          <a:lstStyle/>
          <a:p>
            <a:fld id="{A868D3FB-9EE3-4F27-A2EF-BFF39C72A9DF}" type="slidenum">
              <a:rPr lang="es-ES" smtClean="0"/>
              <a:t>21</a:t>
            </a:fld>
            <a:endParaRPr lang="es-ES"/>
          </a:p>
        </p:txBody>
      </p:sp>
    </p:spTree>
    <p:extLst>
      <p:ext uri="{BB962C8B-B14F-4D97-AF65-F5344CB8AC3E}">
        <p14:creationId xmlns:p14="http://schemas.microsoft.com/office/powerpoint/2010/main" val="2927894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r>
              <a:rPr lang="es-CO" dirty="0"/>
              <a:t>Manipulación directa: Interacción directa con los objetos de la </a:t>
            </a:r>
            <a:r>
              <a:rPr lang="es-CO" dirty="0" err="1"/>
              <a:t>pantalla.Rápida</a:t>
            </a:r>
            <a:r>
              <a:rPr lang="es-CO" dirty="0"/>
              <a:t> e intuitiva. Fácil de aprender.</a:t>
            </a:r>
          </a:p>
          <a:p>
            <a:pPr marL="228600" indent="-228600">
              <a:buFont typeface="+mj-lt"/>
              <a:buAutoNum type="arabicPeriod"/>
            </a:pPr>
            <a:r>
              <a:rPr lang="es-CO" dirty="0"/>
              <a:t>Selección de menús: El usuario selecciona un comando de una lista de posibilidades. Evita errores del usuario. Se requiere teclear poco. Lenta para usuarios experimentados.</a:t>
            </a:r>
          </a:p>
          <a:p>
            <a:pPr marL="228600" indent="-228600">
              <a:buFont typeface="+mj-lt"/>
              <a:buAutoNum type="arabicPeriod"/>
            </a:pPr>
            <a:r>
              <a:rPr lang="es-CO" dirty="0"/>
              <a:t>Llenado de formularios: Introducción de datos sencilla en los campos de un formulario. Fácil de aprender. Ocupa mucho espacio en la pantalla.</a:t>
            </a:r>
          </a:p>
          <a:p>
            <a:pPr marL="228600" indent="-228600">
              <a:buFont typeface="+mj-lt"/>
              <a:buAutoNum type="arabicPeriod"/>
            </a:pPr>
            <a:r>
              <a:rPr lang="es-CO" dirty="0"/>
              <a:t>Lenguaje de comandos: Los usuarios emiten un comando especial y los parámetros asociados para indicar al sistema que hacer. Poderoso y flexible. Difícil de aprender. Administración de errores pobre.</a:t>
            </a:r>
          </a:p>
          <a:p>
            <a:pPr marL="228600" indent="-228600">
              <a:buFont typeface="+mj-lt"/>
              <a:buAutoNum type="arabicPeriod"/>
            </a:pPr>
            <a:r>
              <a:rPr lang="es-CO" dirty="0"/>
              <a:t>Lenguaje Natural: El usuario emite comandos en lenguaje natural. Accesible a usuarios casuales. Fácil de ampliar. Se requiere teclear más. Los sistemas de comprensión de lenguaje natural no son fiables.</a:t>
            </a:r>
            <a:endParaRPr lang="es-ES" dirty="0"/>
          </a:p>
        </p:txBody>
      </p:sp>
      <p:sp>
        <p:nvSpPr>
          <p:cNvPr id="4" name="Marcador de número de diapositiva 3"/>
          <p:cNvSpPr>
            <a:spLocks noGrp="1"/>
          </p:cNvSpPr>
          <p:nvPr>
            <p:ph type="sldNum" sz="quarter" idx="5"/>
          </p:nvPr>
        </p:nvSpPr>
        <p:spPr/>
        <p:txBody>
          <a:bodyPr/>
          <a:lstStyle/>
          <a:p>
            <a:fld id="{A868D3FB-9EE3-4F27-A2EF-BFF39C72A9DF}" type="slidenum">
              <a:rPr lang="es-ES" smtClean="0"/>
              <a:t>22</a:t>
            </a:fld>
            <a:endParaRPr lang="es-ES"/>
          </a:p>
        </p:txBody>
      </p:sp>
    </p:spTree>
    <p:extLst>
      <p:ext uri="{BB962C8B-B14F-4D97-AF65-F5344CB8AC3E}">
        <p14:creationId xmlns:p14="http://schemas.microsoft.com/office/powerpoint/2010/main" val="24917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706D69-02E1-4749-91DE-60832D48B3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9CFE529-8E02-4545-9D11-931DE7A3B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6AC3BB9-B437-468A-B289-61F8D84B2FE0}"/>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5" name="Marcador de pie de página 4">
            <a:extLst>
              <a:ext uri="{FF2B5EF4-FFF2-40B4-BE49-F238E27FC236}">
                <a16:creationId xmlns:a16="http://schemas.microsoft.com/office/drawing/2014/main" id="{D48E704B-8BE6-437A-9F5C-FF6EE7D8A4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06CD555-B9FB-464E-B72F-4358EAA30856}"/>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123998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05AC0-2DA8-4024-9538-2BE135377B3B}"/>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179DADF-7F25-4BBB-82E5-FB3799C1662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98860C1-CA4F-4D64-BD8A-11CCDA7C0DCA}"/>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5" name="Marcador de pie de página 4">
            <a:extLst>
              <a:ext uri="{FF2B5EF4-FFF2-40B4-BE49-F238E27FC236}">
                <a16:creationId xmlns:a16="http://schemas.microsoft.com/office/drawing/2014/main" id="{9AF20376-3F11-4B15-91E2-4D9BA2D8AB7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CC423B3-B766-4C77-84D2-6340F7BB1C1A}"/>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176371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7FE85-D26E-4801-800C-931596027A6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368DF10-2B76-47AE-B586-1C082896BF3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AF4CEE1-CB78-4BC1-9166-5286E50062DC}"/>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5" name="Marcador de pie de página 4">
            <a:extLst>
              <a:ext uri="{FF2B5EF4-FFF2-40B4-BE49-F238E27FC236}">
                <a16:creationId xmlns:a16="http://schemas.microsoft.com/office/drawing/2014/main" id="{17DD702F-C322-45E7-A1EE-C450252B620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C616ADF-C337-49B9-945B-7105345616D7}"/>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219091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B2A75-51EC-43FC-AF1F-D0474CF6BB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CA7E3BD-E6A0-43C3-BCD7-16DC7F34190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18A1791-5E84-43C7-A20E-D7FD8F431973}"/>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5" name="Marcador de pie de página 4">
            <a:extLst>
              <a:ext uri="{FF2B5EF4-FFF2-40B4-BE49-F238E27FC236}">
                <a16:creationId xmlns:a16="http://schemas.microsoft.com/office/drawing/2014/main" id="{A0FA85DB-A8FC-45FB-A58D-56D68720805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251697-396D-495F-9305-EF67396FF7F9}"/>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14064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8A743-5879-40C5-B135-C11F6E56A69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B19598B-38B2-4C54-8585-8ED0EAD51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03BD658-2962-44C1-A0C0-9202FBCD7979}"/>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5" name="Marcador de pie de página 4">
            <a:extLst>
              <a:ext uri="{FF2B5EF4-FFF2-40B4-BE49-F238E27FC236}">
                <a16:creationId xmlns:a16="http://schemas.microsoft.com/office/drawing/2014/main" id="{BE6A733A-AB4D-4892-9AB5-BDF70D5D16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1BD3ABD-5E7F-43AB-AAEB-6742C5B6D898}"/>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518827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2E6FB-1D01-4602-8495-0156CEAC504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B29381C-65FE-4F4C-9FE2-45AA520220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6CE3EA-C72A-422B-AB2B-FEBA05BBCDC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ADE15FA-6983-4410-805D-6B4E09B49107}"/>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6" name="Marcador de pie de página 5">
            <a:extLst>
              <a:ext uri="{FF2B5EF4-FFF2-40B4-BE49-F238E27FC236}">
                <a16:creationId xmlns:a16="http://schemas.microsoft.com/office/drawing/2014/main" id="{05CCB3DD-6D8A-455F-B3F6-0460F13503E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4E0E3AE-0E32-4695-886D-F071CD25105A}"/>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250258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26389-6837-46FA-8CC8-17FB0213AFD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C4C6486-5670-4F30-82EF-3AB6FF7EE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FE0C1AA-6787-4114-91EE-D8DE5CC0EED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39E5E7F-1707-4BDB-9238-E9AD48C97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6262B12-B1F8-47BE-85D1-BB43BF5AF17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99A1EB5-7BE5-45F6-ACF2-0EFA0F020CD3}"/>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8" name="Marcador de pie de página 7">
            <a:extLst>
              <a:ext uri="{FF2B5EF4-FFF2-40B4-BE49-F238E27FC236}">
                <a16:creationId xmlns:a16="http://schemas.microsoft.com/office/drawing/2014/main" id="{D86A090C-B159-4E98-A5E2-C2ECFD83F24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FB54E4A-2E1D-40BE-9E92-3F4695108398}"/>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194689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36C3F-0EA4-40D4-AC11-B4922D98E12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75916D1-DEBA-463A-BDA1-8D8D4E364399}"/>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4" name="Marcador de pie de página 3">
            <a:extLst>
              <a:ext uri="{FF2B5EF4-FFF2-40B4-BE49-F238E27FC236}">
                <a16:creationId xmlns:a16="http://schemas.microsoft.com/office/drawing/2014/main" id="{25BA37E2-66B2-4CCE-9794-BBA98E27CB8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925BDD9-A656-49CE-9B18-B698ED0F9E88}"/>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69567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6E7801E-C25D-43B0-A3F8-3F8E929F2364}"/>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3" name="Marcador de pie de página 2">
            <a:extLst>
              <a:ext uri="{FF2B5EF4-FFF2-40B4-BE49-F238E27FC236}">
                <a16:creationId xmlns:a16="http://schemas.microsoft.com/office/drawing/2014/main" id="{4577A33A-1D70-44E1-B6E0-027B3764017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801F731-2AF9-40AD-B149-1EB7826D6EF8}"/>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98516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4512A-92DE-4808-9DFB-6FFF371A19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0387378-D628-4E45-B8FD-B8FA61BDFC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1A32FCE-2010-4861-A163-32D97F330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D30C1B-D5A4-4655-850D-8B45F4D7A9B5}"/>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6" name="Marcador de pie de página 5">
            <a:extLst>
              <a:ext uri="{FF2B5EF4-FFF2-40B4-BE49-F238E27FC236}">
                <a16:creationId xmlns:a16="http://schemas.microsoft.com/office/drawing/2014/main" id="{7EB9175B-F5AA-4F5E-86CE-CF17F16A75F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A21CB84-AC20-4234-A2B9-C962474AE010}"/>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138472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61E527-EB99-48F4-95EC-19A87AECB03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EE70838-327C-4EB7-B131-7E0354753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B99C6BC-DA26-4FE6-AD51-71BDA8604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D59A05-EDE8-4B0F-85AD-225D3FF924B8}"/>
              </a:ext>
            </a:extLst>
          </p:cNvPr>
          <p:cNvSpPr>
            <a:spLocks noGrp="1"/>
          </p:cNvSpPr>
          <p:nvPr>
            <p:ph type="dt" sz="half" idx="10"/>
          </p:nvPr>
        </p:nvSpPr>
        <p:spPr/>
        <p:txBody>
          <a:bodyPr/>
          <a:lstStyle/>
          <a:p>
            <a:fld id="{682488AB-D6B0-417D-8B72-20904D6AECB1}" type="datetimeFigureOut">
              <a:rPr lang="es-ES" smtClean="0"/>
              <a:t>03/03/2023</a:t>
            </a:fld>
            <a:endParaRPr lang="es-ES"/>
          </a:p>
        </p:txBody>
      </p:sp>
      <p:sp>
        <p:nvSpPr>
          <p:cNvPr id="6" name="Marcador de pie de página 5">
            <a:extLst>
              <a:ext uri="{FF2B5EF4-FFF2-40B4-BE49-F238E27FC236}">
                <a16:creationId xmlns:a16="http://schemas.microsoft.com/office/drawing/2014/main" id="{695E1757-4A70-4812-BAC4-3723B8B3FE5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91AE62C-DE95-44ED-947A-762EA3F12E6B}"/>
              </a:ext>
            </a:extLst>
          </p:cNvPr>
          <p:cNvSpPr>
            <a:spLocks noGrp="1"/>
          </p:cNvSpPr>
          <p:nvPr>
            <p:ph type="sldNum" sz="quarter" idx="12"/>
          </p:nvPr>
        </p:nvSpPr>
        <p:spPr/>
        <p:txBody>
          <a:bodyPr/>
          <a:lstStyle/>
          <a:p>
            <a:fld id="{3A67774F-F6BE-473A-A36B-CDB057FD8AFD}" type="slidenum">
              <a:rPr lang="es-ES" smtClean="0"/>
              <a:t>‹Nº›</a:t>
            </a:fld>
            <a:endParaRPr lang="es-ES"/>
          </a:p>
        </p:txBody>
      </p:sp>
    </p:spTree>
    <p:extLst>
      <p:ext uri="{BB962C8B-B14F-4D97-AF65-F5344CB8AC3E}">
        <p14:creationId xmlns:p14="http://schemas.microsoft.com/office/powerpoint/2010/main" val="188137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74BC273-DE9F-4A18-8BA7-5A0010DC9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32E091-89CE-4166-A35F-FC60A406F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2FB50D0-543D-48E5-A33E-E3F16635AB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488AB-D6B0-417D-8B72-20904D6AECB1}" type="datetimeFigureOut">
              <a:rPr lang="es-ES" smtClean="0"/>
              <a:t>03/03/2023</a:t>
            </a:fld>
            <a:endParaRPr lang="es-ES"/>
          </a:p>
        </p:txBody>
      </p:sp>
      <p:sp>
        <p:nvSpPr>
          <p:cNvPr id="5" name="Marcador de pie de página 4">
            <a:extLst>
              <a:ext uri="{FF2B5EF4-FFF2-40B4-BE49-F238E27FC236}">
                <a16:creationId xmlns:a16="http://schemas.microsoft.com/office/drawing/2014/main" id="{AB1CB508-6A20-4EBF-BC71-21F8DC61A4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667716E-7FB1-497A-A2FF-836405D24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7774F-F6BE-473A-A36B-CDB057FD8AFD}" type="slidenum">
              <a:rPr lang="es-ES" smtClean="0"/>
              <a:t>‹Nº›</a:t>
            </a:fld>
            <a:endParaRPr lang="es-ES"/>
          </a:p>
        </p:txBody>
      </p:sp>
    </p:spTree>
    <p:extLst>
      <p:ext uri="{BB962C8B-B14F-4D97-AF65-F5344CB8AC3E}">
        <p14:creationId xmlns:p14="http://schemas.microsoft.com/office/powerpoint/2010/main" val="3307732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pixabay.com/es/illustrations/monitor-binaria-sistema-binario-1307227/" TargetMode="Externa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pixabay.com/es/illustrations/monitor-binaria-sistema-binario-1307227/"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pixabay.com/es/illustrations/monitor-binaria-sistema-binario-1307227/"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pixabay.com/es/illustrations/monitor-binaria-sistema-binario-1307227/"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hyperlink" Target="https://pixabay.com/es/illustrations/monitor-binaria-sistema-binario-1307227/" TargetMode="Externa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hyperlink" Target="https://pixabay.com/es/illustrations/monitor-binaria-sistema-binario-1307227/"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www.ebooks7-24.com/" TargetMode="External"/><Relationship Id="rId2" Type="http://schemas.openxmlformats.org/officeDocument/2006/relationships/hyperlink" Target="http://www.lasalle.edu.co1/" TargetMode="Externa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www.mintic.gov.co/portal/604/w3-channel.html" TargetMode="External"/><Relationship Id="rId4" Type="http://schemas.openxmlformats.org/officeDocument/2006/relationships/hyperlink" Target="http://www2.technologyreview.es/"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1" name="Rectangle 4110">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4115" name="Group 4114">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4116" name="Freeform: Shape 4115">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7" name="Freeform: Shape 4116">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8" name="Freeform: Shape 4117">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9" name="Freeform: Shape 4118">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0" name="Freeform: Shape 4119">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1" name="Freeform: Shape 4120">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2" name="Freeform: Shape 4121">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4098" name="Rectangle 2">
            <a:extLst>
              <a:ext uri="{FF2B5EF4-FFF2-40B4-BE49-F238E27FC236}">
                <a16:creationId xmlns:a16="http://schemas.microsoft.com/office/drawing/2014/main" id="{43D5AE47-BF64-4918-97D9-DCE9C8E1A2B9}"/>
              </a:ext>
            </a:extLst>
          </p:cNvPr>
          <p:cNvSpPr>
            <a:spLocks noGrp="1" noChangeArrowheads="1"/>
          </p:cNvSpPr>
          <p:nvPr>
            <p:ph type="ctrTitle"/>
          </p:nvPr>
        </p:nvSpPr>
        <p:spPr>
          <a:xfrm>
            <a:off x="2578505" y="2064928"/>
            <a:ext cx="7034683" cy="1496979"/>
          </a:xfrm>
        </p:spPr>
        <p:txBody>
          <a:bodyPr>
            <a:normAutofit/>
          </a:bodyPr>
          <a:lstStyle/>
          <a:p>
            <a:r>
              <a:rPr lang="es-CO" altLang="es-ES" sz="5200" b="1" dirty="0">
                <a:solidFill>
                  <a:schemeClr val="tx2"/>
                </a:solidFill>
                <a:latin typeface="Calibri Light" panose="020F0302020204030204" pitchFamily="34" charset="0"/>
                <a:cs typeface="Calibri Light" panose="020F0302020204030204" pitchFamily="34" charset="0"/>
              </a:rPr>
              <a:t>Diseño de una interfaz</a:t>
            </a:r>
          </a:p>
        </p:txBody>
      </p:sp>
      <p:sp>
        <p:nvSpPr>
          <p:cNvPr id="4099" name="Subtítulo 2">
            <a:extLst>
              <a:ext uri="{FF2B5EF4-FFF2-40B4-BE49-F238E27FC236}">
                <a16:creationId xmlns:a16="http://schemas.microsoft.com/office/drawing/2014/main" id="{C5258C73-3435-4A4A-81C5-95DFC0F4C5EA}"/>
              </a:ext>
            </a:extLst>
          </p:cNvPr>
          <p:cNvSpPr>
            <a:spLocks noGrp="1" noChangeArrowheads="1"/>
          </p:cNvSpPr>
          <p:nvPr>
            <p:ph type="subTitle" idx="1"/>
          </p:nvPr>
        </p:nvSpPr>
        <p:spPr>
          <a:xfrm>
            <a:off x="2809817" y="3936842"/>
            <a:ext cx="6572057" cy="682079"/>
          </a:xfrm>
        </p:spPr>
        <p:txBody>
          <a:bodyPr>
            <a:noAutofit/>
          </a:bodyPr>
          <a:lstStyle/>
          <a:p>
            <a:r>
              <a:rPr lang="es-CO" altLang="es-ES" sz="1800" dirty="0">
                <a:solidFill>
                  <a:srgbClr val="002060"/>
                </a:solidFill>
                <a:latin typeface="Calibri Light" panose="020F0302020204030204" pitchFamily="34" charset="0"/>
                <a:cs typeface="Calibri Light" panose="020F0302020204030204" pitchFamily="34" charset="0"/>
              </a:rPr>
              <a:t>Nelson Javier Pulido Daza</a:t>
            </a:r>
          </a:p>
          <a:p>
            <a:r>
              <a:rPr lang="es-CO" altLang="es-ES" sz="1800" dirty="0">
                <a:solidFill>
                  <a:srgbClr val="002060"/>
                </a:solidFill>
                <a:latin typeface="Calibri Light" panose="020F0302020204030204" pitchFamily="34" charset="0"/>
                <a:cs typeface="Calibri Light" panose="020F0302020204030204" pitchFamily="34" charset="0"/>
              </a:rPr>
              <a:t>Programa de Sistemas de Información, Bibliotecología y Archivística</a:t>
            </a:r>
          </a:p>
          <a:p>
            <a:r>
              <a:rPr lang="es-CO" altLang="es-ES" sz="1800" dirty="0">
                <a:solidFill>
                  <a:srgbClr val="002060"/>
                </a:solidFill>
                <a:latin typeface="Calibri Light" panose="020F0302020204030204" pitchFamily="34" charset="0"/>
                <a:cs typeface="Calibri Light" panose="020F0302020204030204" pitchFamily="34" charset="0"/>
              </a:rPr>
              <a:t>I - 2023</a:t>
            </a:r>
            <a:endParaRPr lang="es-ES" altLang="es-ES" sz="1800" dirty="0">
              <a:solidFill>
                <a:srgbClr val="002060"/>
              </a:solidFill>
              <a:latin typeface="Calibri Light" panose="020F0302020204030204" pitchFamily="34" charset="0"/>
              <a:cs typeface="Calibri Light" panose="020F0302020204030204" pitchFamily="34" charset="0"/>
            </a:endParaRPr>
          </a:p>
        </p:txBody>
      </p:sp>
      <p:pic>
        <p:nvPicPr>
          <p:cNvPr id="4100" name="Imagen 3" descr="Logotipo, nombre de la empresa&#10;&#10;Descripción generada automáticamente">
            <a:extLst>
              <a:ext uri="{FF2B5EF4-FFF2-40B4-BE49-F238E27FC236}">
                <a16:creationId xmlns:a16="http://schemas.microsoft.com/office/drawing/2014/main" id="{5EA67C9D-2192-436B-A367-0BD468C62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D1C4DB40-5A43-4210-BBA7-650D74BA766F}"/>
              </a:ext>
            </a:extLst>
          </p:cNvPr>
          <p:cNvSpPr/>
          <p:nvPr/>
        </p:nvSpPr>
        <p:spPr>
          <a:xfrm>
            <a:off x="6514726" y="808313"/>
            <a:ext cx="5229445" cy="523220"/>
          </a:xfrm>
          <a:prstGeom prst="rect">
            <a:avLst/>
          </a:prstGeom>
        </p:spPr>
        <p:txBody>
          <a:bodyPr wrap="none">
            <a:spAutoFit/>
          </a:bodyPr>
          <a:lstStyle/>
          <a:p>
            <a:r>
              <a:rPr lang="es-CO" sz="2800" dirty="0">
                <a:solidFill>
                  <a:srgbClr val="002060"/>
                </a:solidFill>
                <a:latin typeface="+mj-lt"/>
              </a:rPr>
              <a:t>¿Por qué es importante la interfaz?</a:t>
            </a:r>
            <a:endParaRPr lang="es-ES" sz="2800" dirty="0">
              <a:solidFill>
                <a:srgbClr val="002060"/>
              </a:solidFill>
              <a:latin typeface="+mj-lt"/>
            </a:endParaRPr>
          </a:p>
        </p:txBody>
      </p:sp>
      <p:sp>
        <p:nvSpPr>
          <p:cNvPr id="4" name="Rectángulo 3">
            <a:extLst>
              <a:ext uri="{FF2B5EF4-FFF2-40B4-BE49-F238E27FC236}">
                <a16:creationId xmlns:a16="http://schemas.microsoft.com/office/drawing/2014/main" id="{383386C3-5DEC-42E1-9B1A-B2090FD6DD6A}"/>
              </a:ext>
            </a:extLst>
          </p:cNvPr>
          <p:cNvSpPr/>
          <p:nvPr/>
        </p:nvSpPr>
        <p:spPr>
          <a:xfrm>
            <a:off x="659357" y="1488061"/>
            <a:ext cx="5855369" cy="5078313"/>
          </a:xfrm>
          <a:prstGeom prst="rect">
            <a:avLst/>
          </a:prstGeom>
        </p:spPr>
        <p:txBody>
          <a:bodyPr wrap="square">
            <a:spAutoFit/>
          </a:bodyPr>
          <a:lstStyle/>
          <a:p>
            <a:pPr algn="r"/>
            <a:r>
              <a:rPr lang="es-CO" sz="2800" dirty="0">
                <a:latin typeface="+mj-lt"/>
              </a:rPr>
              <a:t>Cuando se usa un programa informático, existe una relación «algo» entre el usuario y la máquina. </a:t>
            </a:r>
            <a:r>
              <a:rPr lang="es-CO" sz="3200" b="1" dirty="0">
                <a:solidFill>
                  <a:srgbClr val="0070C0"/>
                </a:solidFill>
                <a:latin typeface="+mj-lt"/>
              </a:rPr>
              <a:t>Ese algo, que es a la vez un límite y un espacio común entre ambas partes</a:t>
            </a:r>
            <a:r>
              <a:rPr lang="es-CO" sz="2800" dirty="0">
                <a:latin typeface="+mj-lt"/>
              </a:rPr>
              <a:t>, </a:t>
            </a:r>
            <a:r>
              <a:rPr lang="es-CO" sz="3200" b="1" dirty="0">
                <a:solidFill>
                  <a:srgbClr val="FF0000"/>
                </a:solidFill>
                <a:latin typeface="+mj-lt"/>
              </a:rPr>
              <a:t>es la interfaz</a:t>
            </a:r>
            <a:r>
              <a:rPr lang="es-CO" sz="2800" dirty="0">
                <a:latin typeface="+mj-lt"/>
              </a:rPr>
              <a:t>.</a:t>
            </a:r>
          </a:p>
          <a:p>
            <a:pPr algn="r"/>
            <a:endParaRPr lang="es-CO" sz="2800" dirty="0">
              <a:latin typeface="+mj-lt"/>
            </a:endParaRPr>
          </a:p>
          <a:p>
            <a:pPr algn="r"/>
            <a:r>
              <a:rPr lang="es-CO" sz="2800" dirty="0">
                <a:latin typeface="+mj-lt"/>
              </a:rPr>
              <a:t>En tecnología se denomina interfaz a muchas cosas, pero es la interfaz gráfica de usuario el concepto que aquí tratamos.</a:t>
            </a:r>
            <a:endParaRPr lang="es-ES" sz="2800" dirty="0">
              <a:latin typeface="+mj-lt"/>
            </a:endParaRPr>
          </a:p>
        </p:txBody>
      </p:sp>
      <p:pic>
        <p:nvPicPr>
          <p:cNvPr id="5" name="Imagen 4">
            <a:extLst>
              <a:ext uri="{FF2B5EF4-FFF2-40B4-BE49-F238E27FC236}">
                <a16:creationId xmlns:a16="http://schemas.microsoft.com/office/drawing/2014/main" id="{C7DB48D3-4794-4049-9C10-0E38E0274C93}"/>
              </a:ext>
            </a:extLst>
          </p:cNvPr>
          <p:cNvPicPr>
            <a:picLocks noChangeAspect="1"/>
          </p:cNvPicPr>
          <p:nvPr/>
        </p:nvPicPr>
        <p:blipFill>
          <a:blip r:embed="rId3"/>
          <a:stretch>
            <a:fillRect/>
          </a:stretch>
        </p:blipFill>
        <p:spPr>
          <a:xfrm>
            <a:off x="6578894" y="1700463"/>
            <a:ext cx="5258917" cy="4106278"/>
          </a:xfrm>
          <a:prstGeom prst="rect">
            <a:avLst/>
          </a:prstGeom>
        </p:spPr>
      </p:pic>
      <p:sp>
        <p:nvSpPr>
          <p:cNvPr id="6" name="Rectángulo 5">
            <a:extLst>
              <a:ext uri="{FF2B5EF4-FFF2-40B4-BE49-F238E27FC236}">
                <a16:creationId xmlns:a16="http://schemas.microsoft.com/office/drawing/2014/main" id="{97D9F39C-9DB7-496D-8D39-1D4D3BCBCB17}"/>
              </a:ext>
            </a:extLst>
          </p:cNvPr>
          <p:cNvSpPr/>
          <p:nvPr/>
        </p:nvSpPr>
        <p:spPr>
          <a:xfrm>
            <a:off x="6578894" y="5806741"/>
            <a:ext cx="5488031" cy="430887"/>
          </a:xfrm>
          <a:prstGeom prst="rect">
            <a:avLst/>
          </a:prstGeom>
        </p:spPr>
        <p:txBody>
          <a:bodyPr wrap="square">
            <a:spAutoFit/>
          </a:bodyPr>
          <a:lstStyle/>
          <a:p>
            <a:r>
              <a:rPr lang="es-ES" sz="1100" dirty="0">
                <a:solidFill>
                  <a:schemeClr val="bg1">
                    <a:lumMod val="85000"/>
                  </a:schemeClr>
                </a:solidFill>
              </a:rPr>
              <a:t>https://pixabay.com/es/illustrations/dise%C3%B1o-web-dise%C3%B1o-web-sitio-web-3411373/</a:t>
            </a:r>
          </a:p>
        </p:txBody>
      </p:sp>
    </p:spTree>
    <p:extLst>
      <p:ext uri="{BB962C8B-B14F-4D97-AF65-F5344CB8AC3E}">
        <p14:creationId xmlns:p14="http://schemas.microsoft.com/office/powerpoint/2010/main" val="248414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ángulo 3">
            <a:extLst>
              <a:ext uri="{FF2B5EF4-FFF2-40B4-BE49-F238E27FC236}">
                <a16:creationId xmlns:a16="http://schemas.microsoft.com/office/drawing/2014/main" id="{A1137CD7-5F92-4A5A-92D8-C5F07D717728}"/>
              </a:ext>
            </a:extLst>
          </p:cNvPr>
          <p:cNvSpPr/>
          <p:nvPr/>
        </p:nvSpPr>
        <p:spPr>
          <a:xfrm>
            <a:off x="1288060" y="1369938"/>
            <a:ext cx="3210854" cy="4114800"/>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kern="1200">
                <a:solidFill>
                  <a:schemeClr val="tx1"/>
                </a:solidFill>
                <a:latin typeface="+mj-lt"/>
                <a:ea typeface="+mj-ea"/>
                <a:cs typeface="+mj-cs"/>
              </a:rPr>
              <a:t>Impacto económico del diseño de una interfaz</a:t>
            </a:r>
          </a:p>
        </p:txBody>
      </p:sp>
      <p:cxnSp>
        <p:nvCxnSpPr>
          <p:cNvPr id="15" name="Straight Connector 14">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5EB81D42-8336-4F00-ABA6-E4168C67AE2C}"/>
              </a:ext>
            </a:extLst>
          </p:cNvPr>
          <p:cNvSpPr/>
          <p:nvPr/>
        </p:nvSpPr>
        <p:spPr>
          <a:xfrm>
            <a:off x="5030505" y="1371600"/>
            <a:ext cx="5872185" cy="41148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La mejor interfaz es la que no se ve, </a:t>
            </a:r>
            <a:r>
              <a:rPr lang="en-US" sz="2000"/>
              <a:t>sin embargo muchas de ellas, </a:t>
            </a:r>
            <a:r>
              <a:rPr lang="en-US" sz="2000" b="1" u="sng"/>
              <a:t>por ser nuevas, desconocidas o estar mal diseñadas</a:t>
            </a:r>
            <a:r>
              <a:rPr lang="en-US" sz="2000"/>
              <a:t>, </a:t>
            </a:r>
            <a:r>
              <a:rPr lang="en-US" sz="2000" b="1"/>
              <a:t>se hacen visibles.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¿Cuántas veces no encuentra lo que busca en la web o no sabe cómo usar un programa, un cajero automático o </a:t>
            </a:r>
            <a:r>
              <a:rPr lang="en-US" sz="2000" b="1"/>
              <a:t>un teléfono móvil</a:t>
            </a:r>
            <a:r>
              <a:rPr lang="en-US" sz="2000"/>
              <a:t>? Son situaciones muy comunes resultado de un mal diseño de interfaz, que a su vez genera un problema de usabilidad.</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El mejor sistema o las herramientas más perfectas son inútiles si no sabemos usarlas.</a:t>
            </a: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162956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042A0EE9-A987-4664-A59F-7CB269698105}"/>
              </a:ext>
            </a:extLst>
          </p:cNvPr>
          <p:cNvSpPr/>
          <p:nvPr/>
        </p:nvSpPr>
        <p:spPr>
          <a:xfrm>
            <a:off x="6646041" y="623647"/>
            <a:ext cx="4559325" cy="523220"/>
          </a:xfrm>
          <a:prstGeom prst="rect">
            <a:avLst/>
          </a:prstGeom>
        </p:spPr>
        <p:txBody>
          <a:bodyPr wrap="none">
            <a:spAutoFit/>
          </a:bodyPr>
          <a:lstStyle/>
          <a:p>
            <a:r>
              <a:rPr lang="es-ES" sz="2800" dirty="0">
                <a:solidFill>
                  <a:srgbClr val="002060"/>
                </a:solidFill>
                <a:latin typeface="+mj-lt"/>
              </a:rPr>
              <a:t>Transparencia de las interfaces</a:t>
            </a:r>
          </a:p>
        </p:txBody>
      </p:sp>
      <p:pic>
        <p:nvPicPr>
          <p:cNvPr id="4" name="Imagen 3">
            <a:extLst>
              <a:ext uri="{FF2B5EF4-FFF2-40B4-BE49-F238E27FC236}">
                <a16:creationId xmlns:a16="http://schemas.microsoft.com/office/drawing/2014/main" id="{666ADD0E-464B-4D7A-8FDA-91469267BF6B}"/>
              </a:ext>
            </a:extLst>
          </p:cNvPr>
          <p:cNvPicPr>
            <a:picLocks noChangeAspect="1"/>
          </p:cNvPicPr>
          <p:nvPr/>
        </p:nvPicPr>
        <p:blipFill>
          <a:blip r:embed="rId4"/>
          <a:stretch>
            <a:fillRect/>
          </a:stretch>
        </p:blipFill>
        <p:spPr>
          <a:xfrm>
            <a:off x="3112169" y="1302770"/>
            <a:ext cx="7363326" cy="4577203"/>
          </a:xfrm>
          <a:prstGeom prst="rect">
            <a:avLst/>
          </a:prstGeom>
        </p:spPr>
      </p:pic>
      <p:sp>
        <p:nvSpPr>
          <p:cNvPr id="5" name="Rectángulo 4">
            <a:extLst>
              <a:ext uri="{FF2B5EF4-FFF2-40B4-BE49-F238E27FC236}">
                <a16:creationId xmlns:a16="http://schemas.microsoft.com/office/drawing/2014/main" id="{92397400-6F02-4871-A9FE-33C9A6B8E920}"/>
              </a:ext>
            </a:extLst>
          </p:cNvPr>
          <p:cNvSpPr/>
          <p:nvPr/>
        </p:nvSpPr>
        <p:spPr>
          <a:xfrm>
            <a:off x="3048000" y="6035876"/>
            <a:ext cx="7988968" cy="261610"/>
          </a:xfrm>
          <a:prstGeom prst="rect">
            <a:avLst/>
          </a:prstGeom>
        </p:spPr>
        <p:txBody>
          <a:bodyPr wrap="square">
            <a:spAutoFit/>
          </a:bodyPr>
          <a:lstStyle/>
          <a:p>
            <a:r>
              <a:rPr lang="es-ES" sz="1100" dirty="0">
                <a:solidFill>
                  <a:schemeClr val="bg1">
                    <a:lumMod val="85000"/>
                  </a:schemeClr>
                </a:solidFill>
              </a:rPr>
              <a:t>https://pixabay.com/es/photos/reloj-inteligente-apple-tecnolog%C3%ADa-821559/</a:t>
            </a:r>
          </a:p>
        </p:txBody>
      </p:sp>
    </p:spTree>
    <p:extLst>
      <p:ext uri="{BB962C8B-B14F-4D97-AF65-F5344CB8AC3E}">
        <p14:creationId xmlns:p14="http://schemas.microsoft.com/office/powerpoint/2010/main" val="193691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2D18822B-478F-4E3E-B543-4231CE09AA74}"/>
              </a:ext>
            </a:extLst>
          </p:cNvPr>
          <p:cNvSpPr/>
          <p:nvPr/>
        </p:nvSpPr>
        <p:spPr>
          <a:xfrm>
            <a:off x="1006900" y="1188637"/>
            <a:ext cx="3141430"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kern="1200" dirty="0" err="1">
                <a:solidFill>
                  <a:schemeClr val="tx1"/>
                </a:solidFill>
                <a:latin typeface="+mj-lt"/>
                <a:ea typeface="+mj-ea"/>
                <a:cs typeface="+mj-cs"/>
              </a:rPr>
              <a:t>Transparencia</a:t>
            </a:r>
            <a:r>
              <a:rPr lang="en-US" sz="4000" kern="1200" dirty="0">
                <a:solidFill>
                  <a:schemeClr val="tx1"/>
                </a:solidFill>
                <a:latin typeface="+mj-lt"/>
                <a:ea typeface="+mj-ea"/>
                <a:cs typeface="+mj-cs"/>
              </a:rPr>
              <a:t> de las interfaces</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0E88697C-0A94-400C-83FE-7EA01AEF2F2B}"/>
              </a:ext>
            </a:extLst>
          </p:cNvPr>
          <p:cNvSpPr/>
          <p:nvPr/>
        </p:nvSpPr>
        <p:spPr>
          <a:xfrm>
            <a:off x="4798686" y="1041017"/>
            <a:ext cx="5748812" cy="4180542"/>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dirty="0"/>
              <a:t>En </a:t>
            </a:r>
            <a:r>
              <a:rPr lang="en-US" dirty="0" err="1"/>
              <a:t>realidad</a:t>
            </a:r>
            <a:r>
              <a:rPr lang="en-US" dirty="0"/>
              <a:t>, </a:t>
            </a:r>
            <a:r>
              <a:rPr lang="en-US" b="1" dirty="0"/>
              <a:t>una </a:t>
            </a:r>
            <a:r>
              <a:rPr lang="en-US" b="1" dirty="0" err="1"/>
              <a:t>interfaz</a:t>
            </a:r>
            <a:r>
              <a:rPr lang="en-US" b="1" dirty="0"/>
              <a:t> </a:t>
            </a:r>
            <a:r>
              <a:rPr lang="en-US" b="1" dirty="0" err="1"/>
              <a:t>nunca</a:t>
            </a:r>
            <a:r>
              <a:rPr lang="en-US" b="1" dirty="0"/>
              <a:t> </a:t>
            </a:r>
            <a:r>
              <a:rPr lang="en-US" b="1" dirty="0" err="1"/>
              <a:t>puede</a:t>
            </a:r>
            <a:r>
              <a:rPr lang="en-US" b="1" dirty="0"/>
              <a:t> ser </a:t>
            </a:r>
            <a:r>
              <a:rPr lang="en-US" b="1" dirty="0" err="1"/>
              <a:t>totalmente</a:t>
            </a:r>
            <a:r>
              <a:rPr lang="en-US" b="1" dirty="0"/>
              <a:t> </a:t>
            </a:r>
            <a:r>
              <a:rPr lang="en-US" b="1" dirty="0" err="1"/>
              <a:t>transparente</a:t>
            </a:r>
            <a:r>
              <a:rPr lang="en-US" b="1" dirty="0"/>
              <a:t> o natural</a:t>
            </a:r>
            <a:r>
              <a:rPr lang="en-US" dirty="0"/>
              <a:t>, </a:t>
            </a:r>
            <a:r>
              <a:rPr lang="en-US" dirty="0" err="1"/>
              <a:t>ya</a:t>
            </a:r>
            <a:r>
              <a:rPr lang="en-US" dirty="0"/>
              <a:t> que en su </a:t>
            </a:r>
            <a:r>
              <a:rPr lang="en-US" dirty="0" err="1"/>
              <a:t>creación</a:t>
            </a:r>
            <a:r>
              <a:rPr lang="en-US" dirty="0"/>
              <a:t> y </a:t>
            </a:r>
            <a:r>
              <a:rPr lang="en-US" dirty="0" err="1"/>
              <a:t>desarrollo</a:t>
            </a:r>
            <a:r>
              <a:rPr lang="en-US" dirty="0"/>
              <a:t> ha </a:t>
            </a:r>
            <a:r>
              <a:rPr lang="en-US" dirty="0" err="1"/>
              <a:t>habido</a:t>
            </a:r>
            <a:r>
              <a:rPr lang="en-US" dirty="0"/>
              <a:t> </a:t>
            </a:r>
            <a:r>
              <a:rPr lang="en-US" u="sng" dirty="0" err="1"/>
              <a:t>tomas</a:t>
            </a:r>
            <a:r>
              <a:rPr lang="en-US" u="sng" dirty="0"/>
              <a:t> de decisión que han </a:t>
            </a:r>
            <a:r>
              <a:rPr lang="en-US" u="sng" dirty="0" err="1"/>
              <a:t>hecho</a:t>
            </a:r>
            <a:r>
              <a:rPr lang="en-US" u="sng" dirty="0"/>
              <a:t> que </a:t>
            </a:r>
            <a:r>
              <a:rPr lang="en-US" u="sng" dirty="0" err="1"/>
              <a:t>adopte</a:t>
            </a:r>
            <a:r>
              <a:rPr lang="en-US" u="sng" dirty="0"/>
              <a:t> una forma u </a:t>
            </a:r>
            <a:r>
              <a:rPr lang="en-US" u="sng" dirty="0" err="1"/>
              <a:t>otra</a:t>
            </a:r>
            <a:r>
              <a:rPr lang="en-US" u="sng" dirty="0"/>
              <a:t>, </a:t>
            </a:r>
            <a:r>
              <a:rPr lang="en-US" u="sng" dirty="0" err="1"/>
              <a:t>respondiendo</a:t>
            </a:r>
            <a:r>
              <a:rPr lang="en-US" u="sng" dirty="0"/>
              <a:t> a </a:t>
            </a:r>
            <a:r>
              <a:rPr lang="en-US" u="sng" dirty="0" err="1"/>
              <a:t>unos</a:t>
            </a:r>
            <a:r>
              <a:rPr lang="en-US" u="sng" dirty="0"/>
              <a:t> </a:t>
            </a:r>
            <a:r>
              <a:rPr lang="en-US" u="sng" dirty="0" err="1"/>
              <a:t>requerimientos</a:t>
            </a:r>
            <a:r>
              <a:rPr lang="en-US" u="sng" dirty="0"/>
              <a:t> y </a:t>
            </a:r>
            <a:r>
              <a:rPr lang="en-US" u="sng" dirty="0" err="1"/>
              <a:t>ofreciendo</a:t>
            </a:r>
            <a:r>
              <a:rPr lang="en-US" u="sng" dirty="0"/>
              <a:t> </a:t>
            </a:r>
            <a:r>
              <a:rPr lang="en-US" u="sng" dirty="0" err="1"/>
              <a:t>unas</a:t>
            </a:r>
            <a:r>
              <a:rPr lang="en-US" u="sng" dirty="0"/>
              <a:t> </a:t>
            </a:r>
            <a:r>
              <a:rPr lang="en-US" u="sng" dirty="0" err="1"/>
              <a:t>posibilidades</a:t>
            </a:r>
            <a:r>
              <a:rPr lang="en-US" u="sng" dirty="0"/>
              <a:t> y a la vez </a:t>
            </a:r>
            <a:r>
              <a:rPr lang="en-US" u="sng" dirty="0" err="1"/>
              <a:t>unas</a:t>
            </a:r>
            <a:r>
              <a:rPr lang="en-US" u="sng" dirty="0"/>
              <a:t> </a:t>
            </a:r>
            <a:r>
              <a:rPr lang="en-US" u="sng" dirty="0" err="1"/>
              <a:t>limitaciones</a:t>
            </a:r>
            <a:r>
              <a:rPr lang="en-US" u="sng" dirty="0"/>
              <a:t> </a:t>
            </a:r>
            <a:r>
              <a:rPr lang="en-US" u="sng" dirty="0" err="1"/>
              <a:t>impuestas</a:t>
            </a:r>
            <a:r>
              <a:rPr lang="en-US" u="sng" dirty="0"/>
              <a:t> por diferentes </a:t>
            </a:r>
            <a:r>
              <a:rPr lang="en-US" u="sng" dirty="0" err="1"/>
              <a:t>factores</a:t>
            </a:r>
            <a:r>
              <a:rPr lang="en-US" u="sng" dirty="0"/>
              <a:t> (el </a:t>
            </a:r>
            <a:r>
              <a:rPr lang="en-US" u="sng" dirty="0" err="1"/>
              <a:t>contexto</a:t>
            </a:r>
            <a:r>
              <a:rPr lang="en-US" u="sng" dirty="0"/>
              <a:t> de uso, los stakeholders o público o entorno </a:t>
            </a:r>
            <a:r>
              <a:rPr lang="en-US" u="sng" dirty="0" err="1"/>
              <a:t>interesado</a:t>
            </a:r>
            <a:r>
              <a:rPr lang="en-US" u="sng" dirty="0"/>
              <a:t>, el </a:t>
            </a:r>
            <a:r>
              <a:rPr lang="en-US" u="sng" dirty="0" err="1"/>
              <a:t>propio</a:t>
            </a:r>
            <a:r>
              <a:rPr lang="en-US" u="sng" dirty="0"/>
              <a:t> </a:t>
            </a:r>
            <a:r>
              <a:rPr lang="en-US" u="sng" dirty="0" err="1"/>
              <a:t>dispositivo</a:t>
            </a:r>
            <a:r>
              <a:rPr lang="en-US" u="sng" dirty="0"/>
              <a:t> de </a:t>
            </a:r>
            <a:r>
              <a:rPr lang="en-US" u="sng" dirty="0" err="1"/>
              <a:t>interacción</a:t>
            </a:r>
            <a:r>
              <a:rPr lang="en-US" u="sng" dirty="0"/>
              <a:t>, el </a:t>
            </a:r>
            <a:r>
              <a:rPr lang="en-US" u="sng" dirty="0" err="1"/>
              <a:t>aprendizaje</a:t>
            </a:r>
            <a:r>
              <a:rPr lang="en-US" u="sng" dirty="0"/>
              <a:t> y </a:t>
            </a:r>
            <a:r>
              <a:rPr lang="en-US" u="sng" dirty="0" err="1"/>
              <a:t>experiencia</a:t>
            </a:r>
            <a:r>
              <a:rPr lang="en-US" u="sng" dirty="0"/>
              <a:t>, la cultura e </a:t>
            </a:r>
            <a:r>
              <a:rPr lang="en-US" u="sng" dirty="0" err="1"/>
              <a:t>incluso</a:t>
            </a:r>
            <a:r>
              <a:rPr lang="en-US" u="sng" dirty="0"/>
              <a:t> la </a:t>
            </a:r>
            <a:r>
              <a:rPr lang="en-US" u="sng" dirty="0" err="1"/>
              <a:t>ideología</a:t>
            </a:r>
            <a:r>
              <a:rPr lang="en-US" u="sng" dirty="0"/>
              <a:t> del </a:t>
            </a:r>
            <a:r>
              <a:rPr lang="en-US" u="sng" dirty="0" err="1"/>
              <a:t>diseñador</a:t>
            </a:r>
            <a:r>
              <a:rPr lang="en-US" u="sng" dirty="0"/>
              <a:t> y del </a:t>
            </a:r>
            <a:r>
              <a:rPr lang="en-US" u="sng" dirty="0" err="1"/>
              <a:t>usuario</a:t>
            </a:r>
            <a:r>
              <a:rPr lang="en-US" dirty="0"/>
              <a:t>, entre otros).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b="1" dirty="0"/>
              <a:t>“Las interfaces, como los </a:t>
            </a:r>
            <a:r>
              <a:rPr lang="en-US" b="1" dirty="0" err="1"/>
              <a:t>lenguajes</a:t>
            </a:r>
            <a:r>
              <a:rPr lang="en-US" b="1" dirty="0"/>
              <a:t> o la comunicación, no pueden ser “</a:t>
            </a:r>
            <a:r>
              <a:rPr lang="en-US" b="1" dirty="0" err="1"/>
              <a:t>transparentes</a:t>
            </a:r>
            <a:r>
              <a:rPr lang="en-US" b="1" dirty="0"/>
              <a:t>” o “invisibles”: se </a:t>
            </a:r>
            <a:r>
              <a:rPr lang="en-US" b="1" dirty="0" err="1"/>
              <a:t>trata</a:t>
            </a:r>
            <a:r>
              <a:rPr lang="en-US" b="1" dirty="0"/>
              <a:t> </a:t>
            </a:r>
            <a:r>
              <a:rPr lang="en-US" b="1" dirty="0" err="1"/>
              <a:t>siempre</a:t>
            </a:r>
            <a:r>
              <a:rPr lang="en-US" b="1" dirty="0"/>
              <a:t> de </a:t>
            </a:r>
            <a:r>
              <a:rPr lang="en-US" b="1" dirty="0" err="1"/>
              <a:t>dispositivos</a:t>
            </a:r>
            <a:r>
              <a:rPr lang="en-US" b="1" dirty="0"/>
              <a:t> que, cuando </a:t>
            </a:r>
            <a:r>
              <a:rPr lang="en-US" b="1" dirty="0" err="1"/>
              <a:t>están</a:t>
            </a:r>
            <a:r>
              <a:rPr lang="en-US" b="1" dirty="0"/>
              <a:t> bien </a:t>
            </a:r>
            <a:r>
              <a:rPr lang="en-US" b="1" dirty="0" err="1"/>
              <a:t>diseñados</a:t>
            </a:r>
            <a:r>
              <a:rPr lang="en-US" b="1" dirty="0"/>
              <a:t>, se </a:t>
            </a:r>
            <a:r>
              <a:rPr lang="en-US" b="1" dirty="0" err="1"/>
              <a:t>naturalizan</a:t>
            </a:r>
            <a:r>
              <a:rPr lang="en-US" b="1" dirty="0"/>
              <a:t> y se </a:t>
            </a:r>
            <a:r>
              <a:rPr lang="en-US" b="1" dirty="0" err="1"/>
              <a:t>vuelven</a:t>
            </a:r>
            <a:r>
              <a:rPr lang="en-US" b="1" dirty="0"/>
              <a:t> </a:t>
            </a:r>
            <a:r>
              <a:rPr lang="en-US" b="1" dirty="0" err="1"/>
              <a:t>imperceptibles</a:t>
            </a:r>
            <a:r>
              <a:rPr lang="en-US" b="1" dirty="0"/>
              <a:t>. (Carlos A. Scolari)”.</a:t>
            </a:r>
          </a:p>
        </p:txBody>
      </p:sp>
    </p:spTree>
    <p:extLst>
      <p:ext uri="{BB962C8B-B14F-4D97-AF65-F5344CB8AC3E}">
        <p14:creationId xmlns:p14="http://schemas.microsoft.com/office/powerpoint/2010/main" val="16026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a:extLst>
              <a:ext uri="{FF2B5EF4-FFF2-40B4-BE49-F238E27FC236}">
                <a16:creationId xmlns:a16="http://schemas.microsoft.com/office/drawing/2014/main" id="{81D197AA-2EEA-4694-B494-0BF64B55CB18}"/>
              </a:ext>
            </a:extLst>
          </p:cNvPr>
          <p:cNvSpPr/>
          <p:nvPr/>
        </p:nvSpPr>
        <p:spPr>
          <a:xfrm>
            <a:off x="1075767" y="1188637"/>
            <a:ext cx="2988234"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800" kern="1200" dirty="0">
                <a:solidFill>
                  <a:schemeClr val="tx1"/>
                </a:solidFill>
                <a:latin typeface="+mj-lt"/>
                <a:ea typeface="+mj-ea"/>
                <a:cs typeface="+mj-cs"/>
              </a:rPr>
              <a:t>Diseño </a:t>
            </a:r>
            <a:r>
              <a:rPr lang="en-US" sz="4800" kern="1200" dirty="0" err="1">
                <a:solidFill>
                  <a:schemeClr val="tx1"/>
                </a:solidFill>
                <a:latin typeface="+mj-lt"/>
                <a:ea typeface="+mj-ea"/>
                <a:cs typeface="+mj-cs"/>
              </a:rPr>
              <a:t>Centrado</a:t>
            </a:r>
            <a:r>
              <a:rPr lang="en-US" sz="4800" kern="1200" dirty="0">
                <a:solidFill>
                  <a:schemeClr val="tx1"/>
                </a:solidFill>
                <a:latin typeface="+mj-lt"/>
                <a:ea typeface="+mj-ea"/>
                <a:cs typeface="+mj-cs"/>
              </a:rPr>
              <a:t> en el </a:t>
            </a:r>
            <a:r>
              <a:rPr lang="en-US" sz="4800" kern="1200" dirty="0" err="1">
                <a:solidFill>
                  <a:schemeClr val="tx1"/>
                </a:solidFill>
                <a:latin typeface="+mj-lt"/>
                <a:ea typeface="+mj-ea"/>
                <a:cs typeface="+mj-cs"/>
              </a:rPr>
              <a:t>Usuario</a:t>
            </a:r>
            <a:endParaRPr lang="en-US" sz="4800" kern="1200" dirty="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ángulo 3">
            <a:extLst>
              <a:ext uri="{FF2B5EF4-FFF2-40B4-BE49-F238E27FC236}">
                <a16:creationId xmlns:a16="http://schemas.microsoft.com/office/drawing/2014/main" id="{03115F47-1172-4B55-82EA-2CE3257ABF31}"/>
              </a:ext>
            </a:extLst>
          </p:cNvPr>
          <p:cNvSpPr/>
          <p:nvPr/>
        </p:nvSpPr>
        <p:spPr>
          <a:xfrm>
            <a:off x="4943519" y="301542"/>
            <a:ext cx="5709680" cy="550275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dirty="0"/>
              <a:t>El Diseño </a:t>
            </a:r>
            <a:r>
              <a:rPr lang="en-US" sz="1600" dirty="0" err="1"/>
              <a:t>Centrado</a:t>
            </a:r>
            <a:r>
              <a:rPr lang="en-US" sz="1600" dirty="0"/>
              <a:t> en el </a:t>
            </a:r>
            <a:r>
              <a:rPr lang="en-US" sz="1600" dirty="0" err="1"/>
              <a:t>Usuario</a:t>
            </a:r>
            <a:r>
              <a:rPr lang="en-US" sz="1600" dirty="0"/>
              <a:t> (DCU) es una </a:t>
            </a:r>
            <a:r>
              <a:rPr lang="en-US" sz="1600" dirty="0" err="1"/>
              <a:t>metodología</a:t>
            </a:r>
            <a:r>
              <a:rPr lang="en-US" sz="1600" dirty="0"/>
              <a:t> de diseño </a:t>
            </a:r>
            <a:r>
              <a:rPr lang="en-US" sz="1600" b="1" dirty="0"/>
              <a:t>que </a:t>
            </a:r>
            <a:r>
              <a:rPr lang="en-US" sz="1600" b="1" dirty="0" err="1"/>
              <a:t>toma</a:t>
            </a:r>
            <a:r>
              <a:rPr lang="en-US" sz="1600" b="1" dirty="0"/>
              <a:t> como </a:t>
            </a:r>
            <a:r>
              <a:rPr lang="en-US" sz="1600" b="1" dirty="0" err="1"/>
              <a:t>centro</a:t>
            </a:r>
            <a:r>
              <a:rPr lang="en-US" sz="1600" b="1" dirty="0"/>
              <a:t> las personas que </a:t>
            </a:r>
            <a:r>
              <a:rPr lang="en-US" sz="1600" b="1" dirty="0" err="1"/>
              <a:t>utilizarán</a:t>
            </a:r>
            <a:r>
              <a:rPr lang="en-US" sz="1600" b="1" dirty="0"/>
              <a:t> el </a:t>
            </a:r>
            <a:r>
              <a:rPr lang="en-US" sz="1600" b="1" dirty="0" err="1"/>
              <a:t>producto</a:t>
            </a:r>
            <a:r>
              <a:rPr lang="en-US" sz="1600" b="1" dirty="0"/>
              <a:t>/</a:t>
            </a:r>
            <a:r>
              <a:rPr lang="en-US" sz="1600" b="1" dirty="0" err="1"/>
              <a:t>servicio</a:t>
            </a: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err="1"/>
              <a:t>Consta</a:t>
            </a:r>
            <a:r>
              <a:rPr lang="en-US" sz="1600" dirty="0"/>
              <a:t> de las </a:t>
            </a:r>
            <a:r>
              <a:rPr lang="en-US" sz="1600" dirty="0" err="1"/>
              <a:t>siguientes</a:t>
            </a:r>
            <a:r>
              <a:rPr lang="en-US" sz="1600" dirty="0"/>
              <a:t> </a:t>
            </a:r>
            <a:r>
              <a:rPr lang="en-US" sz="1600" dirty="0" err="1"/>
              <a:t>fases</a:t>
            </a:r>
            <a:r>
              <a:rPr lang="en-US" sz="1600" dirty="0"/>
              <a:t>:</a:t>
            </a:r>
          </a:p>
          <a:p>
            <a:pPr indent="-228600">
              <a:lnSpc>
                <a:spcPct val="90000"/>
              </a:lnSpc>
              <a:spcAft>
                <a:spcPts val="600"/>
              </a:spcAft>
              <a:buFont typeface="Arial" panose="020B0604020202020204" pitchFamily="34" charset="0"/>
              <a:buChar char="•"/>
            </a:pPr>
            <a:endParaRPr lang="en-US" sz="1600" dirty="0"/>
          </a:p>
          <a:p>
            <a:pPr marL="1257300" lvl="2" indent="-228600">
              <a:lnSpc>
                <a:spcPct val="90000"/>
              </a:lnSpc>
              <a:spcAft>
                <a:spcPts val="600"/>
              </a:spcAft>
              <a:buFont typeface="Arial" panose="020B0604020202020204" pitchFamily="34" charset="0"/>
              <a:buChar char="•"/>
            </a:pPr>
            <a:r>
              <a:rPr lang="en-US" sz="1600" dirty="0" err="1"/>
              <a:t>Análisis</a:t>
            </a:r>
            <a:endParaRPr lang="en-US" sz="1600" dirty="0"/>
          </a:p>
          <a:p>
            <a:pPr marL="1257300" lvl="2" indent="-228600">
              <a:lnSpc>
                <a:spcPct val="90000"/>
              </a:lnSpc>
              <a:spcAft>
                <a:spcPts val="600"/>
              </a:spcAft>
              <a:buFont typeface="Arial" panose="020B0604020202020204" pitchFamily="34" charset="0"/>
              <a:buChar char="•"/>
            </a:pPr>
            <a:r>
              <a:rPr lang="en-US" sz="1600" dirty="0"/>
              <a:t>Diseño conceptual</a:t>
            </a:r>
          </a:p>
          <a:p>
            <a:pPr marL="1257300" lvl="2" indent="-228600">
              <a:lnSpc>
                <a:spcPct val="90000"/>
              </a:lnSpc>
              <a:spcAft>
                <a:spcPts val="600"/>
              </a:spcAft>
              <a:buFont typeface="Arial" panose="020B0604020202020204" pitchFamily="34" charset="0"/>
              <a:buChar char="•"/>
            </a:pPr>
            <a:r>
              <a:rPr lang="en-US" sz="1600" dirty="0"/>
              <a:t>Diseño de </a:t>
            </a:r>
            <a:r>
              <a:rPr lang="en-US" sz="1600" dirty="0" err="1"/>
              <a:t>contenidos</a:t>
            </a:r>
            <a:r>
              <a:rPr lang="en-US" sz="1600" dirty="0"/>
              <a:t> y </a:t>
            </a:r>
            <a:r>
              <a:rPr lang="en-US" sz="1600" dirty="0" err="1"/>
              <a:t>arquitectura</a:t>
            </a:r>
            <a:r>
              <a:rPr lang="en-US" sz="1600" dirty="0"/>
              <a:t> de la información</a:t>
            </a:r>
          </a:p>
          <a:p>
            <a:pPr marL="1257300" lvl="2" indent="-228600">
              <a:lnSpc>
                <a:spcPct val="90000"/>
              </a:lnSpc>
              <a:spcAft>
                <a:spcPts val="600"/>
              </a:spcAft>
              <a:buFont typeface="Arial" panose="020B0604020202020204" pitchFamily="34" charset="0"/>
              <a:buChar char="•"/>
            </a:pPr>
            <a:r>
              <a:rPr lang="en-US" sz="1600" dirty="0"/>
              <a:t>Diseño visual</a:t>
            </a:r>
          </a:p>
          <a:p>
            <a:pPr marL="1257300" lvl="2" indent="-228600">
              <a:lnSpc>
                <a:spcPct val="90000"/>
              </a:lnSpc>
              <a:spcAft>
                <a:spcPts val="600"/>
              </a:spcAft>
              <a:buFont typeface="Arial" panose="020B0604020202020204" pitchFamily="34" charset="0"/>
              <a:buChar char="•"/>
            </a:pPr>
            <a:r>
              <a:rPr lang="en-US" sz="1600" dirty="0" err="1"/>
              <a:t>Prototipado</a:t>
            </a:r>
            <a:r>
              <a:rPr lang="en-US" sz="1600" dirty="0"/>
              <a:t> de </a:t>
            </a:r>
            <a:r>
              <a:rPr lang="en-US" sz="1600" dirty="0" err="1"/>
              <a:t>baja</a:t>
            </a:r>
            <a:r>
              <a:rPr lang="en-US" sz="1600" dirty="0"/>
              <a:t> </a:t>
            </a:r>
            <a:r>
              <a:rPr lang="en-US" sz="1600" dirty="0" err="1"/>
              <a:t>fidelidad</a:t>
            </a:r>
            <a:r>
              <a:rPr lang="en-US" sz="1600" dirty="0"/>
              <a:t> (o wireframes)</a:t>
            </a:r>
          </a:p>
          <a:p>
            <a:pPr marL="1257300" lvl="2" indent="-228600">
              <a:lnSpc>
                <a:spcPct val="90000"/>
              </a:lnSpc>
              <a:spcAft>
                <a:spcPts val="600"/>
              </a:spcAft>
              <a:buFont typeface="Arial" panose="020B0604020202020204" pitchFamily="34" charset="0"/>
              <a:buChar char="•"/>
            </a:pPr>
            <a:r>
              <a:rPr lang="en-US" sz="1600" dirty="0" err="1"/>
              <a:t>Prototipado</a:t>
            </a:r>
            <a:r>
              <a:rPr lang="en-US" sz="1600" dirty="0"/>
              <a:t> de </a:t>
            </a:r>
            <a:r>
              <a:rPr lang="en-US" sz="1600" dirty="0" err="1"/>
              <a:t>alta</a:t>
            </a:r>
            <a:r>
              <a:rPr lang="en-US" sz="1600" dirty="0"/>
              <a:t> </a:t>
            </a:r>
            <a:r>
              <a:rPr lang="en-US" sz="1600" dirty="0" err="1"/>
              <a:t>fidelidad</a:t>
            </a:r>
            <a:r>
              <a:rPr lang="en-US" sz="1600" dirty="0"/>
              <a:t> (o propuesta </a:t>
            </a:r>
            <a:r>
              <a:rPr lang="en-US" sz="1600" dirty="0" err="1"/>
              <a:t>gráfica</a:t>
            </a:r>
            <a:r>
              <a:rPr lang="en-US" sz="1600" dirty="0"/>
              <a:t>)</a:t>
            </a:r>
          </a:p>
          <a:p>
            <a:pPr marL="1257300" lvl="2" indent="-228600">
              <a:lnSpc>
                <a:spcPct val="90000"/>
              </a:lnSpc>
              <a:spcAft>
                <a:spcPts val="600"/>
              </a:spcAft>
              <a:buFont typeface="Arial" panose="020B0604020202020204" pitchFamily="34" charset="0"/>
              <a:buChar char="•"/>
            </a:pPr>
            <a:r>
              <a:rPr lang="en-US" sz="1600" dirty="0"/>
              <a:t>Evaluación</a:t>
            </a:r>
          </a:p>
        </p:txBody>
      </p:sp>
    </p:spTree>
    <p:extLst>
      <p:ext uri="{BB962C8B-B14F-4D97-AF65-F5344CB8AC3E}">
        <p14:creationId xmlns:p14="http://schemas.microsoft.com/office/powerpoint/2010/main" val="276597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a:extLst>
              <a:ext uri="{FF2B5EF4-FFF2-40B4-BE49-F238E27FC236}">
                <a16:creationId xmlns:a16="http://schemas.microsoft.com/office/drawing/2014/main" id="{10D91CDA-980E-4023-AAA1-C4FFEA2CF6A2}"/>
              </a:ext>
            </a:extLst>
          </p:cNvPr>
          <p:cNvSpPr/>
          <p:nvPr/>
        </p:nvSpPr>
        <p:spPr>
          <a:xfrm>
            <a:off x="731521" y="1170431"/>
            <a:ext cx="4875904" cy="513892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chemeClr val="tx2"/>
                </a:solidFill>
                <a:latin typeface="+mj-lt"/>
                <a:ea typeface="+mj-ea"/>
                <a:cs typeface="+mj-cs"/>
              </a:rPr>
              <a:t>Usabilidad en una interfaz</a:t>
            </a:r>
          </a:p>
        </p:txBody>
      </p:sp>
      <p:cxnSp>
        <p:nvCxnSpPr>
          <p:cNvPr id="13" name="Straight Connector 12">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ctángulo 3">
            <a:extLst>
              <a:ext uri="{FF2B5EF4-FFF2-40B4-BE49-F238E27FC236}">
                <a16:creationId xmlns:a16="http://schemas.microsoft.com/office/drawing/2014/main" id="{0BC10B7F-F6B9-459A-87FC-A8352C60CAE2}"/>
              </a:ext>
            </a:extLst>
          </p:cNvPr>
          <p:cNvSpPr/>
          <p:nvPr/>
        </p:nvSpPr>
        <p:spPr>
          <a:xfrm>
            <a:off x="6555441" y="467834"/>
            <a:ext cx="5257331" cy="584151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err="1">
                <a:solidFill>
                  <a:schemeClr val="tx2"/>
                </a:solidFill>
              </a:rPr>
              <a:t>Estudia</a:t>
            </a:r>
            <a:r>
              <a:rPr lang="en-US" sz="2000" dirty="0">
                <a:solidFill>
                  <a:schemeClr val="tx2"/>
                </a:solidFill>
              </a:rPr>
              <a:t> la manera de </a:t>
            </a:r>
            <a:r>
              <a:rPr lang="en-US" sz="2000" dirty="0" err="1">
                <a:solidFill>
                  <a:schemeClr val="tx2"/>
                </a:solidFill>
              </a:rPr>
              <a:t>diseñar</a:t>
            </a:r>
            <a:r>
              <a:rPr lang="en-US" sz="2000" dirty="0">
                <a:solidFill>
                  <a:schemeClr val="tx2"/>
                </a:solidFill>
              </a:rPr>
              <a:t> un </a:t>
            </a:r>
            <a:r>
              <a:rPr lang="en-US" sz="2000" dirty="0" err="1">
                <a:solidFill>
                  <a:schemeClr val="tx2"/>
                </a:solidFill>
              </a:rPr>
              <a:t>producto</a:t>
            </a:r>
            <a:r>
              <a:rPr lang="en-US" sz="2000" dirty="0">
                <a:solidFill>
                  <a:schemeClr val="tx2"/>
                </a:solidFill>
              </a:rPr>
              <a:t> para que los usuarios del mismo </a:t>
            </a:r>
            <a:r>
              <a:rPr lang="en-US" sz="2000" dirty="0" err="1">
                <a:solidFill>
                  <a:schemeClr val="tx2"/>
                </a:solidFill>
              </a:rPr>
              <a:t>puedan</a:t>
            </a:r>
            <a:r>
              <a:rPr lang="en-US" sz="2000" dirty="0">
                <a:solidFill>
                  <a:schemeClr val="tx2"/>
                </a:solidFill>
              </a:rPr>
              <a:t> </a:t>
            </a:r>
            <a:r>
              <a:rPr lang="en-US" sz="2000" dirty="0" err="1">
                <a:solidFill>
                  <a:schemeClr val="tx2"/>
                </a:solidFill>
              </a:rPr>
              <a:t>interactuar</a:t>
            </a:r>
            <a:r>
              <a:rPr lang="en-US" sz="2000" dirty="0">
                <a:solidFill>
                  <a:schemeClr val="tx2"/>
                </a:solidFill>
              </a:rPr>
              <a:t> con </a:t>
            </a:r>
            <a:r>
              <a:rPr lang="en-US" sz="2000" dirty="0" err="1">
                <a:solidFill>
                  <a:schemeClr val="tx2"/>
                </a:solidFill>
              </a:rPr>
              <a:t>él</a:t>
            </a:r>
            <a:r>
              <a:rPr lang="en-US" sz="2000" dirty="0">
                <a:solidFill>
                  <a:schemeClr val="tx2"/>
                </a:solidFill>
              </a:rPr>
              <a:t> de la manera más </a:t>
            </a:r>
            <a:r>
              <a:rPr lang="en-US" sz="2000" dirty="0" err="1">
                <a:solidFill>
                  <a:schemeClr val="tx2"/>
                </a:solidFill>
              </a:rPr>
              <a:t>sencilla</a:t>
            </a:r>
            <a:r>
              <a:rPr lang="en-US" sz="2000" dirty="0">
                <a:solidFill>
                  <a:schemeClr val="tx2"/>
                </a:solidFill>
              </a:rPr>
              <a:t>, efectiva, </a:t>
            </a:r>
            <a:r>
              <a:rPr lang="en-US" sz="2000" dirty="0" err="1">
                <a:solidFill>
                  <a:schemeClr val="tx2"/>
                </a:solidFill>
              </a:rPr>
              <a:t>eficaz</a:t>
            </a:r>
            <a:r>
              <a:rPr lang="en-US" sz="2000" dirty="0">
                <a:solidFill>
                  <a:schemeClr val="tx2"/>
                </a:solidFill>
              </a:rPr>
              <a:t> y </a:t>
            </a:r>
            <a:r>
              <a:rPr lang="en-US" sz="2000" dirty="0" err="1">
                <a:solidFill>
                  <a:schemeClr val="tx2"/>
                </a:solidFill>
              </a:rPr>
              <a:t>satisfactoria</a:t>
            </a:r>
            <a:r>
              <a:rPr lang="en-US" sz="2000" dirty="0">
                <a:solidFill>
                  <a:schemeClr val="tx2"/>
                </a:solidFill>
              </a:rPr>
              <a:t> </a:t>
            </a:r>
            <a:r>
              <a:rPr lang="en-US" sz="2000" dirty="0" err="1">
                <a:solidFill>
                  <a:schemeClr val="tx2"/>
                </a:solidFill>
              </a:rPr>
              <a:t>posible</a:t>
            </a:r>
            <a:r>
              <a:rPr lang="en-US" sz="2000" dirty="0">
                <a:solidFill>
                  <a:schemeClr val="tx2"/>
                </a:solidFill>
              </a:rPr>
              <a:t> en un </a:t>
            </a:r>
            <a:r>
              <a:rPr lang="en-US" sz="2000" dirty="0" err="1">
                <a:solidFill>
                  <a:schemeClr val="tx2"/>
                </a:solidFill>
              </a:rPr>
              <a:t>contexto</a:t>
            </a:r>
            <a:r>
              <a:rPr lang="en-US" sz="2000" dirty="0">
                <a:solidFill>
                  <a:schemeClr val="tx2"/>
                </a:solidFill>
              </a:rPr>
              <a:t> de uso </a:t>
            </a:r>
            <a:r>
              <a:rPr lang="en-US" sz="2000" dirty="0" err="1">
                <a:solidFill>
                  <a:schemeClr val="tx2"/>
                </a:solidFill>
              </a:rPr>
              <a:t>definido</a:t>
            </a:r>
            <a:r>
              <a:rPr lang="en-US" sz="2000" dirty="0">
                <a:solidFill>
                  <a:schemeClr val="tx2"/>
                </a:solidFill>
              </a:rPr>
              <a:t>.</a:t>
            </a:r>
          </a:p>
          <a:p>
            <a:pPr indent="-228600">
              <a:lnSpc>
                <a:spcPct val="90000"/>
              </a:lnSpc>
              <a:spcAft>
                <a:spcPts val="600"/>
              </a:spcAft>
              <a:buFont typeface="Arial" panose="020B0604020202020204" pitchFamily="34" charset="0"/>
              <a:buChar char="•"/>
            </a:pPr>
            <a:endParaRPr lang="en-US" sz="2000" dirty="0">
              <a:solidFill>
                <a:schemeClr val="tx2"/>
              </a:solidFill>
            </a:endParaRPr>
          </a:p>
          <a:p>
            <a:pPr indent="-228600">
              <a:lnSpc>
                <a:spcPct val="90000"/>
              </a:lnSpc>
              <a:spcAft>
                <a:spcPts val="600"/>
              </a:spcAft>
              <a:buFont typeface="Arial" panose="020B0604020202020204" pitchFamily="34" charset="0"/>
              <a:buChar char="•"/>
            </a:pPr>
            <a:r>
              <a:rPr lang="en-US" sz="2000" b="1" dirty="0">
                <a:solidFill>
                  <a:schemeClr val="tx2"/>
                </a:solidFill>
              </a:rPr>
              <a:t>No solo la </a:t>
            </a:r>
            <a:r>
              <a:rPr lang="en-US" sz="2000" b="1" dirty="0" err="1">
                <a:solidFill>
                  <a:schemeClr val="tx2"/>
                </a:solidFill>
              </a:rPr>
              <a:t>usabilidad</a:t>
            </a:r>
            <a:r>
              <a:rPr lang="en-US" sz="2000" dirty="0">
                <a:solidFill>
                  <a:schemeClr val="tx2"/>
                </a:solidFill>
              </a:rPr>
              <a:t>. Además de </a:t>
            </a:r>
            <a:r>
              <a:rPr lang="en-US" sz="2000" dirty="0" err="1">
                <a:solidFill>
                  <a:schemeClr val="tx2"/>
                </a:solidFill>
              </a:rPr>
              <a:t>tratar</a:t>
            </a:r>
            <a:r>
              <a:rPr lang="en-US" sz="2000" dirty="0">
                <a:solidFill>
                  <a:schemeClr val="tx2"/>
                </a:solidFill>
              </a:rPr>
              <a:t> conceptos </a:t>
            </a:r>
            <a:r>
              <a:rPr lang="en-US" sz="2000" dirty="0" err="1">
                <a:solidFill>
                  <a:schemeClr val="tx2"/>
                </a:solidFill>
              </a:rPr>
              <a:t>relacionados</a:t>
            </a:r>
            <a:r>
              <a:rPr lang="en-US" sz="2000" dirty="0">
                <a:solidFill>
                  <a:schemeClr val="tx2"/>
                </a:solidFill>
              </a:rPr>
              <a:t> como </a:t>
            </a:r>
            <a:r>
              <a:rPr lang="en-US" sz="2000" dirty="0" err="1">
                <a:solidFill>
                  <a:schemeClr val="tx2"/>
                </a:solidFill>
              </a:rPr>
              <a:t>accesibilidad</a:t>
            </a:r>
            <a:r>
              <a:rPr lang="en-US" sz="2000" dirty="0">
                <a:solidFill>
                  <a:schemeClr val="tx2"/>
                </a:solidFill>
              </a:rPr>
              <a:t>, </a:t>
            </a:r>
            <a:r>
              <a:rPr lang="en-US" sz="2000" dirty="0" err="1">
                <a:solidFill>
                  <a:schemeClr val="tx2"/>
                </a:solidFill>
              </a:rPr>
              <a:t>experiencia</a:t>
            </a:r>
            <a:r>
              <a:rPr lang="en-US" sz="2000" dirty="0">
                <a:solidFill>
                  <a:schemeClr val="tx2"/>
                </a:solidFill>
              </a:rPr>
              <a:t> de </a:t>
            </a:r>
            <a:r>
              <a:rPr lang="en-US" sz="2000" dirty="0" err="1">
                <a:solidFill>
                  <a:schemeClr val="tx2"/>
                </a:solidFill>
              </a:rPr>
              <a:t>usuario</a:t>
            </a:r>
            <a:r>
              <a:rPr lang="en-US" sz="2000" dirty="0">
                <a:solidFill>
                  <a:schemeClr val="tx2"/>
                </a:solidFill>
              </a:rPr>
              <a:t>, </a:t>
            </a:r>
            <a:r>
              <a:rPr lang="en-US" sz="2000" dirty="0" err="1">
                <a:solidFill>
                  <a:schemeClr val="tx2"/>
                </a:solidFill>
              </a:rPr>
              <a:t>simplicidad</a:t>
            </a:r>
            <a:r>
              <a:rPr lang="en-US" sz="2000" dirty="0">
                <a:solidFill>
                  <a:schemeClr val="tx2"/>
                </a:solidFill>
              </a:rPr>
              <a:t> o </a:t>
            </a:r>
            <a:r>
              <a:rPr lang="en-US" sz="2000" dirty="0" err="1">
                <a:solidFill>
                  <a:schemeClr val="tx2"/>
                </a:solidFill>
              </a:rPr>
              <a:t>arquitectura</a:t>
            </a:r>
            <a:r>
              <a:rPr lang="en-US" sz="2000" dirty="0">
                <a:solidFill>
                  <a:schemeClr val="tx2"/>
                </a:solidFill>
              </a:rPr>
              <a:t> de información, </a:t>
            </a:r>
            <a:r>
              <a:rPr lang="en-US" sz="2000" dirty="0" err="1">
                <a:solidFill>
                  <a:schemeClr val="tx2"/>
                </a:solidFill>
              </a:rPr>
              <a:t>debe</a:t>
            </a:r>
            <a:r>
              <a:rPr lang="en-US" sz="2000" dirty="0">
                <a:solidFill>
                  <a:schemeClr val="tx2"/>
                </a:solidFill>
              </a:rPr>
              <a:t> </a:t>
            </a:r>
            <a:r>
              <a:rPr lang="en-US" sz="2000" dirty="0" err="1">
                <a:solidFill>
                  <a:schemeClr val="tx2"/>
                </a:solidFill>
              </a:rPr>
              <a:t>estudiarse</a:t>
            </a:r>
            <a:r>
              <a:rPr lang="en-US" sz="2000" dirty="0">
                <a:solidFill>
                  <a:schemeClr val="tx2"/>
                </a:solidFill>
              </a:rPr>
              <a:t> la forma de </a:t>
            </a:r>
            <a:r>
              <a:rPr lang="en-US" sz="2000" dirty="0" err="1">
                <a:solidFill>
                  <a:schemeClr val="tx2"/>
                </a:solidFill>
              </a:rPr>
              <a:t>comprender</a:t>
            </a:r>
            <a:r>
              <a:rPr lang="en-US" sz="2000" dirty="0">
                <a:solidFill>
                  <a:schemeClr val="tx2"/>
                </a:solidFill>
              </a:rPr>
              <a:t> el factor humano en procesos </a:t>
            </a:r>
            <a:r>
              <a:rPr lang="en-US" sz="2000" dirty="0" err="1">
                <a:solidFill>
                  <a:schemeClr val="tx2"/>
                </a:solidFill>
              </a:rPr>
              <a:t>interactivos</a:t>
            </a:r>
            <a:r>
              <a:rPr lang="en-US" sz="2000" dirty="0">
                <a:solidFill>
                  <a:schemeClr val="tx2"/>
                </a:solidFill>
              </a:rPr>
              <a:t>, al </a:t>
            </a:r>
            <a:r>
              <a:rPr lang="en-US" sz="2000" dirty="0" err="1">
                <a:solidFill>
                  <a:schemeClr val="tx2"/>
                </a:solidFill>
              </a:rPr>
              <a:t>tiempo</a:t>
            </a:r>
            <a:r>
              <a:rPr lang="en-US" sz="2000" dirty="0">
                <a:solidFill>
                  <a:schemeClr val="tx2"/>
                </a:solidFill>
              </a:rPr>
              <a:t> que </a:t>
            </a:r>
            <a:r>
              <a:rPr lang="en-US" sz="2000" dirty="0" err="1">
                <a:solidFill>
                  <a:schemeClr val="tx2"/>
                </a:solidFill>
              </a:rPr>
              <a:t>analizar</a:t>
            </a:r>
            <a:r>
              <a:rPr lang="en-US" sz="2000" dirty="0">
                <a:solidFill>
                  <a:schemeClr val="tx2"/>
                </a:solidFill>
              </a:rPr>
              <a:t> las </a:t>
            </a:r>
            <a:r>
              <a:rPr lang="en-US" sz="2000" dirty="0" err="1">
                <a:solidFill>
                  <a:schemeClr val="tx2"/>
                </a:solidFill>
              </a:rPr>
              <a:t>metodologías</a:t>
            </a:r>
            <a:r>
              <a:rPr lang="en-US" sz="2000" dirty="0">
                <a:solidFill>
                  <a:schemeClr val="tx2"/>
                </a:solidFill>
              </a:rPr>
              <a:t> y </a:t>
            </a:r>
            <a:r>
              <a:rPr lang="en-US" sz="2000" dirty="0" err="1">
                <a:solidFill>
                  <a:schemeClr val="tx2"/>
                </a:solidFill>
              </a:rPr>
              <a:t>técnicas</a:t>
            </a:r>
            <a:r>
              <a:rPr lang="en-US" sz="2000" dirty="0">
                <a:solidFill>
                  <a:schemeClr val="tx2"/>
                </a:solidFill>
              </a:rPr>
              <a:t> más </a:t>
            </a:r>
            <a:r>
              <a:rPr lang="en-US" sz="2000" dirty="0" err="1">
                <a:solidFill>
                  <a:schemeClr val="tx2"/>
                </a:solidFill>
              </a:rPr>
              <a:t>relevantes</a:t>
            </a:r>
            <a:r>
              <a:rPr lang="en-US" sz="2000" dirty="0">
                <a:solidFill>
                  <a:schemeClr val="tx2"/>
                </a:solidFill>
              </a:rPr>
              <a:t> en la </a:t>
            </a:r>
            <a:r>
              <a:rPr lang="en-US" sz="2000" dirty="0" err="1">
                <a:solidFill>
                  <a:schemeClr val="tx2"/>
                </a:solidFill>
              </a:rPr>
              <a:t>práctica</a:t>
            </a:r>
            <a:r>
              <a:rPr lang="en-US" sz="2000" dirty="0">
                <a:solidFill>
                  <a:schemeClr val="tx2"/>
                </a:solidFill>
              </a:rPr>
              <a:t> del diseño de </a:t>
            </a:r>
            <a:r>
              <a:rPr lang="en-US" sz="2000" dirty="0" err="1">
                <a:solidFill>
                  <a:schemeClr val="tx2"/>
                </a:solidFill>
              </a:rPr>
              <a:t>productos</a:t>
            </a:r>
            <a:r>
              <a:rPr lang="en-US" sz="2000" dirty="0">
                <a:solidFill>
                  <a:schemeClr val="tx2"/>
                </a:solidFill>
              </a:rPr>
              <a:t> </a:t>
            </a:r>
            <a:r>
              <a:rPr lang="en-US" sz="2000" dirty="0" err="1">
                <a:solidFill>
                  <a:schemeClr val="tx2"/>
                </a:solidFill>
              </a:rPr>
              <a:t>interactivos</a:t>
            </a:r>
            <a:r>
              <a:rPr lang="en-US" sz="2000" dirty="0">
                <a:solidFill>
                  <a:schemeClr val="tx2"/>
                </a:solidFill>
              </a:rPr>
              <a:t> </a:t>
            </a:r>
            <a:r>
              <a:rPr lang="en-US" sz="2000" dirty="0" err="1">
                <a:solidFill>
                  <a:schemeClr val="tx2"/>
                </a:solidFill>
              </a:rPr>
              <a:t>usables</a:t>
            </a:r>
            <a:r>
              <a:rPr lang="en-US" sz="2000" dirty="0">
                <a:solidFill>
                  <a:schemeClr val="tx2"/>
                </a:solidFill>
              </a:rPr>
              <a:t>.</a:t>
            </a:r>
          </a:p>
          <a:p>
            <a:pPr indent="-228600">
              <a:lnSpc>
                <a:spcPct val="90000"/>
              </a:lnSpc>
              <a:spcAft>
                <a:spcPts val="600"/>
              </a:spcAft>
              <a:buFont typeface="Arial" panose="020B0604020202020204" pitchFamily="34" charset="0"/>
              <a:buChar char="•"/>
            </a:pPr>
            <a:endParaRPr lang="en-US" sz="2000" dirty="0">
              <a:solidFill>
                <a:schemeClr val="tx2"/>
              </a:solidFill>
            </a:endParaRPr>
          </a:p>
          <a:p>
            <a:pPr indent="-228600">
              <a:lnSpc>
                <a:spcPct val="90000"/>
              </a:lnSpc>
              <a:spcAft>
                <a:spcPts val="600"/>
              </a:spcAft>
              <a:buFont typeface="Arial" panose="020B0604020202020204" pitchFamily="34" charset="0"/>
              <a:buChar char="•"/>
            </a:pPr>
            <a:r>
              <a:rPr lang="en-US" sz="2000" dirty="0">
                <a:solidFill>
                  <a:schemeClr val="tx2"/>
                </a:solidFill>
              </a:rPr>
              <a:t>Ejemplo: </a:t>
            </a:r>
            <a:r>
              <a:rPr lang="en-US" sz="2000" b="1" dirty="0">
                <a:solidFill>
                  <a:schemeClr val="tx2"/>
                </a:solidFill>
              </a:rPr>
              <a:t>Nielsen Norman Group</a:t>
            </a:r>
            <a:r>
              <a:rPr lang="en-US" sz="2000" dirty="0">
                <a:solidFill>
                  <a:schemeClr val="tx2"/>
                </a:solidFill>
              </a:rPr>
              <a:t>. </a:t>
            </a:r>
            <a:r>
              <a:rPr lang="en-US" sz="2000" dirty="0" err="1">
                <a:solidFill>
                  <a:schemeClr val="tx2"/>
                </a:solidFill>
              </a:rPr>
              <a:t>Magnífica</a:t>
            </a:r>
            <a:r>
              <a:rPr lang="en-US" sz="2000" dirty="0">
                <a:solidFill>
                  <a:schemeClr val="tx2"/>
                </a:solidFill>
              </a:rPr>
              <a:t> </a:t>
            </a:r>
            <a:r>
              <a:rPr lang="en-US" sz="2000" dirty="0" err="1">
                <a:solidFill>
                  <a:schemeClr val="tx2"/>
                </a:solidFill>
              </a:rPr>
              <a:t>fuente</a:t>
            </a:r>
            <a:r>
              <a:rPr lang="en-US" sz="2000" dirty="0">
                <a:solidFill>
                  <a:schemeClr val="tx2"/>
                </a:solidFill>
              </a:rPr>
              <a:t> de </a:t>
            </a:r>
            <a:r>
              <a:rPr lang="en-US" sz="2000" dirty="0" err="1">
                <a:solidFill>
                  <a:schemeClr val="tx2"/>
                </a:solidFill>
              </a:rPr>
              <a:t>noticias</a:t>
            </a:r>
            <a:r>
              <a:rPr lang="en-US" sz="2000" dirty="0">
                <a:solidFill>
                  <a:schemeClr val="tx2"/>
                </a:solidFill>
              </a:rPr>
              <a:t>, investigación y </a:t>
            </a:r>
            <a:r>
              <a:rPr lang="en-US" sz="2000" dirty="0" err="1">
                <a:solidFill>
                  <a:schemeClr val="tx2"/>
                </a:solidFill>
              </a:rPr>
              <a:t>análisis</a:t>
            </a:r>
            <a:r>
              <a:rPr lang="en-US" sz="2000" dirty="0">
                <a:solidFill>
                  <a:schemeClr val="tx2"/>
                </a:solidFill>
              </a:rPr>
              <a:t> en </a:t>
            </a:r>
            <a:r>
              <a:rPr lang="en-US" sz="2000" dirty="0" err="1">
                <a:solidFill>
                  <a:schemeClr val="tx2"/>
                </a:solidFill>
              </a:rPr>
              <a:t>usabilidad</a:t>
            </a:r>
            <a:r>
              <a:rPr lang="en-US" sz="2000" dirty="0">
                <a:solidFill>
                  <a:schemeClr val="tx2"/>
                </a:solidFill>
              </a:rPr>
              <a:t> y </a:t>
            </a:r>
            <a:r>
              <a:rPr lang="en-US" sz="2000" dirty="0" err="1">
                <a:solidFill>
                  <a:schemeClr val="tx2"/>
                </a:solidFill>
              </a:rPr>
              <a:t>experiencia</a:t>
            </a:r>
            <a:r>
              <a:rPr lang="en-US" sz="2000" dirty="0">
                <a:solidFill>
                  <a:schemeClr val="tx2"/>
                </a:solidFill>
              </a:rPr>
              <a:t> de </a:t>
            </a:r>
            <a:r>
              <a:rPr lang="en-US" sz="2000" dirty="0" err="1">
                <a:solidFill>
                  <a:schemeClr val="tx2"/>
                </a:solidFill>
              </a:rPr>
              <a:t>usuario</a:t>
            </a:r>
            <a:r>
              <a:rPr lang="en-US" sz="2000" dirty="0">
                <a:solidFill>
                  <a:schemeClr val="tx2"/>
                </a:solidFill>
              </a:rPr>
              <a:t>.</a:t>
            </a:r>
          </a:p>
        </p:txBody>
      </p:sp>
      <p:cxnSp>
        <p:nvCxnSpPr>
          <p:cNvPr id="15" name="Straight Connector 14">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228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14A07AA3-39E6-422A-B770-4CA67A3AC4E2}"/>
              </a:ext>
            </a:extLst>
          </p:cNvPr>
          <p:cNvSpPr/>
          <p:nvPr/>
        </p:nvSpPr>
        <p:spPr>
          <a:xfrm>
            <a:off x="1065320" y="1905506"/>
            <a:ext cx="10340617" cy="3539430"/>
          </a:xfrm>
          <a:prstGeom prst="rect">
            <a:avLst/>
          </a:prstGeom>
        </p:spPr>
        <p:txBody>
          <a:bodyPr wrap="square">
            <a:spAutoFit/>
          </a:bodyPr>
          <a:lstStyle/>
          <a:p>
            <a:pPr algn="just"/>
            <a:r>
              <a:rPr lang="es-CO" sz="3200" dirty="0">
                <a:solidFill>
                  <a:srgbClr val="002060"/>
                </a:solidFill>
                <a:latin typeface="+mj-lt"/>
              </a:rPr>
              <a:t>El W3C (2006) define el concepto de accesibilidad web de este modo:</a:t>
            </a:r>
          </a:p>
          <a:p>
            <a:pPr algn="just"/>
            <a:endParaRPr lang="es-CO" sz="3200" dirty="0">
              <a:solidFill>
                <a:srgbClr val="002060"/>
              </a:solidFill>
              <a:latin typeface="+mj-lt"/>
            </a:endParaRPr>
          </a:p>
          <a:p>
            <a:pPr algn="ctr"/>
            <a:r>
              <a:rPr lang="es-CO" sz="3200" dirty="0">
                <a:solidFill>
                  <a:srgbClr val="002060"/>
                </a:solidFill>
                <a:latin typeface="+mj-lt"/>
              </a:rPr>
              <a:t>“Hablar de accesibilidad web es hablar de un acceso universal a la web, independientemente del tipo de hardware, software, infraestructura de red, idioma, cultura, localización geográfica y capacidades de los usuarios”.</a:t>
            </a:r>
            <a:endParaRPr lang="es-ES" sz="3200" dirty="0">
              <a:solidFill>
                <a:srgbClr val="002060"/>
              </a:solidFill>
              <a:latin typeface="+mj-lt"/>
            </a:endParaRPr>
          </a:p>
        </p:txBody>
      </p:sp>
      <p:sp>
        <p:nvSpPr>
          <p:cNvPr id="4" name="Rectángulo 3">
            <a:extLst>
              <a:ext uri="{FF2B5EF4-FFF2-40B4-BE49-F238E27FC236}">
                <a16:creationId xmlns:a16="http://schemas.microsoft.com/office/drawing/2014/main" id="{61AD2D46-011E-4211-B5A4-6070A87FD46E}"/>
              </a:ext>
            </a:extLst>
          </p:cNvPr>
          <p:cNvSpPr/>
          <p:nvPr/>
        </p:nvSpPr>
        <p:spPr>
          <a:xfrm>
            <a:off x="8938228" y="753030"/>
            <a:ext cx="2048959" cy="523220"/>
          </a:xfrm>
          <a:prstGeom prst="rect">
            <a:avLst/>
          </a:prstGeom>
        </p:spPr>
        <p:txBody>
          <a:bodyPr wrap="none">
            <a:spAutoFit/>
          </a:bodyPr>
          <a:lstStyle/>
          <a:p>
            <a:r>
              <a:rPr lang="es-ES" sz="2800" dirty="0">
                <a:solidFill>
                  <a:srgbClr val="002060"/>
                </a:solidFill>
                <a:latin typeface="+mj-lt"/>
              </a:rPr>
              <a:t>Accesibilidad</a:t>
            </a:r>
          </a:p>
        </p:txBody>
      </p:sp>
      <p:cxnSp>
        <p:nvCxnSpPr>
          <p:cNvPr id="6" name="Conector recto 5">
            <a:extLst>
              <a:ext uri="{FF2B5EF4-FFF2-40B4-BE49-F238E27FC236}">
                <a16:creationId xmlns:a16="http://schemas.microsoft.com/office/drawing/2014/main" id="{45F9D8DA-A168-9484-2E53-328675CC5FED}"/>
              </a:ext>
            </a:extLst>
          </p:cNvPr>
          <p:cNvCxnSpPr/>
          <p:nvPr/>
        </p:nvCxnSpPr>
        <p:spPr>
          <a:xfrm>
            <a:off x="11578856" y="393405"/>
            <a:ext cx="0" cy="6134986"/>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ector recto 7">
            <a:extLst>
              <a:ext uri="{FF2B5EF4-FFF2-40B4-BE49-F238E27FC236}">
                <a16:creationId xmlns:a16="http://schemas.microsoft.com/office/drawing/2014/main" id="{CB6B5198-CB9B-6F88-818D-743CC7A1DC08}"/>
              </a:ext>
            </a:extLst>
          </p:cNvPr>
          <p:cNvCxnSpPr/>
          <p:nvPr/>
        </p:nvCxnSpPr>
        <p:spPr>
          <a:xfrm>
            <a:off x="552893" y="6209414"/>
            <a:ext cx="11398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38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8568D2D0-F901-45FE-B4B1-E8E1ED98B01E}"/>
              </a:ext>
            </a:extLst>
          </p:cNvPr>
          <p:cNvSpPr/>
          <p:nvPr/>
        </p:nvSpPr>
        <p:spPr>
          <a:xfrm>
            <a:off x="8587488" y="860752"/>
            <a:ext cx="2754280" cy="523220"/>
          </a:xfrm>
          <a:prstGeom prst="rect">
            <a:avLst/>
          </a:prstGeom>
        </p:spPr>
        <p:txBody>
          <a:bodyPr wrap="none">
            <a:spAutoFit/>
          </a:bodyPr>
          <a:lstStyle/>
          <a:p>
            <a:r>
              <a:rPr lang="es-ES" sz="2800" dirty="0">
                <a:solidFill>
                  <a:srgbClr val="002060"/>
                </a:solidFill>
                <a:latin typeface="+mj-lt"/>
              </a:rPr>
              <a:t>Diseño emocional</a:t>
            </a:r>
          </a:p>
        </p:txBody>
      </p:sp>
      <p:sp>
        <p:nvSpPr>
          <p:cNvPr id="4" name="Rectángulo 3">
            <a:extLst>
              <a:ext uri="{FF2B5EF4-FFF2-40B4-BE49-F238E27FC236}">
                <a16:creationId xmlns:a16="http://schemas.microsoft.com/office/drawing/2014/main" id="{52D020B6-7F31-4353-8F23-54D8DB569D9A}"/>
              </a:ext>
            </a:extLst>
          </p:cNvPr>
          <p:cNvSpPr/>
          <p:nvPr/>
        </p:nvSpPr>
        <p:spPr>
          <a:xfrm>
            <a:off x="1065320" y="2551836"/>
            <a:ext cx="10276448" cy="2677656"/>
          </a:xfrm>
          <a:prstGeom prst="rect">
            <a:avLst/>
          </a:prstGeom>
        </p:spPr>
        <p:txBody>
          <a:bodyPr wrap="square">
            <a:spAutoFit/>
          </a:bodyPr>
          <a:lstStyle/>
          <a:p>
            <a:pPr algn="just"/>
            <a:r>
              <a:rPr lang="es-CO" sz="2800" dirty="0">
                <a:solidFill>
                  <a:srgbClr val="002060"/>
                </a:solidFill>
                <a:latin typeface="+mj-lt"/>
              </a:rPr>
              <a:t>Donald Norman (2003) describe la importancia que tienen las emociones en el sistema cognitivo. Es decir, </a:t>
            </a:r>
            <a:r>
              <a:rPr lang="es-CO" sz="2800" b="1" dirty="0">
                <a:solidFill>
                  <a:schemeClr val="accent4">
                    <a:lumMod val="75000"/>
                  </a:schemeClr>
                </a:solidFill>
                <a:latin typeface="+mj-lt"/>
              </a:rPr>
              <a:t>los estados afectivos del usuario influyen directamente en la resolución de un problema o interacción, dado que las emociones afectan a la capacidad de atención y memorización, rendimiento del usuario y valoración final del producto con el que interactúan</a:t>
            </a:r>
            <a:r>
              <a:rPr lang="es-CO" sz="2800" dirty="0">
                <a:solidFill>
                  <a:srgbClr val="002060"/>
                </a:solidFill>
                <a:latin typeface="+mj-lt"/>
              </a:rPr>
              <a:t>.</a:t>
            </a:r>
            <a:endParaRPr lang="es-ES" sz="2800" dirty="0">
              <a:solidFill>
                <a:srgbClr val="002060"/>
              </a:solidFill>
              <a:latin typeface="+mj-lt"/>
            </a:endParaRPr>
          </a:p>
        </p:txBody>
      </p:sp>
    </p:spTree>
    <p:extLst>
      <p:ext uri="{BB962C8B-B14F-4D97-AF65-F5344CB8AC3E}">
        <p14:creationId xmlns:p14="http://schemas.microsoft.com/office/powerpoint/2010/main" val="2521429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ángulo 2">
            <a:extLst>
              <a:ext uri="{FF2B5EF4-FFF2-40B4-BE49-F238E27FC236}">
                <a16:creationId xmlns:a16="http://schemas.microsoft.com/office/drawing/2014/main" id="{41EA0A72-DF3B-42E2-A735-51686105C195}"/>
              </a:ext>
            </a:extLst>
          </p:cNvPr>
          <p:cNvSpPr/>
          <p:nvPr/>
        </p:nvSpPr>
        <p:spPr>
          <a:xfrm>
            <a:off x="6978316" y="1431042"/>
            <a:ext cx="4055899" cy="39959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lumMod val="95000"/>
                    <a:lumOff val="5000"/>
                  </a:schemeClr>
                </a:solidFill>
                <a:latin typeface="+mj-lt"/>
                <a:ea typeface="+mj-ea"/>
                <a:cs typeface="+mj-cs"/>
              </a:rPr>
              <a:t>Experiencia de usuario en la interfaz</a:t>
            </a:r>
          </a:p>
        </p:txBody>
      </p:sp>
      <p:sp>
        <p:nvSpPr>
          <p:cNvPr id="4" name="Rectángulo 3">
            <a:extLst>
              <a:ext uri="{FF2B5EF4-FFF2-40B4-BE49-F238E27FC236}">
                <a16:creationId xmlns:a16="http://schemas.microsoft.com/office/drawing/2014/main" id="{64F19E77-0501-4241-B76B-322835AF253D}"/>
              </a:ext>
            </a:extLst>
          </p:cNvPr>
          <p:cNvSpPr/>
          <p:nvPr/>
        </p:nvSpPr>
        <p:spPr>
          <a:xfrm>
            <a:off x="1065320" y="1431042"/>
            <a:ext cx="4761256" cy="399591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solidFill>
                  <a:schemeClr val="tx1">
                    <a:lumMod val="85000"/>
                    <a:lumOff val="15000"/>
                  </a:schemeClr>
                </a:solidFill>
              </a:rPr>
              <a:t>Para </a:t>
            </a:r>
            <a:r>
              <a:rPr lang="en-US" sz="2800" dirty="0" err="1">
                <a:solidFill>
                  <a:schemeClr val="tx1">
                    <a:lumMod val="85000"/>
                    <a:lumOff val="15000"/>
                  </a:schemeClr>
                </a:solidFill>
              </a:rPr>
              <a:t>Kankainen</a:t>
            </a:r>
            <a:r>
              <a:rPr lang="en-US" sz="2800" dirty="0">
                <a:solidFill>
                  <a:schemeClr val="tx1">
                    <a:lumMod val="85000"/>
                    <a:lumOff val="15000"/>
                  </a:schemeClr>
                </a:solidFill>
              </a:rPr>
              <a:t> (2002), la </a:t>
            </a:r>
            <a:r>
              <a:rPr lang="en-US" sz="2800" dirty="0" err="1">
                <a:solidFill>
                  <a:schemeClr val="tx1">
                    <a:lumMod val="85000"/>
                    <a:lumOff val="15000"/>
                  </a:schemeClr>
                </a:solidFill>
              </a:rPr>
              <a:t>experiencia</a:t>
            </a:r>
            <a:r>
              <a:rPr lang="en-US" sz="2800" dirty="0">
                <a:solidFill>
                  <a:schemeClr val="tx1">
                    <a:lumMod val="85000"/>
                    <a:lumOff val="15000"/>
                  </a:schemeClr>
                </a:solidFill>
              </a:rPr>
              <a:t> de </a:t>
            </a:r>
            <a:r>
              <a:rPr lang="en-US" sz="2800" dirty="0" err="1">
                <a:solidFill>
                  <a:schemeClr val="tx1">
                    <a:lumMod val="85000"/>
                    <a:lumOff val="15000"/>
                  </a:schemeClr>
                </a:solidFill>
              </a:rPr>
              <a:t>usuario</a:t>
            </a:r>
            <a:r>
              <a:rPr lang="en-US" sz="2800" dirty="0">
                <a:solidFill>
                  <a:schemeClr val="tx1">
                    <a:lumMod val="85000"/>
                    <a:lumOff val="15000"/>
                  </a:schemeClr>
                </a:solidFill>
              </a:rPr>
              <a:t> es el </a:t>
            </a:r>
            <a:r>
              <a:rPr lang="en-US" sz="2800" dirty="0" err="1">
                <a:solidFill>
                  <a:schemeClr val="tx1">
                    <a:lumMod val="85000"/>
                    <a:lumOff val="15000"/>
                  </a:schemeClr>
                </a:solidFill>
              </a:rPr>
              <a:t>resultado</a:t>
            </a:r>
            <a:r>
              <a:rPr lang="en-US" sz="2800" dirty="0">
                <a:solidFill>
                  <a:schemeClr val="tx1">
                    <a:lumMod val="85000"/>
                    <a:lumOff val="15000"/>
                  </a:schemeClr>
                </a:solidFill>
              </a:rPr>
              <a:t> de una </a:t>
            </a:r>
            <a:r>
              <a:rPr lang="en-US" sz="2800" dirty="0" err="1">
                <a:solidFill>
                  <a:schemeClr val="tx1">
                    <a:lumMod val="85000"/>
                    <a:lumOff val="15000"/>
                  </a:schemeClr>
                </a:solidFill>
              </a:rPr>
              <a:t>acción</a:t>
            </a:r>
            <a:r>
              <a:rPr lang="en-US" sz="2800" dirty="0">
                <a:solidFill>
                  <a:schemeClr val="tx1">
                    <a:lumMod val="85000"/>
                    <a:lumOff val="15000"/>
                  </a:schemeClr>
                </a:solidFill>
              </a:rPr>
              <a:t> </a:t>
            </a:r>
            <a:r>
              <a:rPr lang="en-US" sz="2800" dirty="0" err="1">
                <a:solidFill>
                  <a:schemeClr val="tx1">
                    <a:lumMod val="85000"/>
                    <a:lumOff val="15000"/>
                  </a:schemeClr>
                </a:solidFill>
              </a:rPr>
              <a:t>motivada</a:t>
            </a:r>
            <a:r>
              <a:rPr lang="en-US" sz="2800" dirty="0">
                <a:solidFill>
                  <a:schemeClr val="tx1">
                    <a:lumMod val="85000"/>
                    <a:lumOff val="15000"/>
                  </a:schemeClr>
                </a:solidFill>
              </a:rPr>
              <a:t> en un </a:t>
            </a:r>
            <a:r>
              <a:rPr lang="en-US" sz="2800" dirty="0" err="1">
                <a:solidFill>
                  <a:schemeClr val="tx1">
                    <a:lumMod val="85000"/>
                    <a:lumOff val="15000"/>
                  </a:schemeClr>
                </a:solidFill>
              </a:rPr>
              <a:t>contexto</a:t>
            </a:r>
            <a:r>
              <a:rPr lang="en-US" sz="2800" dirty="0">
                <a:solidFill>
                  <a:schemeClr val="tx1">
                    <a:lumMod val="85000"/>
                    <a:lumOff val="15000"/>
                  </a:schemeClr>
                </a:solidFill>
              </a:rPr>
              <a:t> determinado, </a:t>
            </a:r>
            <a:r>
              <a:rPr lang="en-US" sz="2800" b="1" dirty="0" err="1">
                <a:solidFill>
                  <a:schemeClr val="tx1">
                    <a:lumMod val="85000"/>
                    <a:lumOff val="15000"/>
                  </a:schemeClr>
                </a:solidFill>
              </a:rPr>
              <a:t>poniendo</a:t>
            </a:r>
            <a:r>
              <a:rPr lang="en-US" sz="2800" b="1" dirty="0">
                <a:solidFill>
                  <a:schemeClr val="tx1">
                    <a:lumMod val="85000"/>
                    <a:lumOff val="15000"/>
                  </a:schemeClr>
                </a:solidFill>
              </a:rPr>
              <a:t> </a:t>
            </a:r>
            <a:r>
              <a:rPr lang="en-US" sz="2800" b="1" dirty="0" err="1">
                <a:solidFill>
                  <a:schemeClr val="tx1">
                    <a:lumMod val="85000"/>
                    <a:lumOff val="15000"/>
                  </a:schemeClr>
                </a:solidFill>
              </a:rPr>
              <a:t>énfasis</a:t>
            </a:r>
            <a:r>
              <a:rPr lang="en-US" sz="2800" b="1" dirty="0">
                <a:solidFill>
                  <a:schemeClr val="tx1">
                    <a:lumMod val="85000"/>
                    <a:lumOff val="15000"/>
                  </a:schemeClr>
                </a:solidFill>
              </a:rPr>
              <a:t> en la importancia </a:t>
            </a:r>
            <a:r>
              <a:rPr lang="en-US" sz="2800" b="1" dirty="0" err="1">
                <a:solidFill>
                  <a:schemeClr val="tx1">
                    <a:lumMod val="85000"/>
                    <a:lumOff val="15000"/>
                  </a:schemeClr>
                </a:solidFill>
              </a:rPr>
              <a:t>condicionante</a:t>
            </a:r>
            <a:r>
              <a:rPr lang="en-US" sz="2800" b="1" dirty="0">
                <a:solidFill>
                  <a:schemeClr val="tx1">
                    <a:lumMod val="85000"/>
                    <a:lumOff val="15000"/>
                  </a:schemeClr>
                </a:solidFill>
              </a:rPr>
              <a:t> de las </a:t>
            </a:r>
            <a:r>
              <a:rPr lang="en-US" sz="2800" b="1" dirty="0" err="1">
                <a:solidFill>
                  <a:schemeClr val="tx1">
                    <a:lumMod val="85000"/>
                    <a:lumOff val="15000"/>
                  </a:schemeClr>
                </a:solidFill>
              </a:rPr>
              <a:t>expectativas</a:t>
            </a:r>
            <a:r>
              <a:rPr lang="en-US" sz="2800" b="1" dirty="0">
                <a:solidFill>
                  <a:schemeClr val="tx1">
                    <a:lumMod val="85000"/>
                    <a:lumOff val="15000"/>
                  </a:schemeClr>
                </a:solidFill>
              </a:rPr>
              <a:t> del </a:t>
            </a:r>
            <a:r>
              <a:rPr lang="en-US" sz="2800" b="1" dirty="0" err="1">
                <a:solidFill>
                  <a:schemeClr val="tx1">
                    <a:lumMod val="85000"/>
                    <a:lumOff val="15000"/>
                  </a:schemeClr>
                </a:solidFill>
              </a:rPr>
              <a:t>usuario</a:t>
            </a:r>
            <a:r>
              <a:rPr lang="en-US" sz="2800" b="1" dirty="0">
                <a:solidFill>
                  <a:schemeClr val="tx1">
                    <a:lumMod val="85000"/>
                    <a:lumOff val="15000"/>
                  </a:schemeClr>
                </a:solidFill>
              </a:rPr>
              <a:t> y las experiencias previas.</a:t>
            </a:r>
          </a:p>
        </p:txBody>
      </p:sp>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661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04B5E3E9-672C-4A10-B00A-B239C4CE747A}"/>
              </a:ext>
            </a:extLst>
          </p:cNvPr>
          <p:cNvSpPr/>
          <p:nvPr/>
        </p:nvSpPr>
        <p:spPr>
          <a:xfrm>
            <a:off x="936983" y="5843719"/>
            <a:ext cx="10555705" cy="523220"/>
          </a:xfrm>
          <a:prstGeom prst="rect">
            <a:avLst/>
          </a:prstGeom>
        </p:spPr>
        <p:txBody>
          <a:bodyPr wrap="square">
            <a:spAutoFit/>
          </a:bodyPr>
          <a:lstStyle/>
          <a:p>
            <a:r>
              <a:rPr lang="es-CO" sz="1400" dirty="0">
                <a:solidFill>
                  <a:srgbClr val="002060"/>
                </a:solidFill>
              </a:rPr>
              <a:t>Cita recomendada: LLOP, Rosa. Diez principios para la excelencia en el diseño de experiencias web. Mosaic [en línea], octubre 2015, no. 132. ISSN: 1696-3296. DOI: https://doi.org/10.7238/m.n132.1528</a:t>
            </a:r>
            <a:endParaRPr lang="es-ES" sz="1400" dirty="0">
              <a:solidFill>
                <a:srgbClr val="002060"/>
              </a:solidFill>
            </a:endParaRPr>
          </a:p>
        </p:txBody>
      </p:sp>
      <p:sp>
        <p:nvSpPr>
          <p:cNvPr id="4" name="Rectángulo 3">
            <a:extLst>
              <a:ext uri="{FF2B5EF4-FFF2-40B4-BE49-F238E27FC236}">
                <a16:creationId xmlns:a16="http://schemas.microsoft.com/office/drawing/2014/main" id="{FB319035-387B-4B06-9299-43AA03BB2BA5}"/>
              </a:ext>
            </a:extLst>
          </p:cNvPr>
          <p:cNvSpPr/>
          <p:nvPr/>
        </p:nvSpPr>
        <p:spPr>
          <a:xfrm>
            <a:off x="1065320" y="1219280"/>
            <a:ext cx="10667999" cy="4401205"/>
          </a:xfrm>
          <a:prstGeom prst="rect">
            <a:avLst/>
          </a:prstGeom>
        </p:spPr>
        <p:txBody>
          <a:bodyPr wrap="square">
            <a:spAutoFit/>
          </a:bodyPr>
          <a:lstStyle/>
          <a:p>
            <a:pPr marL="342900" indent="-342900">
              <a:buFont typeface="+mj-lt"/>
              <a:buAutoNum type="arabicPeriod"/>
            </a:pPr>
            <a:r>
              <a:rPr lang="es-CO" sz="2800" b="1" dirty="0">
                <a:latin typeface="+mj-lt"/>
              </a:rPr>
              <a:t>El servicio debe ajustarse a los objetivos de sus usuarios. </a:t>
            </a:r>
          </a:p>
          <a:p>
            <a:pPr marL="342900" indent="-342900">
              <a:buFont typeface="+mj-lt"/>
              <a:buAutoNum type="arabicPeriod"/>
            </a:pPr>
            <a:r>
              <a:rPr lang="es-CO" sz="2800" b="1" dirty="0">
                <a:solidFill>
                  <a:schemeClr val="accent4">
                    <a:lumMod val="75000"/>
                  </a:schemeClr>
                </a:solidFill>
                <a:latin typeface="+mj-lt"/>
              </a:rPr>
              <a:t>El servicio debe estar abierto a todo el mundo. </a:t>
            </a:r>
          </a:p>
          <a:p>
            <a:pPr marL="342900" indent="-342900">
              <a:buFont typeface="+mj-lt"/>
              <a:buAutoNum type="arabicPeriod"/>
            </a:pPr>
            <a:r>
              <a:rPr lang="es-CO" sz="2800" b="1" dirty="0">
                <a:latin typeface="+mj-lt"/>
              </a:rPr>
              <a:t>El funcionamiento debe ser intuitivo. </a:t>
            </a:r>
          </a:p>
          <a:p>
            <a:pPr marL="342900" indent="-342900">
              <a:buFont typeface="+mj-lt"/>
              <a:buAutoNum type="arabicPeriod"/>
            </a:pPr>
            <a:r>
              <a:rPr lang="es-CO" sz="2800" b="1" dirty="0">
                <a:solidFill>
                  <a:srgbClr val="0070C0"/>
                </a:solidFill>
                <a:latin typeface="+mj-lt"/>
              </a:rPr>
              <a:t>La respuesta debe ser rápida. </a:t>
            </a:r>
          </a:p>
          <a:p>
            <a:pPr marL="342900" indent="-342900">
              <a:buFont typeface="+mj-lt"/>
              <a:buAutoNum type="arabicPeriod"/>
            </a:pPr>
            <a:r>
              <a:rPr lang="es-CO" sz="2800" b="1" dirty="0">
                <a:latin typeface="+mj-lt"/>
              </a:rPr>
              <a:t>La información que se ofrece ha de ser relevante y de calidad. </a:t>
            </a:r>
          </a:p>
          <a:p>
            <a:pPr marL="342900" indent="-342900">
              <a:buFont typeface="+mj-lt"/>
              <a:buAutoNum type="arabicPeriod"/>
            </a:pPr>
            <a:r>
              <a:rPr lang="es-CO" sz="2800" b="1" dirty="0">
                <a:solidFill>
                  <a:srgbClr val="00B050"/>
                </a:solidFill>
                <a:latin typeface="+mj-lt"/>
              </a:rPr>
              <a:t>Debe proveer distintos grados de complejidad a sus distintos usuarios</a:t>
            </a:r>
          </a:p>
          <a:p>
            <a:pPr marL="342900" indent="-342900">
              <a:buFont typeface="+mj-lt"/>
              <a:buAutoNum type="arabicPeriod"/>
            </a:pPr>
            <a:r>
              <a:rPr lang="es-CO" sz="2800" b="1" dirty="0">
                <a:latin typeface="+mj-lt"/>
              </a:rPr>
              <a:t>Debe ser personalizado y tener capacidad de anticiparse. </a:t>
            </a:r>
          </a:p>
          <a:p>
            <a:pPr marL="342900" indent="-342900">
              <a:buFont typeface="+mj-lt"/>
              <a:buAutoNum type="arabicPeriod"/>
            </a:pPr>
            <a:r>
              <a:rPr lang="es-CO" sz="2800" b="1" dirty="0">
                <a:solidFill>
                  <a:schemeClr val="accent2">
                    <a:lumMod val="75000"/>
                  </a:schemeClr>
                </a:solidFill>
                <a:latin typeface="+mj-lt"/>
              </a:rPr>
              <a:t>Los resultados deben ser contextuales</a:t>
            </a:r>
          </a:p>
          <a:p>
            <a:pPr marL="342900" indent="-342900">
              <a:buFont typeface="+mj-lt"/>
              <a:buAutoNum type="arabicPeriod"/>
            </a:pPr>
            <a:r>
              <a:rPr lang="es-CO" sz="2800" b="1" dirty="0">
                <a:latin typeface="+mj-lt"/>
              </a:rPr>
              <a:t>Es lúdico y no descuida el aspecto emocional</a:t>
            </a:r>
          </a:p>
          <a:p>
            <a:pPr marL="342900" indent="-342900">
              <a:buFont typeface="+mj-lt"/>
              <a:buAutoNum type="arabicPeriod"/>
            </a:pPr>
            <a:r>
              <a:rPr lang="es-CO" sz="2800" b="1" dirty="0">
                <a:solidFill>
                  <a:srgbClr val="0070C0"/>
                </a:solidFill>
                <a:latin typeface="+mj-lt"/>
              </a:rPr>
              <a:t>Es accesible y compatible. </a:t>
            </a:r>
            <a:endParaRPr lang="es-ES" sz="2800" b="1" dirty="0">
              <a:solidFill>
                <a:srgbClr val="0070C0"/>
              </a:solidFill>
              <a:latin typeface="+mj-lt"/>
            </a:endParaRPr>
          </a:p>
        </p:txBody>
      </p:sp>
      <p:sp>
        <p:nvSpPr>
          <p:cNvPr id="5" name="Rectángulo 4">
            <a:extLst>
              <a:ext uri="{FF2B5EF4-FFF2-40B4-BE49-F238E27FC236}">
                <a16:creationId xmlns:a16="http://schemas.microsoft.com/office/drawing/2014/main" id="{AD70910B-F565-41F2-AAFE-3E34D6314DE2}"/>
              </a:ext>
            </a:extLst>
          </p:cNvPr>
          <p:cNvSpPr/>
          <p:nvPr/>
        </p:nvSpPr>
        <p:spPr>
          <a:xfrm>
            <a:off x="5710989" y="473034"/>
            <a:ext cx="5612627" cy="523220"/>
          </a:xfrm>
          <a:prstGeom prst="rect">
            <a:avLst/>
          </a:prstGeom>
        </p:spPr>
        <p:txBody>
          <a:bodyPr wrap="none">
            <a:spAutoFit/>
          </a:bodyPr>
          <a:lstStyle/>
          <a:p>
            <a:r>
              <a:rPr lang="es-ES" sz="2800" dirty="0">
                <a:solidFill>
                  <a:srgbClr val="002060"/>
                </a:solidFill>
                <a:latin typeface="+mj-lt"/>
              </a:rPr>
              <a:t>Principios para el diseño de la interfaz</a:t>
            </a:r>
          </a:p>
        </p:txBody>
      </p:sp>
    </p:spTree>
    <p:extLst>
      <p:ext uri="{BB962C8B-B14F-4D97-AF65-F5344CB8AC3E}">
        <p14:creationId xmlns:p14="http://schemas.microsoft.com/office/powerpoint/2010/main" val="339809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a:extLst>
              <a:ext uri="{FF2B5EF4-FFF2-40B4-BE49-F238E27FC236}">
                <a16:creationId xmlns:a16="http://schemas.microsoft.com/office/drawing/2014/main" id="{3AD16069-C0B5-4E87-9DCE-22D8ED35F042}"/>
              </a:ext>
            </a:extLst>
          </p:cNvPr>
          <p:cNvSpPr/>
          <p:nvPr/>
        </p:nvSpPr>
        <p:spPr>
          <a:xfrm>
            <a:off x="3322694" y="3168906"/>
            <a:ext cx="6081024" cy="523220"/>
          </a:xfrm>
          <a:prstGeom prst="rect">
            <a:avLst/>
          </a:prstGeom>
        </p:spPr>
        <p:txBody>
          <a:bodyPr wrap="none">
            <a:spAutoFit/>
          </a:bodyPr>
          <a:lstStyle/>
          <a:p>
            <a:pPr algn="just"/>
            <a:r>
              <a:rPr lang="es-CO" sz="2800" dirty="0">
                <a:solidFill>
                  <a:srgbClr val="002060"/>
                </a:solidFill>
                <a:latin typeface="+mj-lt"/>
              </a:rPr>
              <a:t>Generalidades del diseño de una interfaz</a:t>
            </a:r>
            <a:endParaRPr lang="es-ES" sz="2800" dirty="0">
              <a:solidFill>
                <a:srgbClr val="002060"/>
              </a:solidFill>
              <a:latin typeface="+mj-lt"/>
            </a:endParaRPr>
          </a:p>
        </p:txBody>
      </p:sp>
      <p:sp>
        <p:nvSpPr>
          <p:cNvPr id="6" name="Rectángulo: esquinas redondeadas 5">
            <a:extLst>
              <a:ext uri="{FF2B5EF4-FFF2-40B4-BE49-F238E27FC236}">
                <a16:creationId xmlns:a16="http://schemas.microsoft.com/office/drawing/2014/main" id="{1CEBD2FD-1D6B-4DAD-A32E-FCFD5E93A132}"/>
              </a:ext>
            </a:extLst>
          </p:cNvPr>
          <p:cNvSpPr/>
          <p:nvPr/>
        </p:nvSpPr>
        <p:spPr>
          <a:xfrm>
            <a:off x="1219200" y="2229853"/>
            <a:ext cx="10058400" cy="22619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628224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46AC88E8-6CF5-49D1-9D93-CC4B415A22B8}"/>
              </a:ext>
            </a:extLst>
          </p:cNvPr>
          <p:cNvSpPr/>
          <p:nvPr/>
        </p:nvSpPr>
        <p:spPr>
          <a:xfrm>
            <a:off x="9370753" y="864284"/>
            <a:ext cx="2048638" cy="523220"/>
          </a:xfrm>
          <a:prstGeom prst="rect">
            <a:avLst/>
          </a:prstGeom>
        </p:spPr>
        <p:txBody>
          <a:bodyPr wrap="none">
            <a:spAutoFit/>
          </a:bodyPr>
          <a:lstStyle/>
          <a:p>
            <a:r>
              <a:rPr lang="es-ES" sz="2800" dirty="0">
                <a:latin typeface="+mj-lt"/>
              </a:rPr>
              <a:t>Gamificación</a:t>
            </a:r>
          </a:p>
        </p:txBody>
      </p:sp>
      <p:sp>
        <p:nvSpPr>
          <p:cNvPr id="4" name="Rectángulo 3">
            <a:extLst>
              <a:ext uri="{FF2B5EF4-FFF2-40B4-BE49-F238E27FC236}">
                <a16:creationId xmlns:a16="http://schemas.microsoft.com/office/drawing/2014/main" id="{D4EDFB94-A32B-4E79-8154-AF4ACF48D5F1}"/>
              </a:ext>
            </a:extLst>
          </p:cNvPr>
          <p:cNvSpPr/>
          <p:nvPr/>
        </p:nvSpPr>
        <p:spPr>
          <a:xfrm>
            <a:off x="1065320" y="2086616"/>
            <a:ext cx="10164154" cy="3662541"/>
          </a:xfrm>
          <a:prstGeom prst="rect">
            <a:avLst/>
          </a:prstGeom>
        </p:spPr>
        <p:txBody>
          <a:bodyPr wrap="square">
            <a:spAutoFit/>
          </a:bodyPr>
          <a:lstStyle/>
          <a:p>
            <a:pPr algn="just"/>
            <a:r>
              <a:rPr lang="es-CO" sz="2800" dirty="0">
                <a:solidFill>
                  <a:srgbClr val="002060"/>
                </a:solidFill>
                <a:latin typeface="+mj-lt"/>
              </a:rPr>
              <a:t> La gamificación (o ludificación) </a:t>
            </a:r>
            <a:r>
              <a:rPr lang="es-CO" sz="3200" b="1" dirty="0">
                <a:solidFill>
                  <a:srgbClr val="002060"/>
                </a:solidFill>
                <a:latin typeface="+mj-lt"/>
              </a:rPr>
              <a:t>“es el uso de técnicas y dinámicas propias de los juegos y el ocio en actividades no recreativas”, </a:t>
            </a:r>
            <a:r>
              <a:rPr lang="es-CO" sz="2800" dirty="0">
                <a:solidFill>
                  <a:srgbClr val="002060"/>
                </a:solidFill>
                <a:latin typeface="+mj-lt"/>
              </a:rPr>
              <a:t>con el objetivo de </a:t>
            </a:r>
            <a:r>
              <a:rPr lang="es-CO" sz="2800" dirty="0">
                <a:solidFill>
                  <a:schemeClr val="accent2"/>
                </a:solidFill>
                <a:latin typeface="+mj-lt"/>
              </a:rPr>
              <a:t>“convertir una actividad a priori aburrida en otra actividad que motive a la persona a participar en ella”.</a:t>
            </a:r>
          </a:p>
          <a:p>
            <a:pPr algn="just"/>
            <a:endParaRPr lang="es-CO" sz="2800" dirty="0">
              <a:solidFill>
                <a:srgbClr val="002060"/>
              </a:solidFill>
              <a:latin typeface="+mj-lt"/>
            </a:endParaRPr>
          </a:p>
          <a:p>
            <a:pPr algn="just"/>
            <a:r>
              <a:rPr lang="es-CO" sz="2800" dirty="0">
                <a:solidFill>
                  <a:srgbClr val="002060"/>
                </a:solidFill>
                <a:latin typeface="+mj-lt"/>
              </a:rPr>
              <a:t>A la hora de diseñar una interfaz </a:t>
            </a:r>
            <a:r>
              <a:rPr lang="es-CO" sz="2800" b="1" dirty="0">
                <a:solidFill>
                  <a:srgbClr val="00B050"/>
                </a:solidFill>
                <a:latin typeface="+mj-lt"/>
              </a:rPr>
              <a:t>se pueden tener en cuenta elementos de gamificación para mejorar la experiencia del usuario </a:t>
            </a:r>
            <a:r>
              <a:rPr lang="es-CO" sz="2800" dirty="0">
                <a:solidFill>
                  <a:srgbClr val="002060"/>
                </a:solidFill>
                <a:latin typeface="+mj-lt"/>
              </a:rPr>
              <a:t>en nuestra web o aplicación móvil.</a:t>
            </a:r>
            <a:endParaRPr lang="es-ES" sz="2800" dirty="0">
              <a:solidFill>
                <a:srgbClr val="002060"/>
              </a:solidFill>
              <a:latin typeface="+mj-lt"/>
            </a:endParaRPr>
          </a:p>
        </p:txBody>
      </p:sp>
      <p:sp>
        <p:nvSpPr>
          <p:cNvPr id="5" name="Rectángulo: esquinas diagonales redondeadas 4">
            <a:extLst>
              <a:ext uri="{FF2B5EF4-FFF2-40B4-BE49-F238E27FC236}">
                <a16:creationId xmlns:a16="http://schemas.microsoft.com/office/drawing/2014/main" id="{B6F34F1B-7068-BCA4-3FD6-9DC9E5146105}"/>
              </a:ext>
            </a:extLst>
          </p:cNvPr>
          <p:cNvSpPr/>
          <p:nvPr/>
        </p:nvSpPr>
        <p:spPr>
          <a:xfrm>
            <a:off x="733647" y="1807535"/>
            <a:ext cx="10877106" cy="4327451"/>
          </a:xfrm>
          <a:prstGeom prst="round2Diag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80906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E17A3E8B-A16C-464A-881F-AC3322FD8B30}"/>
              </a:ext>
            </a:extLst>
          </p:cNvPr>
          <p:cNvSpPr/>
          <p:nvPr/>
        </p:nvSpPr>
        <p:spPr>
          <a:xfrm>
            <a:off x="5000835" y="599142"/>
            <a:ext cx="6546600" cy="523220"/>
          </a:xfrm>
          <a:prstGeom prst="rect">
            <a:avLst/>
          </a:prstGeom>
        </p:spPr>
        <p:txBody>
          <a:bodyPr wrap="none">
            <a:spAutoFit/>
          </a:bodyPr>
          <a:lstStyle/>
          <a:p>
            <a:r>
              <a:rPr lang="es-CO" sz="2800" dirty="0">
                <a:solidFill>
                  <a:srgbClr val="002060"/>
                </a:solidFill>
                <a:latin typeface="+mj-lt"/>
              </a:rPr>
              <a:t>Prototipos en la implementación del Diseño </a:t>
            </a:r>
            <a:endParaRPr lang="es-ES" sz="2800" dirty="0">
              <a:solidFill>
                <a:srgbClr val="002060"/>
              </a:solidFill>
              <a:latin typeface="+mj-lt"/>
            </a:endParaRPr>
          </a:p>
        </p:txBody>
      </p:sp>
      <p:sp>
        <p:nvSpPr>
          <p:cNvPr id="4" name="Rectángulo 3">
            <a:extLst>
              <a:ext uri="{FF2B5EF4-FFF2-40B4-BE49-F238E27FC236}">
                <a16:creationId xmlns:a16="http://schemas.microsoft.com/office/drawing/2014/main" id="{A6EF1B9B-31E2-46F9-BF15-A53436C9DA02}"/>
              </a:ext>
            </a:extLst>
          </p:cNvPr>
          <p:cNvSpPr/>
          <p:nvPr/>
        </p:nvSpPr>
        <p:spPr>
          <a:xfrm>
            <a:off x="946484" y="1348584"/>
            <a:ext cx="10600951" cy="4893647"/>
          </a:xfrm>
          <a:prstGeom prst="rect">
            <a:avLst/>
          </a:prstGeom>
        </p:spPr>
        <p:txBody>
          <a:bodyPr wrap="square">
            <a:spAutoFit/>
          </a:bodyPr>
          <a:lstStyle/>
          <a:p>
            <a:pPr marL="285750" indent="-285750" algn="just">
              <a:buFont typeface="Arial" panose="020B0604020202020204" pitchFamily="34" charset="0"/>
              <a:buChar char="•"/>
            </a:pPr>
            <a:r>
              <a:rPr lang="es-CO" sz="2400" b="1" dirty="0">
                <a:solidFill>
                  <a:srgbClr val="002060"/>
                </a:solidFill>
                <a:latin typeface="+mj-lt"/>
              </a:rPr>
              <a:t>Prototipos Estáticos: </a:t>
            </a:r>
            <a:r>
              <a:rPr lang="es-CO" sz="2400" dirty="0">
                <a:solidFill>
                  <a:srgbClr val="002060"/>
                </a:solidFill>
                <a:latin typeface="+mj-lt"/>
              </a:rPr>
              <a:t>son aquellos que no permiten la alteración de sus componentes, pero sirven para identificar y resolver problemas de diseño. En esta categoría se incluyen las presentaciones sobre reproductores, papel u otro medio de visualización.</a:t>
            </a:r>
          </a:p>
          <a:p>
            <a:pPr marL="285750" indent="-285750" algn="just">
              <a:buFont typeface="Arial" panose="020B0604020202020204" pitchFamily="34" charset="0"/>
              <a:buChar char="•"/>
            </a:pPr>
            <a:r>
              <a:rPr lang="es-CO" sz="2400" b="1" dirty="0">
                <a:solidFill>
                  <a:srgbClr val="002060"/>
                </a:solidFill>
                <a:latin typeface="+mj-lt"/>
              </a:rPr>
              <a:t>Prototipos Dinámicos</a:t>
            </a:r>
            <a:r>
              <a:rPr lang="es-CO" sz="2400" dirty="0">
                <a:solidFill>
                  <a:srgbClr val="002060"/>
                </a:solidFill>
                <a:latin typeface="+mj-lt"/>
              </a:rPr>
              <a:t>: permiten la evaluación de un modelo del sistema sobre una estación de trabajo o una terminal. Estos prototipos involucran aspectos de diseño mas detallados que los prototipos estáticos, incluyendo la validación del diseño del sistema en términos de requerimientos no funcionales, por ejemplo de performance.</a:t>
            </a:r>
          </a:p>
          <a:p>
            <a:pPr marL="285750" indent="-285750" algn="just">
              <a:buFont typeface="Arial" panose="020B0604020202020204" pitchFamily="34" charset="0"/>
              <a:buChar char="•"/>
            </a:pPr>
            <a:r>
              <a:rPr lang="es-CO" sz="2400" b="1" dirty="0">
                <a:solidFill>
                  <a:srgbClr val="002060"/>
                </a:solidFill>
                <a:latin typeface="+mj-lt"/>
              </a:rPr>
              <a:t>Prototipos Robustos: </a:t>
            </a:r>
            <a:r>
              <a:rPr lang="es-CO" sz="2400" dirty="0">
                <a:solidFill>
                  <a:srgbClr val="002060"/>
                </a:solidFill>
                <a:latin typeface="+mj-lt"/>
              </a:rPr>
              <a:t>deben ser relativamente completos en la simulación de las características dinámicas de la interfaz (presentación de mensajes de error, entrada y edición de datos, etc.). Esta categoría puede ser utilizada para validar los objetivos de diseño.</a:t>
            </a:r>
            <a:endParaRPr lang="es-ES" sz="2400" dirty="0">
              <a:solidFill>
                <a:srgbClr val="002060"/>
              </a:solidFill>
              <a:latin typeface="+mj-lt"/>
            </a:endParaRPr>
          </a:p>
        </p:txBody>
      </p:sp>
    </p:spTree>
    <p:extLst>
      <p:ext uri="{BB962C8B-B14F-4D97-AF65-F5344CB8AC3E}">
        <p14:creationId xmlns:p14="http://schemas.microsoft.com/office/powerpoint/2010/main" val="241770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BD20128B-7D84-4310-9E8B-035DEE51EF79}"/>
              </a:ext>
            </a:extLst>
          </p:cNvPr>
          <p:cNvSpPr/>
          <p:nvPr/>
        </p:nvSpPr>
        <p:spPr>
          <a:xfrm>
            <a:off x="5612571" y="623647"/>
            <a:ext cx="5317866" cy="523220"/>
          </a:xfrm>
          <a:prstGeom prst="rect">
            <a:avLst/>
          </a:prstGeom>
        </p:spPr>
        <p:txBody>
          <a:bodyPr wrap="none">
            <a:spAutoFit/>
          </a:bodyPr>
          <a:lstStyle/>
          <a:p>
            <a:r>
              <a:rPr lang="es-CO" sz="2800" dirty="0">
                <a:solidFill>
                  <a:srgbClr val="002060"/>
                </a:solidFill>
                <a:latin typeface="+mj-lt"/>
              </a:rPr>
              <a:t>Interacción del usuario en el Diseño</a:t>
            </a:r>
            <a:endParaRPr lang="es-ES" sz="2800" dirty="0">
              <a:solidFill>
                <a:srgbClr val="002060"/>
              </a:solidFill>
              <a:latin typeface="+mj-lt"/>
            </a:endParaRPr>
          </a:p>
        </p:txBody>
      </p:sp>
      <p:sp>
        <p:nvSpPr>
          <p:cNvPr id="4" name="Rectángulo 3">
            <a:extLst>
              <a:ext uri="{FF2B5EF4-FFF2-40B4-BE49-F238E27FC236}">
                <a16:creationId xmlns:a16="http://schemas.microsoft.com/office/drawing/2014/main" id="{1E85F4E9-4362-4F6C-91F1-33554C007952}"/>
              </a:ext>
            </a:extLst>
          </p:cNvPr>
          <p:cNvSpPr/>
          <p:nvPr/>
        </p:nvSpPr>
        <p:spPr>
          <a:xfrm>
            <a:off x="778042" y="2026975"/>
            <a:ext cx="10635916" cy="1815882"/>
          </a:xfrm>
          <a:prstGeom prst="rect">
            <a:avLst/>
          </a:prstGeom>
        </p:spPr>
        <p:txBody>
          <a:bodyPr wrap="square">
            <a:spAutoFit/>
          </a:bodyPr>
          <a:lstStyle/>
          <a:p>
            <a:pPr algn="just"/>
            <a:r>
              <a:rPr lang="es-CO" sz="2800" dirty="0">
                <a:solidFill>
                  <a:srgbClr val="002060"/>
                </a:solidFill>
                <a:latin typeface="+mj-lt"/>
              </a:rPr>
              <a:t>Una interfaz coherente debe integrar la interacción del usuario y la presentación de la información. </a:t>
            </a:r>
            <a:r>
              <a:rPr lang="es-CO" sz="2800" dirty="0" err="1">
                <a:solidFill>
                  <a:srgbClr val="002060"/>
                </a:solidFill>
                <a:latin typeface="+mj-lt"/>
              </a:rPr>
              <a:t>Shneiderman</a:t>
            </a:r>
            <a:r>
              <a:rPr lang="es-CO" sz="2800" dirty="0">
                <a:solidFill>
                  <a:srgbClr val="002060"/>
                </a:solidFill>
                <a:latin typeface="+mj-lt"/>
              </a:rPr>
              <a:t> (1998) clasifica la interacción en 5 estilos primarios:</a:t>
            </a:r>
          </a:p>
          <a:p>
            <a:pPr algn="just"/>
            <a:endParaRPr lang="es-CO" sz="2800" dirty="0">
              <a:solidFill>
                <a:srgbClr val="002060"/>
              </a:solidFill>
              <a:latin typeface="+mj-lt"/>
            </a:endParaRPr>
          </a:p>
        </p:txBody>
      </p:sp>
      <p:sp>
        <p:nvSpPr>
          <p:cNvPr id="5" name="Rectángulo 4">
            <a:extLst>
              <a:ext uri="{FF2B5EF4-FFF2-40B4-BE49-F238E27FC236}">
                <a16:creationId xmlns:a16="http://schemas.microsoft.com/office/drawing/2014/main" id="{03E6759B-BA57-40BF-891B-827C1CE25D16}"/>
              </a:ext>
            </a:extLst>
          </p:cNvPr>
          <p:cNvSpPr/>
          <p:nvPr/>
        </p:nvSpPr>
        <p:spPr>
          <a:xfrm>
            <a:off x="906378" y="3642465"/>
            <a:ext cx="10635916" cy="2246769"/>
          </a:xfrm>
          <a:prstGeom prst="rect">
            <a:avLst/>
          </a:prstGeom>
        </p:spPr>
        <p:txBody>
          <a:bodyPr wrap="square">
            <a:spAutoFit/>
          </a:bodyPr>
          <a:lstStyle/>
          <a:p>
            <a:pPr marL="971550" lvl="1" indent="-514350">
              <a:buFont typeface="+mj-lt"/>
              <a:buAutoNum type="arabicPeriod"/>
            </a:pPr>
            <a:r>
              <a:rPr lang="es-CO" sz="2800" dirty="0">
                <a:solidFill>
                  <a:schemeClr val="accent2"/>
                </a:solidFill>
                <a:latin typeface="+mj-lt"/>
              </a:rPr>
              <a:t>Manipulación directa</a:t>
            </a:r>
          </a:p>
          <a:p>
            <a:pPr marL="971550" lvl="1" indent="-514350">
              <a:buFont typeface="+mj-lt"/>
              <a:buAutoNum type="arabicPeriod"/>
            </a:pPr>
            <a:r>
              <a:rPr lang="es-CO" sz="2800" b="1" dirty="0">
                <a:solidFill>
                  <a:srgbClr val="002060"/>
                </a:solidFill>
                <a:latin typeface="+mj-lt"/>
              </a:rPr>
              <a:t>Selección de menús</a:t>
            </a:r>
          </a:p>
          <a:p>
            <a:pPr marL="971550" lvl="1" indent="-514350">
              <a:buFont typeface="+mj-lt"/>
              <a:buAutoNum type="arabicPeriod"/>
            </a:pPr>
            <a:r>
              <a:rPr lang="es-CO" sz="2800" dirty="0">
                <a:solidFill>
                  <a:srgbClr val="002060"/>
                </a:solidFill>
                <a:latin typeface="+mj-lt"/>
              </a:rPr>
              <a:t>Llenado de formularios </a:t>
            </a:r>
          </a:p>
          <a:p>
            <a:pPr marL="971550" lvl="1" indent="-514350">
              <a:buFont typeface="+mj-lt"/>
              <a:buAutoNum type="arabicPeriod"/>
            </a:pPr>
            <a:r>
              <a:rPr lang="es-CO" sz="2800" b="1" dirty="0">
                <a:solidFill>
                  <a:srgbClr val="00B050"/>
                </a:solidFill>
                <a:latin typeface="+mj-lt"/>
              </a:rPr>
              <a:t>Lenguaje de comandos</a:t>
            </a:r>
          </a:p>
          <a:p>
            <a:pPr marL="971550" lvl="1" indent="-514350">
              <a:buFont typeface="+mj-lt"/>
              <a:buAutoNum type="arabicPeriod"/>
            </a:pPr>
            <a:r>
              <a:rPr lang="es-CO" sz="2800" dirty="0">
                <a:solidFill>
                  <a:schemeClr val="accent2"/>
                </a:solidFill>
                <a:latin typeface="+mj-lt"/>
              </a:rPr>
              <a:t>Lenguaje Natural</a:t>
            </a:r>
          </a:p>
        </p:txBody>
      </p:sp>
      <p:sp>
        <p:nvSpPr>
          <p:cNvPr id="6" name="Rectángulo: esquinas redondeadas 5">
            <a:extLst>
              <a:ext uri="{FF2B5EF4-FFF2-40B4-BE49-F238E27FC236}">
                <a16:creationId xmlns:a16="http://schemas.microsoft.com/office/drawing/2014/main" id="{7E0464CB-A3E6-C139-662B-BD359BC7C30C}"/>
              </a:ext>
            </a:extLst>
          </p:cNvPr>
          <p:cNvSpPr/>
          <p:nvPr/>
        </p:nvSpPr>
        <p:spPr>
          <a:xfrm>
            <a:off x="574158" y="1399654"/>
            <a:ext cx="11174819" cy="45652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6077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DAB842B3-CC49-4867-BDAC-A918926A36D5}"/>
              </a:ext>
            </a:extLst>
          </p:cNvPr>
          <p:cNvSpPr/>
          <p:nvPr/>
        </p:nvSpPr>
        <p:spPr>
          <a:xfrm>
            <a:off x="8392067" y="599142"/>
            <a:ext cx="3142207" cy="523220"/>
          </a:xfrm>
          <a:prstGeom prst="rect">
            <a:avLst/>
          </a:prstGeom>
        </p:spPr>
        <p:txBody>
          <a:bodyPr wrap="none">
            <a:spAutoFit/>
          </a:bodyPr>
          <a:lstStyle/>
          <a:p>
            <a:r>
              <a:rPr lang="es-ES" sz="2800" dirty="0">
                <a:solidFill>
                  <a:srgbClr val="002060"/>
                </a:solidFill>
                <a:latin typeface="+mj-lt"/>
              </a:rPr>
              <a:t>El Color en el Diseño</a:t>
            </a:r>
          </a:p>
        </p:txBody>
      </p:sp>
      <p:sp>
        <p:nvSpPr>
          <p:cNvPr id="4" name="Rectángulo 3">
            <a:extLst>
              <a:ext uri="{FF2B5EF4-FFF2-40B4-BE49-F238E27FC236}">
                <a16:creationId xmlns:a16="http://schemas.microsoft.com/office/drawing/2014/main" id="{69FE2565-F982-4E58-A4D7-45ACABDDAE33}"/>
              </a:ext>
            </a:extLst>
          </p:cNvPr>
          <p:cNvSpPr/>
          <p:nvPr/>
        </p:nvSpPr>
        <p:spPr>
          <a:xfrm>
            <a:off x="1065320" y="1276250"/>
            <a:ext cx="10468954" cy="5139869"/>
          </a:xfrm>
          <a:prstGeom prst="rect">
            <a:avLst/>
          </a:prstGeom>
        </p:spPr>
        <p:txBody>
          <a:bodyPr wrap="square">
            <a:spAutoFit/>
          </a:bodyPr>
          <a:lstStyle/>
          <a:p>
            <a:pPr algn="just"/>
            <a:r>
              <a:rPr lang="es-CO" sz="2400" dirty="0">
                <a:solidFill>
                  <a:srgbClr val="002060"/>
                </a:solidFill>
                <a:latin typeface="+mj-lt"/>
              </a:rPr>
              <a:t>El color ayuda y mejora la presentación de la interfaz , permitiendo al usuario comprender y manejar la complejidad. </a:t>
            </a:r>
            <a:r>
              <a:rPr lang="es-CO" sz="2400" dirty="0" err="1">
                <a:solidFill>
                  <a:srgbClr val="002060"/>
                </a:solidFill>
                <a:latin typeface="+mj-lt"/>
              </a:rPr>
              <a:t>Shneiderman</a:t>
            </a:r>
            <a:r>
              <a:rPr lang="es-CO" sz="2400" dirty="0">
                <a:solidFill>
                  <a:srgbClr val="002060"/>
                </a:solidFill>
                <a:latin typeface="+mj-lt"/>
              </a:rPr>
              <a:t>(1998) establece 14 lineamientos claves para la utilización efectiva del color.</a:t>
            </a:r>
          </a:p>
          <a:p>
            <a:endParaRPr lang="es-CO" sz="2400" dirty="0">
              <a:solidFill>
                <a:srgbClr val="002060"/>
              </a:solidFill>
              <a:latin typeface="+mj-lt"/>
            </a:endParaRPr>
          </a:p>
          <a:p>
            <a:r>
              <a:rPr lang="es-CO" sz="2400" dirty="0">
                <a:solidFill>
                  <a:srgbClr val="002060"/>
                </a:solidFill>
                <a:latin typeface="+mj-lt"/>
              </a:rPr>
              <a:t>Los mas relevantes:</a:t>
            </a:r>
          </a:p>
          <a:p>
            <a:endParaRPr lang="es-CO" sz="2400" dirty="0">
              <a:solidFill>
                <a:srgbClr val="002060"/>
              </a:solidFill>
              <a:latin typeface="+mj-lt"/>
            </a:endParaRPr>
          </a:p>
          <a:p>
            <a:pPr marL="914400" lvl="1" indent="-457200">
              <a:buFont typeface="+mj-lt"/>
              <a:buAutoNum type="arabicPeriod"/>
            </a:pPr>
            <a:r>
              <a:rPr lang="es-CO" sz="2000" dirty="0">
                <a:solidFill>
                  <a:srgbClr val="002060"/>
                </a:solidFill>
                <a:latin typeface="+mj-lt"/>
              </a:rPr>
              <a:t>Limitar el número de colores utilizados y ser conservador al momento de utilizarlos . No utilizar mas de 4 </a:t>
            </a:r>
            <a:r>
              <a:rPr lang="es-CO" sz="2000" dirty="0" err="1">
                <a:solidFill>
                  <a:srgbClr val="002060"/>
                </a:solidFill>
                <a:latin typeface="+mj-lt"/>
              </a:rPr>
              <a:t>ó</a:t>
            </a:r>
            <a:r>
              <a:rPr lang="es-CO" sz="2000" dirty="0">
                <a:solidFill>
                  <a:srgbClr val="002060"/>
                </a:solidFill>
                <a:latin typeface="+mj-lt"/>
              </a:rPr>
              <a:t> 5 colores diferentes en una ventana y no más de 7 en la interfaz total del sistema.</a:t>
            </a:r>
            <a:endParaRPr lang="es-CO" sz="2400" b="1" dirty="0">
              <a:solidFill>
                <a:srgbClr val="002060"/>
              </a:solidFill>
              <a:latin typeface="+mj-lt"/>
            </a:endParaRPr>
          </a:p>
          <a:p>
            <a:pPr marL="914400" lvl="1" indent="-457200">
              <a:buFont typeface="+mj-lt"/>
              <a:buAutoNum type="arabicPeriod"/>
            </a:pPr>
            <a:r>
              <a:rPr lang="es-CO" sz="2400" b="1" dirty="0">
                <a:solidFill>
                  <a:srgbClr val="002060"/>
                </a:solidFill>
                <a:latin typeface="+mj-lt"/>
              </a:rPr>
              <a:t>Utilizar un cambio de color para mostrar un cambio en el estado del sistema.</a:t>
            </a:r>
          </a:p>
          <a:p>
            <a:pPr marL="914400" lvl="1" indent="-457200">
              <a:buFont typeface="+mj-lt"/>
              <a:buAutoNum type="arabicPeriod"/>
            </a:pPr>
            <a:r>
              <a:rPr lang="es-CO" sz="2000" dirty="0">
                <a:solidFill>
                  <a:srgbClr val="002060"/>
                </a:solidFill>
                <a:latin typeface="+mj-lt"/>
              </a:rPr>
              <a:t>Utilizar el código de colores para apoyar la tarea que los usuarios están tratando de llevar a cabo.</a:t>
            </a:r>
          </a:p>
          <a:p>
            <a:pPr marL="914400" lvl="1" indent="-457200">
              <a:buFont typeface="+mj-lt"/>
              <a:buAutoNum type="arabicPeriod"/>
            </a:pPr>
            <a:r>
              <a:rPr lang="es-CO" sz="2000" dirty="0">
                <a:solidFill>
                  <a:srgbClr val="00B0F0"/>
                </a:solidFill>
                <a:latin typeface="+mj-lt"/>
              </a:rPr>
              <a:t>Utilizar el código de colores en una forma consciente y consistente.</a:t>
            </a:r>
          </a:p>
          <a:p>
            <a:pPr marL="914400" lvl="1" indent="-457200">
              <a:buFont typeface="+mj-lt"/>
              <a:buAutoNum type="arabicPeriod"/>
            </a:pPr>
            <a:r>
              <a:rPr lang="es-CO" sz="2000" dirty="0">
                <a:solidFill>
                  <a:srgbClr val="002060"/>
                </a:solidFill>
                <a:latin typeface="+mj-lt"/>
              </a:rPr>
              <a:t>Ser cuidadoso al utilizar pares de colores</a:t>
            </a:r>
          </a:p>
          <a:p>
            <a:pPr marL="914400" lvl="1" indent="-457200">
              <a:buFont typeface="+mj-lt"/>
              <a:buAutoNum type="arabicPeriod"/>
            </a:pPr>
            <a:r>
              <a:rPr lang="es-CO" sz="2000" dirty="0">
                <a:solidFill>
                  <a:srgbClr val="002060"/>
                </a:solidFill>
                <a:latin typeface="+mj-lt"/>
              </a:rPr>
              <a:t>Si se utilizan muchos colores o sin son muy brillantes , el despliegue puede ser confuso.</a:t>
            </a:r>
            <a:endParaRPr lang="es-ES" sz="2000" dirty="0">
              <a:solidFill>
                <a:srgbClr val="002060"/>
              </a:solidFill>
              <a:latin typeface="+mj-lt"/>
            </a:endParaRPr>
          </a:p>
        </p:txBody>
      </p:sp>
    </p:spTree>
    <p:extLst>
      <p:ext uri="{BB962C8B-B14F-4D97-AF65-F5344CB8AC3E}">
        <p14:creationId xmlns:p14="http://schemas.microsoft.com/office/powerpoint/2010/main" val="267313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a:extLst>
              <a:ext uri="{FF2B5EF4-FFF2-40B4-BE49-F238E27FC236}">
                <a16:creationId xmlns:a16="http://schemas.microsoft.com/office/drawing/2014/main" id="{DAB842B3-CC49-4867-BDAC-A918926A36D5}"/>
              </a:ext>
            </a:extLst>
          </p:cNvPr>
          <p:cNvSpPr/>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kern="1200">
                <a:solidFill>
                  <a:schemeClr val="tx1"/>
                </a:solidFill>
                <a:latin typeface="+mj-lt"/>
                <a:ea typeface="+mj-ea"/>
                <a:cs typeface="+mj-cs"/>
              </a:rPr>
              <a:t>El Color en el Diseño</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o 6">
            <a:extLst>
              <a:ext uri="{FF2B5EF4-FFF2-40B4-BE49-F238E27FC236}">
                <a16:creationId xmlns:a16="http://schemas.microsoft.com/office/drawing/2014/main" id="{F8C32A6C-5A1F-4ADB-806B-E0F5F21B9E93}"/>
              </a:ext>
            </a:extLst>
          </p:cNvPr>
          <p:cNvGrpSpPr/>
          <p:nvPr/>
        </p:nvGrpSpPr>
        <p:grpSpPr>
          <a:xfrm>
            <a:off x="5987738" y="1002998"/>
            <a:ext cx="5628018" cy="4619133"/>
            <a:chOff x="1289343" y="1122362"/>
            <a:chExt cx="6988383" cy="5735638"/>
          </a:xfrm>
        </p:grpSpPr>
        <p:pic>
          <p:nvPicPr>
            <p:cNvPr id="5" name="Imagen 4">
              <a:extLst>
                <a:ext uri="{FF2B5EF4-FFF2-40B4-BE49-F238E27FC236}">
                  <a16:creationId xmlns:a16="http://schemas.microsoft.com/office/drawing/2014/main" id="{DC10EEDC-9E00-416D-B975-8943032574A3}"/>
                </a:ext>
              </a:extLst>
            </p:cNvPr>
            <p:cNvPicPr>
              <a:picLocks noChangeAspect="1"/>
            </p:cNvPicPr>
            <p:nvPr/>
          </p:nvPicPr>
          <p:blipFill>
            <a:blip r:embed="rId3"/>
            <a:stretch>
              <a:fillRect/>
            </a:stretch>
          </p:blipFill>
          <p:spPr>
            <a:xfrm>
              <a:off x="1289343" y="1122362"/>
              <a:ext cx="5900317" cy="5486985"/>
            </a:xfrm>
            <a:prstGeom prst="rect">
              <a:avLst/>
            </a:prstGeom>
          </p:spPr>
        </p:pic>
        <p:sp>
          <p:nvSpPr>
            <p:cNvPr id="6" name="Rectángulo 5">
              <a:extLst>
                <a:ext uri="{FF2B5EF4-FFF2-40B4-BE49-F238E27FC236}">
                  <a16:creationId xmlns:a16="http://schemas.microsoft.com/office/drawing/2014/main" id="{08C4656B-41F6-45C4-B0F4-F83545F785DB}"/>
                </a:ext>
              </a:extLst>
            </p:cNvPr>
            <p:cNvSpPr/>
            <p:nvPr/>
          </p:nvSpPr>
          <p:spPr>
            <a:xfrm>
              <a:off x="6673516" y="6086127"/>
              <a:ext cx="1604210" cy="771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626635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2" name="Rectangle 1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a:extLst>
              <a:ext uri="{FF2B5EF4-FFF2-40B4-BE49-F238E27FC236}">
                <a16:creationId xmlns:a16="http://schemas.microsoft.com/office/drawing/2014/main" id="{A23C6EC5-D9EA-4A76-915E-F3ECF3D418DE}"/>
              </a:ext>
            </a:extLst>
          </p:cNvPr>
          <p:cNvSpPr/>
          <p:nvPr/>
        </p:nvSpPr>
        <p:spPr>
          <a:xfrm>
            <a:off x="1153618" y="1239927"/>
            <a:ext cx="4008586" cy="46805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a:solidFill>
                  <a:schemeClr val="tx1"/>
                </a:solidFill>
                <a:latin typeface="+mj-lt"/>
                <a:ea typeface="+mj-ea"/>
                <a:cs typeface="+mj-cs"/>
              </a:rPr>
              <a:t>Pautas para evaluar un Diseño</a:t>
            </a:r>
          </a:p>
        </p:txBody>
      </p:sp>
      <p:sp>
        <p:nvSpPr>
          <p:cNvPr id="4" name="Rectángulo 3">
            <a:extLst>
              <a:ext uri="{FF2B5EF4-FFF2-40B4-BE49-F238E27FC236}">
                <a16:creationId xmlns:a16="http://schemas.microsoft.com/office/drawing/2014/main" id="{02E3FEF9-E2AD-416E-96F1-B8C0C42A24C1}"/>
              </a:ext>
            </a:extLst>
          </p:cNvPr>
          <p:cNvSpPr/>
          <p:nvPr/>
        </p:nvSpPr>
        <p:spPr>
          <a:xfrm>
            <a:off x="6291923" y="1239927"/>
            <a:ext cx="4971824" cy="4680583"/>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sz="2000"/>
              <a:t>Visibilidad del estado del sistema</a:t>
            </a:r>
          </a:p>
          <a:p>
            <a:pPr marL="457200" indent="-228600">
              <a:lnSpc>
                <a:spcPct val="90000"/>
              </a:lnSpc>
              <a:spcAft>
                <a:spcPts val="600"/>
              </a:spcAft>
              <a:buFont typeface="Arial" panose="020B0604020202020204" pitchFamily="34" charset="0"/>
              <a:buChar char="•"/>
            </a:pPr>
            <a:r>
              <a:rPr lang="en-US" sz="2000"/>
              <a:t>Semejanza del sistema al mundo real</a:t>
            </a:r>
          </a:p>
          <a:p>
            <a:pPr marL="457200" indent="-228600">
              <a:lnSpc>
                <a:spcPct val="90000"/>
              </a:lnSpc>
              <a:spcAft>
                <a:spcPts val="600"/>
              </a:spcAft>
              <a:buFont typeface="Arial" panose="020B0604020202020204" pitchFamily="34" charset="0"/>
              <a:buChar char="•"/>
            </a:pPr>
            <a:r>
              <a:rPr lang="en-US" sz="2000"/>
              <a:t>Control y libertad por parte del usuario</a:t>
            </a:r>
          </a:p>
          <a:p>
            <a:pPr marL="457200" indent="-228600">
              <a:lnSpc>
                <a:spcPct val="90000"/>
              </a:lnSpc>
              <a:spcAft>
                <a:spcPts val="600"/>
              </a:spcAft>
              <a:buFont typeface="Arial" panose="020B0604020202020204" pitchFamily="34" charset="0"/>
              <a:buChar char="•"/>
            </a:pPr>
            <a:r>
              <a:rPr lang="en-US" sz="2000"/>
              <a:t>Consistencia y estandarización</a:t>
            </a:r>
          </a:p>
          <a:p>
            <a:pPr marL="457200" indent="-228600">
              <a:lnSpc>
                <a:spcPct val="90000"/>
              </a:lnSpc>
              <a:spcAft>
                <a:spcPts val="600"/>
              </a:spcAft>
              <a:buFont typeface="Arial" panose="020B0604020202020204" pitchFamily="34" charset="0"/>
              <a:buChar char="•"/>
            </a:pPr>
            <a:r>
              <a:rPr lang="en-US" sz="2000"/>
              <a:t>Prevención de Errores</a:t>
            </a:r>
          </a:p>
          <a:p>
            <a:pPr marL="457200" indent="-228600">
              <a:lnSpc>
                <a:spcPct val="90000"/>
              </a:lnSpc>
              <a:spcAft>
                <a:spcPts val="600"/>
              </a:spcAft>
              <a:buFont typeface="Arial" panose="020B0604020202020204" pitchFamily="34" charset="0"/>
              <a:buChar char="•"/>
            </a:pPr>
            <a:r>
              <a:rPr lang="en-US" sz="2000"/>
              <a:t>Reconocimiento de acciones y opciones</a:t>
            </a:r>
          </a:p>
          <a:p>
            <a:pPr marL="457200" indent="-228600">
              <a:lnSpc>
                <a:spcPct val="90000"/>
              </a:lnSpc>
              <a:spcAft>
                <a:spcPts val="600"/>
              </a:spcAft>
              <a:buFont typeface="Arial" panose="020B0604020202020204" pitchFamily="34" charset="0"/>
              <a:buChar char="•"/>
            </a:pPr>
            <a:r>
              <a:rPr lang="en-US" sz="2000"/>
              <a:t>Flexibilidad y eficiencia en el uso</a:t>
            </a:r>
          </a:p>
          <a:p>
            <a:pPr marL="457200" indent="-228600">
              <a:lnSpc>
                <a:spcPct val="90000"/>
              </a:lnSpc>
              <a:spcAft>
                <a:spcPts val="600"/>
              </a:spcAft>
              <a:buFont typeface="Arial" panose="020B0604020202020204" pitchFamily="34" charset="0"/>
              <a:buChar char="•"/>
            </a:pPr>
            <a:r>
              <a:rPr lang="en-US" sz="2000"/>
              <a:t>Estética y diseño minimalista</a:t>
            </a:r>
          </a:p>
          <a:p>
            <a:pPr marL="457200" indent="-228600">
              <a:lnSpc>
                <a:spcPct val="90000"/>
              </a:lnSpc>
              <a:spcAft>
                <a:spcPts val="600"/>
              </a:spcAft>
              <a:buFont typeface="Arial" panose="020B0604020202020204" pitchFamily="34" charset="0"/>
              <a:buChar char="•"/>
            </a:pPr>
            <a:r>
              <a:rPr lang="en-US" sz="2000"/>
              <a:t>Reconocimiento de errores, diagnóstico y recuperación</a:t>
            </a:r>
          </a:p>
          <a:p>
            <a:pPr marL="457200" indent="-228600">
              <a:lnSpc>
                <a:spcPct val="90000"/>
              </a:lnSpc>
              <a:spcAft>
                <a:spcPts val="600"/>
              </a:spcAft>
              <a:buFont typeface="Arial" panose="020B0604020202020204" pitchFamily="34" charset="0"/>
              <a:buChar char="•"/>
            </a:pPr>
            <a:r>
              <a:rPr lang="en-US" sz="2000"/>
              <a:t>Ayuda y documentación</a:t>
            </a:r>
          </a:p>
        </p:txBody>
      </p:sp>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872" y="317083"/>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2981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C102B999-E9E0-407B-8E1C-73270D80CCF1}"/>
              </a:ext>
            </a:extLst>
          </p:cNvPr>
          <p:cNvSpPr/>
          <p:nvPr/>
        </p:nvSpPr>
        <p:spPr>
          <a:xfrm>
            <a:off x="6626076" y="753030"/>
            <a:ext cx="4548296" cy="523220"/>
          </a:xfrm>
          <a:prstGeom prst="rect">
            <a:avLst/>
          </a:prstGeom>
        </p:spPr>
        <p:txBody>
          <a:bodyPr wrap="none">
            <a:spAutoFit/>
          </a:bodyPr>
          <a:lstStyle/>
          <a:p>
            <a:r>
              <a:rPr lang="es-CO" sz="2800" dirty="0">
                <a:solidFill>
                  <a:srgbClr val="002060"/>
                </a:solidFill>
                <a:latin typeface="+mj-lt"/>
              </a:rPr>
              <a:t>Errores comunes en el Diseño</a:t>
            </a:r>
            <a:endParaRPr lang="es-ES" sz="2800" dirty="0">
              <a:solidFill>
                <a:srgbClr val="002060"/>
              </a:solidFill>
              <a:latin typeface="+mj-lt"/>
            </a:endParaRPr>
          </a:p>
        </p:txBody>
      </p:sp>
      <p:pic>
        <p:nvPicPr>
          <p:cNvPr id="4" name="Imagen 3">
            <a:extLst>
              <a:ext uri="{FF2B5EF4-FFF2-40B4-BE49-F238E27FC236}">
                <a16:creationId xmlns:a16="http://schemas.microsoft.com/office/drawing/2014/main" id="{7ADFFEFF-D344-4487-BBC2-43C0B521F6CB}"/>
              </a:ext>
            </a:extLst>
          </p:cNvPr>
          <p:cNvPicPr>
            <a:picLocks noChangeAspect="1"/>
          </p:cNvPicPr>
          <p:nvPr/>
        </p:nvPicPr>
        <p:blipFill>
          <a:blip r:embed="rId4"/>
          <a:stretch>
            <a:fillRect/>
          </a:stretch>
        </p:blipFill>
        <p:spPr>
          <a:xfrm>
            <a:off x="3514975" y="1895224"/>
            <a:ext cx="6734175" cy="3933825"/>
          </a:xfrm>
          <a:prstGeom prst="rect">
            <a:avLst/>
          </a:prstGeom>
        </p:spPr>
      </p:pic>
      <p:sp>
        <p:nvSpPr>
          <p:cNvPr id="5" name="Rectángulo 4">
            <a:extLst>
              <a:ext uri="{FF2B5EF4-FFF2-40B4-BE49-F238E27FC236}">
                <a16:creationId xmlns:a16="http://schemas.microsoft.com/office/drawing/2014/main" id="{B83EA786-1D78-4EE4-89AA-B9B50E35D5CF}"/>
              </a:ext>
            </a:extLst>
          </p:cNvPr>
          <p:cNvSpPr/>
          <p:nvPr/>
        </p:nvSpPr>
        <p:spPr>
          <a:xfrm>
            <a:off x="3848757" y="5843360"/>
            <a:ext cx="7156129" cy="261610"/>
          </a:xfrm>
          <a:prstGeom prst="rect">
            <a:avLst/>
          </a:prstGeom>
        </p:spPr>
        <p:txBody>
          <a:bodyPr wrap="square">
            <a:spAutoFit/>
          </a:bodyPr>
          <a:lstStyle/>
          <a:p>
            <a:r>
              <a:rPr lang="es-ES" sz="1100" dirty="0">
                <a:solidFill>
                  <a:schemeClr val="bg1">
                    <a:lumMod val="95000"/>
                  </a:schemeClr>
                </a:solidFill>
                <a:hlinkClick r:id="rId5">
                  <a:extLst>
                    <a:ext uri="{A12FA001-AC4F-418D-AE19-62706E023703}">
                      <ahyp:hlinkClr xmlns:ahyp="http://schemas.microsoft.com/office/drawing/2018/hyperlinkcolor" val="tx"/>
                    </a:ext>
                  </a:extLst>
                </a:hlinkClick>
              </a:rPr>
              <a:t>https://pixabay.com/es/illustrations/monitor-binaria-sistema-binario-1307227/</a:t>
            </a:r>
            <a:endParaRPr lang="es-ES" sz="1100" dirty="0">
              <a:solidFill>
                <a:schemeClr val="bg1">
                  <a:lumMod val="95000"/>
                </a:schemeClr>
              </a:solidFill>
            </a:endParaRPr>
          </a:p>
        </p:txBody>
      </p:sp>
    </p:spTree>
    <p:extLst>
      <p:ext uri="{BB962C8B-B14F-4D97-AF65-F5344CB8AC3E}">
        <p14:creationId xmlns:p14="http://schemas.microsoft.com/office/powerpoint/2010/main" val="214696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D972EAA-82C7-45B0-A787-0F862F72D6AD}"/>
              </a:ext>
            </a:extLst>
          </p:cNvPr>
          <p:cNvSpPr/>
          <p:nvPr/>
        </p:nvSpPr>
        <p:spPr>
          <a:xfrm>
            <a:off x="6626076" y="753030"/>
            <a:ext cx="4548296" cy="523220"/>
          </a:xfrm>
          <a:prstGeom prst="rect">
            <a:avLst/>
          </a:prstGeom>
        </p:spPr>
        <p:txBody>
          <a:bodyPr wrap="none">
            <a:spAutoFit/>
          </a:bodyPr>
          <a:lstStyle/>
          <a:p>
            <a:r>
              <a:rPr lang="es-CO" sz="2800" dirty="0">
                <a:solidFill>
                  <a:srgbClr val="002060"/>
                </a:solidFill>
                <a:latin typeface="+mj-lt"/>
              </a:rPr>
              <a:t>Errores comunes en el Diseño</a:t>
            </a:r>
            <a:endParaRPr lang="es-ES" sz="2800" dirty="0">
              <a:solidFill>
                <a:srgbClr val="002060"/>
              </a:solidFill>
              <a:latin typeface="+mj-lt"/>
            </a:endParaRPr>
          </a:p>
        </p:txBody>
      </p:sp>
      <p:sp>
        <p:nvSpPr>
          <p:cNvPr id="4" name="Rectángulo 3">
            <a:extLst>
              <a:ext uri="{FF2B5EF4-FFF2-40B4-BE49-F238E27FC236}">
                <a16:creationId xmlns:a16="http://schemas.microsoft.com/office/drawing/2014/main" id="{3C5CC409-F636-4BD8-A081-694CA6B009C1}"/>
              </a:ext>
            </a:extLst>
          </p:cNvPr>
          <p:cNvSpPr/>
          <p:nvPr/>
        </p:nvSpPr>
        <p:spPr>
          <a:xfrm>
            <a:off x="494897" y="3623712"/>
            <a:ext cx="1992918" cy="369332"/>
          </a:xfrm>
          <a:prstGeom prst="rect">
            <a:avLst/>
          </a:prstGeom>
        </p:spPr>
        <p:txBody>
          <a:bodyPr wrap="none">
            <a:spAutoFit/>
          </a:bodyPr>
          <a:lstStyle/>
          <a:p>
            <a:r>
              <a:rPr lang="es-ES" dirty="0"/>
              <a:t>diseño incoherente</a:t>
            </a:r>
          </a:p>
        </p:txBody>
      </p:sp>
      <p:pic>
        <p:nvPicPr>
          <p:cNvPr id="5" name="Imagen 4">
            <a:extLst>
              <a:ext uri="{FF2B5EF4-FFF2-40B4-BE49-F238E27FC236}">
                <a16:creationId xmlns:a16="http://schemas.microsoft.com/office/drawing/2014/main" id="{77A08B85-5EF5-44F0-9710-9CD22FD293B6}"/>
              </a:ext>
            </a:extLst>
          </p:cNvPr>
          <p:cNvPicPr>
            <a:picLocks noChangeAspect="1"/>
          </p:cNvPicPr>
          <p:nvPr/>
        </p:nvPicPr>
        <p:blipFill>
          <a:blip r:embed="rId3"/>
          <a:stretch>
            <a:fillRect/>
          </a:stretch>
        </p:blipFill>
        <p:spPr>
          <a:xfrm>
            <a:off x="3147238" y="1688250"/>
            <a:ext cx="7868242" cy="4240257"/>
          </a:xfrm>
          <a:prstGeom prst="rect">
            <a:avLst/>
          </a:prstGeom>
        </p:spPr>
      </p:pic>
      <p:sp>
        <p:nvSpPr>
          <p:cNvPr id="6" name="Rectángulo 5">
            <a:extLst>
              <a:ext uri="{FF2B5EF4-FFF2-40B4-BE49-F238E27FC236}">
                <a16:creationId xmlns:a16="http://schemas.microsoft.com/office/drawing/2014/main" id="{4FF2EF4F-D59A-49A4-BA84-AB4540DF75C3}"/>
              </a:ext>
            </a:extLst>
          </p:cNvPr>
          <p:cNvSpPr/>
          <p:nvPr/>
        </p:nvSpPr>
        <p:spPr>
          <a:xfrm>
            <a:off x="3859350" y="5928507"/>
            <a:ext cx="7156129" cy="261610"/>
          </a:xfrm>
          <a:prstGeom prst="rect">
            <a:avLst/>
          </a:prstGeom>
        </p:spPr>
        <p:txBody>
          <a:bodyPr wrap="square">
            <a:spAutoFit/>
          </a:bodyPr>
          <a:lstStyle/>
          <a:p>
            <a:r>
              <a:rPr lang="es-ES" sz="1100" dirty="0">
                <a:solidFill>
                  <a:schemeClr val="bg1">
                    <a:lumMod val="95000"/>
                  </a:schemeClr>
                </a:solidFill>
                <a:hlinkClick r:id="rId4">
                  <a:extLst>
                    <a:ext uri="{A12FA001-AC4F-418D-AE19-62706E023703}">
                      <ahyp:hlinkClr xmlns:ahyp="http://schemas.microsoft.com/office/drawing/2018/hyperlinkcolor" val="tx"/>
                    </a:ext>
                  </a:extLst>
                </a:hlinkClick>
              </a:rPr>
              <a:t>https://pixabay.com/es/illustrations/monitor-binaria-sistema-binario-1307227/</a:t>
            </a:r>
            <a:endParaRPr lang="es-ES" sz="1100" dirty="0">
              <a:solidFill>
                <a:schemeClr val="bg1">
                  <a:lumMod val="95000"/>
                </a:schemeClr>
              </a:solidFill>
            </a:endParaRPr>
          </a:p>
        </p:txBody>
      </p:sp>
    </p:spTree>
    <p:extLst>
      <p:ext uri="{BB962C8B-B14F-4D97-AF65-F5344CB8AC3E}">
        <p14:creationId xmlns:p14="http://schemas.microsoft.com/office/powerpoint/2010/main" val="16614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30B69D5-194F-4057-9CEB-D18338528A33}"/>
              </a:ext>
            </a:extLst>
          </p:cNvPr>
          <p:cNvSpPr/>
          <p:nvPr/>
        </p:nvSpPr>
        <p:spPr>
          <a:xfrm>
            <a:off x="6626076" y="753030"/>
            <a:ext cx="4548296" cy="523220"/>
          </a:xfrm>
          <a:prstGeom prst="rect">
            <a:avLst/>
          </a:prstGeom>
        </p:spPr>
        <p:txBody>
          <a:bodyPr wrap="none">
            <a:spAutoFit/>
          </a:bodyPr>
          <a:lstStyle/>
          <a:p>
            <a:r>
              <a:rPr lang="es-CO" sz="2800" dirty="0">
                <a:solidFill>
                  <a:srgbClr val="002060"/>
                </a:solidFill>
                <a:latin typeface="+mj-lt"/>
              </a:rPr>
              <a:t>Errores comunes en el Diseño</a:t>
            </a:r>
            <a:endParaRPr lang="es-ES" sz="2800" dirty="0">
              <a:solidFill>
                <a:srgbClr val="002060"/>
              </a:solidFill>
              <a:latin typeface="+mj-lt"/>
            </a:endParaRPr>
          </a:p>
        </p:txBody>
      </p:sp>
      <p:sp>
        <p:nvSpPr>
          <p:cNvPr id="4" name="Rectángulo 3">
            <a:extLst>
              <a:ext uri="{FF2B5EF4-FFF2-40B4-BE49-F238E27FC236}">
                <a16:creationId xmlns:a16="http://schemas.microsoft.com/office/drawing/2014/main" id="{3B8D6182-25C6-4CFF-81CB-530610A2B323}"/>
              </a:ext>
            </a:extLst>
          </p:cNvPr>
          <p:cNvSpPr/>
          <p:nvPr/>
        </p:nvSpPr>
        <p:spPr>
          <a:xfrm>
            <a:off x="788873" y="3352275"/>
            <a:ext cx="2538067" cy="830997"/>
          </a:xfrm>
          <a:prstGeom prst="rect">
            <a:avLst/>
          </a:prstGeom>
        </p:spPr>
        <p:txBody>
          <a:bodyPr wrap="none">
            <a:spAutoFit/>
          </a:bodyPr>
          <a:lstStyle/>
          <a:p>
            <a:r>
              <a:rPr lang="es-CO" sz="2400" dirty="0">
                <a:latin typeface="+mj-lt"/>
              </a:rPr>
              <a:t>Hacer un uso </a:t>
            </a:r>
          </a:p>
          <a:p>
            <a:r>
              <a:rPr lang="es-CO" sz="2400" dirty="0">
                <a:latin typeface="+mj-lt"/>
              </a:rPr>
              <a:t>adecuado del color</a:t>
            </a:r>
            <a:endParaRPr lang="es-ES" sz="2400" dirty="0">
              <a:latin typeface="+mj-lt"/>
            </a:endParaRPr>
          </a:p>
        </p:txBody>
      </p:sp>
      <p:pic>
        <p:nvPicPr>
          <p:cNvPr id="5" name="Imagen 4">
            <a:extLst>
              <a:ext uri="{FF2B5EF4-FFF2-40B4-BE49-F238E27FC236}">
                <a16:creationId xmlns:a16="http://schemas.microsoft.com/office/drawing/2014/main" id="{E1BE3FA8-9403-4B09-B19A-5FD7AED0CB0A}"/>
              </a:ext>
            </a:extLst>
          </p:cNvPr>
          <p:cNvPicPr>
            <a:picLocks noChangeAspect="1"/>
          </p:cNvPicPr>
          <p:nvPr/>
        </p:nvPicPr>
        <p:blipFill>
          <a:blip r:embed="rId3"/>
          <a:stretch>
            <a:fillRect/>
          </a:stretch>
        </p:blipFill>
        <p:spPr>
          <a:xfrm>
            <a:off x="3749335" y="1430579"/>
            <a:ext cx="7294638" cy="4674391"/>
          </a:xfrm>
          <a:prstGeom prst="rect">
            <a:avLst/>
          </a:prstGeom>
        </p:spPr>
      </p:pic>
      <p:sp>
        <p:nvSpPr>
          <p:cNvPr id="6" name="Rectángulo 5">
            <a:extLst>
              <a:ext uri="{FF2B5EF4-FFF2-40B4-BE49-F238E27FC236}">
                <a16:creationId xmlns:a16="http://schemas.microsoft.com/office/drawing/2014/main" id="{5F97114A-E31B-486E-9BB6-6AA038C0E39F}"/>
              </a:ext>
            </a:extLst>
          </p:cNvPr>
          <p:cNvSpPr/>
          <p:nvPr/>
        </p:nvSpPr>
        <p:spPr>
          <a:xfrm>
            <a:off x="3887844" y="6259299"/>
            <a:ext cx="7156129" cy="261610"/>
          </a:xfrm>
          <a:prstGeom prst="rect">
            <a:avLst/>
          </a:prstGeom>
        </p:spPr>
        <p:txBody>
          <a:bodyPr wrap="square">
            <a:spAutoFit/>
          </a:bodyPr>
          <a:lstStyle/>
          <a:p>
            <a:r>
              <a:rPr lang="es-ES" sz="1100" dirty="0">
                <a:solidFill>
                  <a:schemeClr val="bg1">
                    <a:lumMod val="95000"/>
                  </a:schemeClr>
                </a:solidFill>
                <a:hlinkClick r:id="rId4">
                  <a:extLst>
                    <a:ext uri="{A12FA001-AC4F-418D-AE19-62706E023703}">
                      <ahyp:hlinkClr xmlns:ahyp="http://schemas.microsoft.com/office/drawing/2018/hyperlinkcolor" val="tx"/>
                    </a:ext>
                  </a:extLst>
                </a:hlinkClick>
              </a:rPr>
              <a:t>https://pixabay.com/es/illustrations/monitor-binaria-sistema-binario-1307227/</a:t>
            </a:r>
            <a:endParaRPr lang="es-ES" sz="1100" dirty="0">
              <a:solidFill>
                <a:schemeClr val="bg1">
                  <a:lumMod val="95000"/>
                </a:schemeClr>
              </a:solidFill>
            </a:endParaRPr>
          </a:p>
        </p:txBody>
      </p:sp>
    </p:spTree>
    <p:extLst>
      <p:ext uri="{BB962C8B-B14F-4D97-AF65-F5344CB8AC3E}">
        <p14:creationId xmlns:p14="http://schemas.microsoft.com/office/powerpoint/2010/main" val="1384712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5783AD2E-A13D-418E-B61E-B0C2BBB33787}"/>
              </a:ext>
            </a:extLst>
          </p:cNvPr>
          <p:cNvSpPr/>
          <p:nvPr/>
        </p:nvSpPr>
        <p:spPr>
          <a:xfrm>
            <a:off x="6626076" y="753030"/>
            <a:ext cx="4548296" cy="523220"/>
          </a:xfrm>
          <a:prstGeom prst="rect">
            <a:avLst/>
          </a:prstGeom>
        </p:spPr>
        <p:txBody>
          <a:bodyPr wrap="none">
            <a:spAutoFit/>
          </a:bodyPr>
          <a:lstStyle/>
          <a:p>
            <a:r>
              <a:rPr lang="es-CO" sz="2800" dirty="0">
                <a:solidFill>
                  <a:srgbClr val="002060"/>
                </a:solidFill>
                <a:latin typeface="+mj-lt"/>
              </a:rPr>
              <a:t>Errores comunes en el Diseño</a:t>
            </a:r>
            <a:endParaRPr lang="es-ES" sz="2800" dirty="0">
              <a:solidFill>
                <a:srgbClr val="002060"/>
              </a:solidFill>
              <a:latin typeface="+mj-lt"/>
            </a:endParaRPr>
          </a:p>
        </p:txBody>
      </p:sp>
      <p:sp>
        <p:nvSpPr>
          <p:cNvPr id="4" name="Rectángulo 3">
            <a:extLst>
              <a:ext uri="{FF2B5EF4-FFF2-40B4-BE49-F238E27FC236}">
                <a16:creationId xmlns:a16="http://schemas.microsoft.com/office/drawing/2014/main" id="{CBD2440E-3E23-4E93-BDEB-54D3EA870E35}"/>
              </a:ext>
            </a:extLst>
          </p:cNvPr>
          <p:cNvSpPr/>
          <p:nvPr/>
        </p:nvSpPr>
        <p:spPr>
          <a:xfrm>
            <a:off x="1065320" y="1752418"/>
            <a:ext cx="2201115" cy="830997"/>
          </a:xfrm>
          <a:prstGeom prst="rect">
            <a:avLst/>
          </a:prstGeom>
        </p:spPr>
        <p:txBody>
          <a:bodyPr wrap="none">
            <a:spAutoFit/>
          </a:bodyPr>
          <a:lstStyle/>
          <a:p>
            <a:r>
              <a:rPr lang="es-ES" sz="2400" dirty="0">
                <a:latin typeface="+mj-lt"/>
              </a:rPr>
              <a:t>Largos párrafos </a:t>
            </a:r>
          </a:p>
          <a:p>
            <a:r>
              <a:rPr lang="es-ES" sz="2400" dirty="0">
                <a:latin typeface="+mj-lt"/>
              </a:rPr>
              <a:t>de texto</a:t>
            </a:r>
          </a:p>
        </p:txBody>
      </p:sp>
      <p:pic>
        <p:nvPicPr>
          <p:cNvPr id="5" name="Imagen 4">
            <a:extLst>
              <a:ext uri="{FF2B5EF4-FFF2-40B4-BE49-F238E27FC236}">
                <a16:creationId xmlns:a16="http://schemas.microsoft.com/office/drawing/2014/main" id="{3121F692-03E5-4CEA-B6F6-E4143001D117}"/>
              </a:ext>
            </a:extLst>
          </p:cNvPr>
          <p:cNvPicPr>
            <a:picLocks noChangeAspect="1"/>
          </p:cNvPicPr>
          <p:nvPr/>
        </p:nvPicPr>
        <p:blipFill>
          <a:blip r:embed="rId4"/>
          <a:stretch>
            <a:fillRect/>
          </a:stretch>
        </p:blipFill>
        <p:spPr>
          <a:xfrm>
            <a:off x="3728666" y="1674911"/>
            <a:ext cx="7398014" cy="4597551"/>
          </a:xfrm>
          <a:prstGeom prst="rect">
            <a:avLst/>
          </a:prstGeom>
        </p:spPr>
      </p:pic>
      <p:sp>
        <p:nvSpPr>
          <p:cNvPr id="6" name="Rectángulo 5">
            <a:extLst>
              <a:ext uri="{FF2B5EF4-FFF2-40B4-BE49-F238E27FC236}">
                <a16:creationId xmlns:a16="http://schemas.microsoft.com/office/drawing/2014/main" id="{4BAE1276-BE39-4D8E-8AE6-2AA6C24F610B}"/>
              </a:ext>
            </a:extLst>
          </p:cNvPr>
          <p:cNvSpPr/>
          <p:nvPr/>
        </p:nvSpPr>
        <p:spPr>
          <a:xfrm>
            <a:off x="3977094" y="6334825"/>
            <a:ext cx="7156129" cy="261610"/>
          </a:xfrm>
          <a:prstGeom prst="rect">
            <a:avLst/>
          </a:prstGeom>
        </p:spPr>
        <p:txBody>
          <a:bodyPr wrap="square">
            <a:spAutoFit/>
          </a:bodyPr>
          <a:lstStyle/>
          <a:p>
            <a:r>
              <a:rPr lang="es-ES" sz="1100" dirty="0">
                <a:solidFill>
                  <a:schemeClr val="bg1">
                    <a:lumMod val="95000"/>
                  </a:schemeClr>
                </a:solidFill>
                <a:hlinkClick r:id="rId5">
                  <a:extLst>
                    <a:ext uri="{A12FA001-AC4F-418D-AE19-62706E023703}">
                      <ahyp:hlinkClr xmlns:ahyp="http://schemas.microsoft.com/office/drawing/2018/hyperlinkcolor" val="tx"/>
                    </a:ext>
                  </a:extLst>
                </a:hlinkClick>
              </a:rPr>
              <a:t>https://pixabay.com/es/illustrations/monitor-binaria-sistema-binario-1307227/</a:t>
            </a:r>
            <a:endParaRPr lang="es-ES" sz="1100" dirty="0">
              <a:solidFill>
                <a:schemeClr val="bg1">
                  <a:lumMod val="95000"/>
                </a:schemeClr>
              </a:solidFill>
            </a:endParaRPr>
          </a:p>
        </p:txBody>
      </p:sp>
    </p:spTree>
    <p:extLst>
      <p:ext uri="{BB962C8B-B14F-4D97-AF65-F5344CB8AC3E}">
        <p14:creationId xmlns:p14="http://schemas.microsoft.com/office/powerpoint/2010/main" val="427299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ángulo 3">
            <a:extLst>
              <a:ext uri="{FF2B5EF4-FFF2-40B4-BE49-F238E27FC236}">
                <a16:creationId xmlns:a16="http://schemas.microsoft.com/office/drawing/2014/main" id="{3AD16069-C0B5-4E87-9DCE-22D8ED35F042}"/>
              </a:ext>
            </a:extLst>
          </p:cNvPr>
          <p:cNvSpPr/>
          <p:nvPr/>
        </p:nvSpPr>
        <p:spPr>
          <a:xfrm>
            <a:off x="1510100" y="365125"/>
            <a:ext cx="9843699"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1"/>
                </a:solidFill>
                <a:latin typeface="+mj-lt"/>
                <a:ea typeface="+mj-ea"/>
                <a:cs typeface="+mj-cs"/>
              </a:rPr>
              <a:t>Objetivo de una </a:t>
            </a:r>
            <a:r>
              <a:rPr lang="en-US" sz="4400" kern="1200" dirty="0" err="1">
                <a:solidFill>
                  <a:schemeClr val="tx1"/>
                </a:solidFill>
                <a:latin typeface="+mj-lt"/>
                <a:ea typeface="+mj-ea"/>
                <a:cs typeface="+mj-cs"/>
              </a:rPr>
              <a:t>interfaz</a:t>
            </a:r>
            <a:endParaRPr lang="en-US" sz="4400" kern="1200" dirty="0">
              <a:solidFill>
                <a:schemeClr val="tx1"/>
              </a:solidFill>
              <a:latin typeface="+mj-lt"/>
              <a:ea typeface="+mj-ea"/>
              <a:cs typeface="+mj-cs"/>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ángulo 4">
            <a:extLst>
              <a:ext uri="{FF2B5EF4-FFF2-40B4-BE49-F238E27FC236}">
                <a16:creationId xmlns:a16="http://schemas.microsoft.com/office/drawing/2014/main" id="{760C7452-FC26-4507-AB3B-7DAD4CCBB7E8}"/>
              </a:ext>
            </a:extLst>
          </p:cNvPr>
          <p:cNvSpPr/>
          <p:nvPr/>
        </p:nvSpPr>
        <p:spPr>
          <a:xfrm>
            <a:off x="1065320" y="2353902"/>
            <a:ext cx="10288480" cy="319984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600" dirty="0"/>
              <a:t>Su </a:t>
            </a:r>
            <a:r>
              <a:rPr lang="en-US" sz="3600" dirty="0" err="1"/>
              <a:t>objetivo</a:t>
            </a:r>
            <a:r>
              <a:rPr lang="en-US" sz="3600" dirty="0"/>
              <a:t> es que las </a:t>
            </a:r>
            <a:r>
              <a:rPr lang="en-US" sz="3600" dirty="0" err="1"/>
              <a:t>aplicaciones</a:t>
            </a:r>
            <a:r>
              <a:rPr lang="en-US" sz="3600" dirty="0"/>
              <a:t> </a:t>
            </a:r>
            <a:r>
              <a:rPr lang="en-US" sz="3600" dirty="0" err="1"/>
              <a:t>sean</a:t>
            </a:r>
            <a:r>
              <a:rPr lang="en-US" sz="3600" dirty="0"/>
              <a:t> más </a:t>
            </a:r>
            <a:r>
              <a:rPr lang="en-US" sz="3600" dirty="0" err="1"/>
              <a:t>atractivos</a:t>
            </a:r>
            <a:r>
              <a:rPr lang="en-US" sz="3600" dirty="0"/>
              <a:t> y </a:t>
            </a:r>
            <a:r>
              <a:rPr lang="en-US" sz="3600" dirty="0" err="1"/>
              <a:t>además</a:t>
            </a:r>
            <a:r>
              <a:rPr lang="en-US" sz="3600" dirty="0"/>
              <a:t>, </a:t>
            </a:r>
            <a:r>
              <a:rPr lang="en-US" sz="3600" dirty="0" err="1"/>
              <a:t>hacer</a:t>
            </a:r>
            <a:r>
              <a:rPr lang="en-US" sz="3600" dirty="0"/>
              <a:t> que la </a:t>
            </a:r>
            <a:r>
              <a:rPr lang="en-US" sz="3600" dirty="0" err="1"/>
              <a:t>interacción</a:t>
            </a:r>
            <a:r>
              <a:rPr lang="en-US" sz="3600" dirty="0"/>
              <a:t> con el </a:t>
            </a:r>
            <a:r>
              <a:rPr lang="en-US" sz="3600" dirty="0" err="1"/>
              <a:t>usuario</a:t>
            </a:r>
            <a:r>
              <a:rPr lang="en-US" sz="3600" dirty="0"/>
              <a:t> sea lo más </a:t>
            </a:r>
            <a:r>
              <a:rPr lang="en-US" sz="3600" dirty="0" err="1"/>
              <a:t>intuitiva</a:t>
            </a:r>
            <a:r>
              <a:rPr lang="en-US" sz="3600" dirty="0"/>
              <a:t> </a:t>
            </a:r>
            <a:r>
              <a:rPr lang="en-US" sz="3600" dirty="0" err="1"/>
              <a:t>posible</a:t>
            </a:r>
            <a:r>
              <a:rPr lang="en-US" sz="3600" dirty="0"/>
              <a:t>, </a:t>
            </a:r>
            <a:r>
              <a:rPr lang="en-US" sz="3600" dirty="0" err="1"/>
              <a:t>conocido</a:t>
            </a:r>
            <a:r>
              <a:rPr lang="en-US" sz="3600" dirty="0"/>
              <a:t> como el diseño </a:t>
            </a:r>
            <a:r>
              <a:rPr lang="en-US" sz="3600" dirty="0" err="1"/>
              <a:t>centrado</a:t>
            </a:r>
            <a:r>
              <a:rPr lang="en-US" sz="3600" dirty="0"/>
              <a:t> en el </a:t>
            </a:r>
            <a:r>
              <a:rPr lang="en-US" sz="3600" dirty="0" err="1"/>
              <a:t>usuario</a:t>
            </a:r>
            <a:r>
              <a:rPr lang="en-US" sz="3600" dirty="0"/>
              <a:t>. </a:t>
            </a:r>
          </a:p>
        </p:txBody>
      </p:sp>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698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A3B03509-A535-46B6-A015-8748A88E79DD}"/>
              </a:ext>
            </a:extLst>
          </p:cNvPr>
          <p:cNvSpPr/>
          <p:nvPr/>
        </p:nvSpPr>
        <p:spPr>
          <a:xfrm>
            <a:off x="6626076" y="753030"/>
            <a:ext cx="4548296" cy="523220"/>
          </a:xfrm>
          <a:prstGeom prst="rect">
            <a:avLst/>
          </a:prstGeom>
        </p:spPr>
        <p:txBody>
          <a:bodyPr wrap="none">
            <a:spAutoFit/>
          </a:bodyPr>
          <a:lstStyle/>
          <a:p>
            <a:r>
              <a:rPr lang="es-CO" sz="2800" dirty="0">
                <a:solidFill>
                  <a:srgbClr val="002060"/>
                </a:solidFill>
                <a:latin typeface="+mj-lt"/>
              </a:rPr>
              <a:t>Errores comunes en el Diseño</a:t>
            </a:r>
            <a:endParaRPr lang="es-ES" sz="2800" dirty="0">
              <a:solidFill>
                <a:srgbClr val="002060"/>
              </a:solidFill>
              <a:latin typeface="+mj-lt"/>
            </a:endParaRPr>
          </a:p>
        </p:txBody>
      </p:sp>
      <p:sp>
        <p:nvSpPr>
          <p:cNvPr id="4" name="Rectángulo 3">
            <a:extLst>
              <a:ext uri="{FF2B5EF4-FFF2-40B4-BE49-F238E27FC236}">
                <a16:creationId xmlns:a16="http://schemas.microsoft.com/office/drawing/2014/main" id="{B07BB896-FE45-4ABA-8AD2-729D14E482B3}"/>
              </a:ext>
            </a:extLst>
          </p:cNvPr>
          <p:cNvSpPr/>
          <p:nvPr/>
        </p:nvSpPr>
        <p:spPr>
          <a:xfrm>
            <a:off x="1065320" y="1800545"/>
            <a:ext cx="2716962" cy="646331"/>
          </a:xfrm>
          <a:prstGeom prst="rect">
            <a:avLst/>
          </a:prstGeom>
        </p:spPr>
        <p:txBody>
          <a:bodyPr wrap="none">
            <a:spAutoFit/>
          </a:bodyPr>
          <a:lstStyle/>
          <a:p>
            <a:r>
              <a:rPr lang="es-ES" dirty="0"/>
              <a:t>estructurar correctamente </a:t>
            </a:r>
          </a:p>
          <a:p>
            <a:r>
              <a:rPr lang="es-ES" dirty="0"/>
              <a:t>la navegación</a:t>
            </a:r>
          </a:p>
        </p:txBody>
      </p:sp>
      <p:pic>
        <p:nvPicPr>
          <p:cNvPr id="5" name="Imagen 4">
            <a:extLst>
              <a:ext uri="{FF2B5EF4-FFF2-40B4-BE49-F238E27FC236}">
                <a16:creationId xmlns:a16="http://schemas.microsoft.com/office/drawing/2014/main" id="{BF62DB11-BEED-440D-9859-FE2A7E43C1CC}"/>
              </a:ext>
            </a:extLst>
          </p:cNvPr>
          <p:cNvPicPr>
            <a:picLocks noChangeAspect="1"/>
          </p:cNvPicPr>
          <p:nvPr/>
        </p:nvPicPr>
        <p:blipFill>
          <a:blip r:embed="rId4"/>
          <a:stretch>
            <a:fillRect/>
          </a:stretch>
        </p:blipFill>
        <p:spPr>
          <a:xfrm>
            <a:off x="3782282" y="1276250"/>
            <a:ext cx="7295293" cy="5202953"/>
          </a:xfrm>
          <a:prstGeom prst="rect">
            <a:avLst/>
          </a:prstGeom>
        </p:spPr>
      </p:pic>
      <p:sp>
        <p:nvSpPr>
          <p:cNvPr id="6" name="Rectángulo 5">
            <a:extLst>
              <a:ext uri="{FF2B5EF4-FFF2-40B4-BE49-F238E27FC236}">
                <a16:creationId xmlns:a16="http://schemas.microsoft.com/office/drawing/2014/main" id="{1AE6ECEE-4AF1-48B2-A528-1F6EEA375107}"/>
              </a:ext>
            </a:extLst>
          </p:cNvPr>
          <p:cNvSpPr/>
          <p:nvPr/>
        </p:nvSpPr>
        <p:spPr>
          <a:xfrm>
            <a:off x="3977094" y="6479203"/>
            <a:ext cx="7156129" cy="261610"/>
          </a:xfrm>
          <a:prstGeom prst="rect">
            <a:avLst/>
          </a:prstGeom>
        </p:spPr>
        <p:txBody>
          <a:bodyPr wrap="square">
            <a:spAutoFit/>
          </a:bodyPr>
          <a:lstStyle/>
          <a:p>
            <a:r>
              <a:rPr lang="es-ES" sz="1100" dirty="0">
                <a:solidFill>
                  <a:schemeClr val="bg1">
                    <a:lumMod val="95000"/>
                  </a:schemeClr>
                </a:solidFill>
                <a:hlinkClick r:id="rId5">
                  <a:extLst>
                    <a:ext uri="{A12FA001-AC4F-418D-AE19-62706E023703}">
                      <ahyp:hlinkClr xmlns:ahyp="http://schemas.microsoft.com/office/drawing/2018/hyperlinkcolor" val="tx"/>
                    </a:ext>
                  </a:extLst>
                </a:hlinkClick>
              </a:rPr>
              <a:t>https://pixabay.com/es/illustrations/monitor-binaria-sistema-binario-1307227/</a:t>
            </a:r>
            <a:endParaRPr lang="es-ES" sz="1100" dirty="0">
              <a:solidFill>
                <a:schemeClr val="bg1">
                  <a:lumMod val="95000"/>
                </a:schemeClr>
              </a:solidFill>
            </a:endParaRPr>
          </a:p>
        </p:txBody>
      </p:sp>
    </p:spTree>
    <p:extLst>
      <p:ext uri="{BB962C8B-B14F-4D97-AF65-F5344CB8AC3E}">
        <p14:creationId xmlns:p14="http://schemas.microsoft.com/office/powerpoint/2010/main" val="2336120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CF737B4-FF5B-4772-BF9E-7CC64AC64F85}"/>
              </a:ext>
            </a:extLst>
          </p:cNvPr>
          <p:cNvSpPr/>
          <p:nvPr/>
        </p:nvSpPr>
        <p:spPr>
          <a:xfrm>
            <a:off x="6626076" y="753030"/>
            <a:ext cx="4548296" cy="523220"/>
          </a:xfrm>
          <a:prstGeom prst="rect">
            <a:avLst/>
          </a:prstGeom>
        </p:spPr>
        <p:txBody>
          <a:bodyPr wrap="none">
            <a:spAutoFit/>
          </a:bodyPr>
          <a:lstStyle/>
          <a:p>
            <a:r>
              <a:rPr lang="es-CO" sz="2800" dirty="0">
                <a:solidFill>
                  <a:srgbClr val="002060"/>
                </a:solidFill>
                <a:latin typeface="+mj-lt"/>
              </a:rPr>
              <a:t>Errores comunes en el Diseño</a:t>
            </a:r>
            <a:endParaRPr lang="es-ES" sz="2800" dirty="0">
              <a:solidFill>
                <a:srgbClr val="002060"/>
              </a:solidFill>
              <a:latin typeface="+mj-lt"/>
            </a:endParaRPr>
          </a:p>
        </p:txBody>
      </p:sp>
      <p:sp>
        <p:nvSpPr>
          <p:cNvPr id="4" name="Rectángulo 3">
            <a:extLst>
              <a:ext uri="{FF2B5EF4-FFF2-40B4-BE49-F238E27FC236}">
                <a16:creationId xmlns:a16="http://schemas.microsoft.com/office/drawing/2014/main" id="{7AC08612-73AF-4F02-8BC0-56CF9877F45F}"/>
              </a:ext>
            </a:extLst>
          </p:cNvPr>
          <p:cNvSpPr/>
          <p:nvPr/>
        </p:nvSpPr>
        <p:spPr>
          <a:xfrm>
            <a:off x="756574" y="1910153"/>
            <a:ext cx="1735945" cy="1569660"/>
          </a:xfrm>
          <a:prstGeom prst="rect">
            <a:avLst/>
          </a:prstGeom>
        </p:spPr>
        <p:txBody>
          <a:bodyPr wrap="square">
            <a:spAutoFit/>
          </a:bodyPr>
          <a:lstStyle/>
          <a:p>
            <a:r>
              <a:rPr lang="es-ES" sz="2400" dirty="0">
                <a:solidFill>
                  <a:srgbClr val="002060"/>
                </a:solidFill>
                <a:latin typeface="+mj-lt"/>
              </a:rPr>
              <a:t>Colocar formularios que no son funcionales</a:t>
            </a:r>
          </a:p>
        </p:txBody>
      </p:sp>
      <p:sp>
        <p:nvSpPr>
          <p:cNvPr id="5" name="Rectángulo 4">
            <a:extLst>
              <a:ext uri="{FF2B5EF4-FFF2-40B4-BE49-F238E27FC236}">
                <a16:creationId xmlns:a16="http://schemas.microsoft.com/office/drawing/2014/main" id="{E22D45CD-92AF-4EE0-8CCC-FD47CD773096}"/>
              </a:ext>
            </a:extLst>
          </p:cNvPr>
          <p:cNvSpPr/>
          <p:nvPr/>
        </p:nvSpPr>
        <p:spPr>
          <a:xfrm>
            <a:off x="3977094" y="6318783"/>
            <a:ext cx="7156129" cy="261610"/>
          </a:xfrm>
          <a:prstGeom prst="rect">
            <a:avLst/>
          </a:prstGeom>
        </p:spPr>
        <p:txBody>
          <a:bodyPr wrap="square">
            <a:spAutoFit/>
          </a:bodyPr>
          <a:lstStyle/>
          <a:p>
            <a:r>
              <a:rPr lang="es-ES" sz="1100" dirty="0">
                <a:solidFill>
                  <a:schemeClr val="bg1">
                    <a:lumMod val="95000"/>
                  </a:schemeClr>
                </a:solidFill>
                <a:hlinkClick r:id="rId3">
                  <a:extLst>
                    <a:ext uri="{A12FA001-AC4F-418D-AE19-62706E023703}">
                      <ahyp:hlinkClr xmlns:ahyp="http://schemas.microsoft.com/office/drawing/2018/hyperlinkcolor" val="tx"/>
                    </a:ext>
                  </a:extLst>
                </a:hlinkClick>
              </a:rPr>
              <a:t>https://pixabay.com/es/illustrations/monitor-binaria-sistema-binario-1307227/</a:t>
            </a:r>
            <a:endParaRPr lang="es-ES" sz="1100" dirty="0">
              <a:solidFill>
                <a:schemeClr val="bg1">
                  <a:lumMod val="95000"/>
                </a:schemeClr>
              </a:solidFill>
            </a:endParaRPr>
          </a:p>
        </p:txBody>
      </p:sp>
      <p:pic>
        <p:nvPicPr>
          <p:cNvPr id="6" name="Imagen 5">
            <a:extLst>
              <a:ext uri="{FF2B5EF4-FFF2-40B4-BE49-F238E27FC236}">
                <a16:creationId xmlns:a16="http://schemas.microsoft.com/office/drawing/2014/main" id="{89345304-D015-4F93-91AB-971E8F03229B}"/>
              </a:ext>
            </a:extLst>
          </p:cNvPr>
          <p:cNvPicPr>
            <a:picLocks noChangeAspect="1"/>
          </p:cNvPicPr>
          <p:nvPr/>
        </p:nvPicPr>
        <p:blipFill>
          <a:blip r:embed="rId4"/>
          <a:stretch>
            <a:fillRect/>
          </a:stretch>
        </p:blipFill>
        <p:spPr>
          <a:xfrm>
            <a:off x="3130866" y="2165684"/>
            <a:ext cx="7818874" cy="4058652"/>
          </a:xfrm>
          <a:prstGeom prst="rect">
            <a:avLst/>
          </a:prstGeom>
        </p:spPr>
      </p:pic>
    </p:spTree>
    <p:extLst>
      <p:ext uri="{BB962C8B-B14F-4D97-AF65-F5344CB8AC3E}">
        <p14:creationId xmlns:p14="http://schemas.microsoft.com/office/powerpoint/2010/main" val="910184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a:extLst>
              <a:ext uri="{FF2B5EF4-FFF2-40B4-BE49-F238E27FC236}">
                <a16:creationId xmlns:a16="http://schemas.microsoft.com/office/drawing/2014/main" id="{08B45960-7FF3-4A8D-945D-B6DF2296E4B6}"/>
              </a:ext>
            </a:extLst>
          </p:cNvPr>
          <p:cNvSpPr/>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a:latin typeface="+mj-lt"/>
                <a:ea typeface="+mj-ea"/>
                <a:cs typeface="+mj-cs"/>
              </a:rPr>
              <a:t>Errores comunes en el Diseño</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513BFDEE-AB0C-462D-BAD0-A469FF5975AE}"/>
              </a:ext>
            </a:extLst>
          </p:cNvPr>
          <p:cNvSpPr/>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a:t>No tomar en cuenta </a:t>
            </a:r>
          </a:p>
          <a:p>
            <a:pPr indent="-228600">
              <a:lnSpc>
                <a:spcPct val="90000"/>
              </a:lnSpc>
              <a:spcAft>
                <a:spcPts val="600"/>
              </a:spcAft>
              <a:buFont typeface="Arial" panose="020B0604020202020204" pitchFamily="34" charset="0"/>
              <a:buChar char="•"/>
            </a:pPr>
            <a:r>
              <a:rPr lang="en-US" sz="2200"/>
              <a:t>la interactividad</a:t>
            </a:r>
          </a:p>
        </p:txBody>
      </p:sp>
      <p:pic>
        <p:nvPicPr>
          <p:cNvPr id="5" name="Imagen 4">
            <a:extLst>
              <a:ext uri="{FF2B5EF4-FFF2-40B4-BE49-F238E27FC236}">
                <a16:creationId xmlns:a16="http://schemas.microsoft.com/office/drawing/2014/main" id="{AD64004D-A522-4791-81E6-4E71611561D6}"/>
              </a:ext>
            </a:extLst>
          </p:cNvPr>
          <p:cNvPicPr>
            <a:picLocks noChangeAspect="1"/>
          </p:cNvPicPr>
          <p:nvPr/>
        </p:nvPicPr>
        <p:blipFill rotWithShape="1">
          <a:blip r:embed="rId3"/>
          <a:srcRect l="3562" r="2848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34952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2" name="Rectangle 1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CDD5593C-20E7-42A2-A57F-A1A88179FDE2}"/>
              </a:ext>
            </a:extLst>
          </p:cNvPr>
          <p:cNvSpPr/>
          <p:nvPr/>
        </p:nvSpPr>
        <p:spPr>
          <a:xfrm>
            <a:off x="1153618" y="1239927"/>
            <a:ext cx="4008586" cy="46805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a:solidFill>
                  <a:schemeClr val="tx1"/>
                </a:solidFill>
                <a:latin typeface="+mj-lt"/>
                <a:ea typeface="+mj-ea"/>
                <a:cs typeface="+mj-cs"/>
              </a:rPr>
              <a:t>Fuentes Bibliográficas</a:t>
            </a:r>
          </a:p>
        </p:txBody>
      </p:sp>
      <p:sp>
        <p:nvSpPr>
          <p:cNvPr id="3" name="Rectángulo 2">
            <a:extLst>
              <a:ext uri="{FF2B5EF4-FFF2-40B4-BE49-F238E27FC236}">
                <a16:creationId xmlns:a16="http://schemas.microsoft.com/office/drawing/2014/main" id="{C5224E38-2EF9-44F4-A585-4A2BFD8CC8A2}"/>
              </a:ext>
            </a:extLst>
          </p:cNvPr>
          <p:cNvSpPr/>
          <p:nvPr/>
        </p:nvSpPr>
        <p:spPr>
          <a:xfrm>
            <a:off x="6291923" y="1239927"/>
            <a:ext cx="4971824" cy="4680583"/>
          </a:xfrm>
          <a:prstGeom prst="rect">
            <a:avLst/>
          </a:prstGeom>
        </p:spPr>
        <p:txBody>
          <a:bodyPr vert="horz" lIns="91440" tIns="45720" rIns="91440" bIns="45720" rtlCol="0" anchor="ctr">
            <a:normAutofit/>
          </a:bodyPr>
          <a:lstStyle/>
          <a:p>
            <a:pPr marL="260985" indent="-228600">
              <a:lnSpc>
                <a:spcPct val="90000"/>
              </a:lnSpc>
              <a:spcBef>
                <a:spcPts val="145"/>
              </a:spcBef>
              <a:spcAft>
                <a:spcPts val="0"/>
              </a:spcAft>
              <a:buFont typeface="Arial" panose="020B0604020202020204" pitchFamily="34" charset="0"/>
              <a:buChar char="•"/>
            </a:pPr>
            <a:r>
              <a:rPr lang="en-US" sz="1300"/>
              <a:t>•</a:t>
            </a:r>
            <a:r>
              <a:rPr lang="en-US" sz="1300" spc="195"/>
              <a:t> </a:t>
            </a:r>
            <a:r>
              <a:rPr lang="en-US" sz="1300"/>
              <a:t>Lauden,</a:t>
            </a:r>
            <a:r>
              <a:rPr lang="en-US" sz="1300" spc="125"/>
              <a:t> </a:t>
            </a:r>
            <a:r>
              <a:rPr lang="en-US" sz="1300"/>
              <a:t>K,</a:t>
            </a:r>
            <a:r>
              <a:rPr lang="en-US" sz="1300" spc="35"/>
              <a:t> </a:t>
            </a:r>
            <a:r>
              <a:rPr lang="en-US" sz="1300"/>
              <a:t>C.,</a:t>
            </a:r>
            <a:r>
              <a:rPr lang="en-US" sz="1300" spc="140"/>
              <a:t> </a:t>
            </a:r>
            <a:r>
              <a:rPr lang="en-US" sz="1300"/>
              <a:t>Lauden,</a:t>
            </a:r>
            <a:r>
              <a:rPr lang="en-US" sz="1300" spc="50"/>
              <a:t> </a:t>
            </a:r>
            <a:r>
              <a:rPr lang="en-US" sz="1300"/>
              <a:t>J.P. </a:t>
            </a:r>
            <a:r>
              <a:rPr lang="en-US" sz="1300" spc="-110"/>
              <a:t> </a:t>
            </a:r>
            <a:r>
              <a:rPr lang="en-US" sz="1300"/>
              <a:t>(2008). </a:t>
            </a:r>
            <a:r>
              <a:rPr lang="en-US" sz="1300" spc="20"/>
              <a:t> </a:t>
            </a:r>
            <a:r>
              <a:rPr lang="en-US" sz="1300"/>
              <a:t>Sistemas</a:t>
            </a:r>
            <a:r>
              <a:rPr lang="en-US" sz="1300" spc="165"/>
              <a:t> </a:t>
            </a:r>
            <a:r>
              <a:rPr lang="en-US" sz="1300"/>
              <a:t>de</a:t>
            </a:r>
            <a:r>
              <a:rPr lang="en-US" sz="1300" spc="165"/>
              <a:t> </a:t>
            </a:r>
            <a:r>
              <a:rPr lang="en-US" sz="1300"/>
              <a:t>información</a:t>
            </a:r>
            <a:r>
              <a:rPr lang="en-US" sz="1300" spc="65"/>
              <a:t> </a:t>
            </a:r>
            <a:r>
              <a:rPr lang="en-US" sz="1300"/>
              <a:t>gerencial</a:t>
            </a:r>
            <a:r>
              <a:rPr lang="en-US" sz="1300" spc="145"/>
              <a:t> </a:t>
            </a:r>
            <a:r>
              <a:rPr lang="en-US" sz="1300"/>
              <a:t>administración</a:t>
            </a:r>
            <a:r>
              <a:rPr lang="en-US" sz="1300" spc="65"/>
              <a:t> </a:t>
            </a:r>
            <a:r>
              <a:rPr lang="en-US" sz="1300"/>
              <a:t>de</a:t>
            </a:r>
            <a:r>
              <a:rPr lang="en-US" sz="1300" spc="65"/>
              <a:t> </a:t>
            </a:r>
            <a:r>
              <a:rPr lang="en-US" sz="1300"/>
              <a:t>la</a:t>
            </a:r>
            <a:r>
              <a:rPr lang="en-US" sz="1300" spc="150"/>
              <a:t> </a:t>
            </a:r>
            <a:r>
              <a:rPr lang="en-US" sz="1300"/>
              <a:t>empresa</a:t>
            </a:r>
            <a:r>
              <a:rPr lang="en-US" sz="1300" spc="65"/>
              <a:t> </a:t>
            </a:r>
            <a:r>
              <a:rPr lang="en-US" sz="1300"/>
              <a:t>digital. </a:t>
            </a:r>
            <a:r>
              <a:rPr lang="en-US" sz="1300" spc="-110"/>
              <a:t> </a:t>
            </a:r>
            <a:r>
              <a:rPr lang="en-US" sz="1300"/>
              <a:t>México: </a:t>
            </a:r>
            <a:r>
              <a:rPr lang="en-US" sz="1300" spc="-30"/>
              <a:t> </a:t>
            </a:r>
            <a:r>
              <a:rPr lang="en-US" sz="1300"/>
              <a:t>Pearson</a:t>
            </a:r>
            <a:endParaRPr lang="en-US" sz="1300">
              <a:effectLst/>
            </a:endParaRPr>
          </a:p>
          <a:p>
            <a:pPr marL="260985" indent="-228600">
              <a:lnSpc>
                <a:spcPct val="90000"/>
              </a:lnSpc>
              <a:spcBef>
                <a:spcPts val="120"/>
              </a:spcBef>
              <a:spcAft>
                <a:spcPts val="0"/>
              </a:spcAft>
              <a:buFont typeface="Arial" panose="020B0604020202020204" pitchFamily="34" charset="0"/>
              <a:buChar char="•"/>
            </a:pPr>
            <a:r>
              <a:rPr lang="en-US" sz="1300"/>
              <a:t>•</a:t>
            </a:r>
            <a:r>
              <a:rPr lang="en-US" sz="1300" spc="195"/>
              <a:t> </a:t>
            </a:r>
            <a:r>
              <a:rPr lang="en-US" sz="1300"/>
              <a:t>KENEDY</a:t>
            </a:r>
            <a:r>
              <a:rPr lang="en-US" sz="1300" spc="240"/>
              <a:t> </a:t>
            </a:r>
            <a:r>
              <a:rPr lang="en-US" sz="1300"/>
              <a:t>J.</a:t>
            </a:r>
            <a:r>
              <a:rPr lang="en-US" sz="1300" spc="245"/>
              <a:t> </a:t>
            </a:r>
            <a:r>
              <a:rPr lang="en-US" sz="1300"/>
              <a:t>Sousa,</a:t>
            </a:r>
            <a:r>
              <a:rPr lang="en-US" sz="1300" spc="25"/>
              <a:t> </a:t>
            </a:r>
            <a:r>
              <a:rPr lang="en-US" sz="1300"/>
              <a:t>(2017). </a:t>
            </a:r>
            <a:r>
              <a:rPr lang="en-US" sz="1300" spc="20"/>
              <a:t> </a:t>
            </a:r>
            <a:r>
              <a:rPr lang="en-US" sz="1300"/>
              <a:t>Administración</a:t>
            </a:r>
            <a:r>
              <a:rPr lang="en-US" sz="1300" spc="140"/>
              <a:t> </a:t>
            </a:r>
            <a:r>
              <a:rPr lang="en-US" sz="1300"/>
              <a:t>de</a:t>
            </a:r>
            <a:r>
              <a:rPr lang="en-US" sz="1300" spc="60"/>
              <a:t> </a:t>
            </a:r>
            <a:r>
              <a:rPr lang="en-US" sz="1300"/>
              <a:t>los</a:t>
            </a:r>
            <a:r>
              <a:rPr lang="en-US" sz="1300" spc="65"/>
              <a:t> </a:t>
            </a:r>
            <a:r>
              <a:rPr lang="en-US" sz="1300"/>
              <a:t>sistemas</a:t>
            </a:r>
            <a:r>
              <a:rPr lang="en-US" sz="1300" spc="65"/>
              <a:t> </a:t>
            </a:r>
            <a:r>
              <a:rPr lang="en-US" sz="1300"/>
              <a:t>de</a:t>
            </a:r>
            <a:r>
              <a:rPr lang="en-US" sz="1300" spc="65"/>
              <a:t> </a:t>
            </a:r>
            <a:r>
              <a:rPr lang="en-US" sz="1300"/>
              <a:t>Información. </a:t>
            </a:r>
            <a:r>
              <a:rPr lang="en-US" sz="1300" spc="-30"/>
              <a:t> </a:t>
            </a:r>
            <a:r>
              <a:rPr lang="en-US" sz="1300"/>
              <a:t>México: </a:t>
            </a:r>
            <a:r>
              <a:rPr lang="en-US" sz="1300" spc="-110"/>
              <a:t> </a:t>
            </a:r>
            <a:r>
              <a:rPr lang="en-US" sz="1300"/>
              <a:t>CENGAGE</a:t>
            </a:r>
            <a:endParaRPr lang="en-US" sz="1300">
              <a:effectLst/>
            </a:endParaRPr>
          </a:p>
          <a:p>
            <a:pPr marL="260985" indent="-228600">
              <a:lnSpc>
                <a:spcPct val="90000"/>
              </a:lnSpc>
              <a:spcBef>
                <a:spcPts val="120"/>
              </a:spcBef>
              <a:spcAft>
                <a:spcPts val="0"/>
              </a:spcAft>
              <a:buFont typeface="Arial" panose="020B0604020202020204" pitchFamily="34" charset="0"/>
              <a:buChar char="•"/>
            </a:pPr>
            <a:r>
              <a:rPr lang="en-US" sz="1300"/>
              <a:t>•</a:t>
            </a:r>
            <a:r>
              <a:rPr lang="en-US" sz="1300" spc="195"/>
              <a:t> </a:t>
            </a:r>
            <a:r>
              <a:rPr lang="en-US" sz="1300"/>
              <a:t>E.Kendall, </a:t>
            </a:r>
            <a:r>
              <a:rPr lang="en-US" sz="1300" spc="-110"/>
              <a:t> </a:t>
            </a:r>
            <a:r>
              <a:rPr lang="en-US" sz="1300"/>
              <a:t>K.</a:t>
            </a:r>
            <a:r>
              <a:rPr lang="en-US" sz="1300" spc="35"/>
              <a:t> </a:t>
            </a:r>
            <a:r>
              <a:rPr lang="en-US" sz="1300"/>
              <a:t>(2011). </a:t>
            </a:r>
            <a:r>
              <a:rPr lang="en-US" sz="1300" spc="95"/>
              <a:t> </a:t>
            </a:r>
            <a:r>
              <a:rPr lang="en-US" sz="1300"/>
              <a:t>Análisis</a:t>
            </a:r>
            <a:r>
              <a:rPr lang="en-US" sz="1300" spc="65"/>
              <a:t> </a:t>
            </a:r>
            <a:r>
              <a:rPr lang="en-US" sz="1300"/>
              <a:t>y</a:t>
            </a:r>
            <a:r>
              <a:rPr lang="en-US" sz="1300" spc="170"/>
              <a:t> </a:t>
            </a:r>
            <a:r>
              <a:rPr lang="en-US" sz="1300"/>
              <a:t>diseño</a:t>
            </a:r>
            <a:r>
              <a:rPr lang="en-US" sz="1300" spc="65"/>
              <a:t> </a:t>
            </a:r>
            <a:r>
              <a:rPr lang="en-US" sz="1300"/>
              <a:t>de</a:t>
            </a:r>
            <a:r>
              <a:rPr lang="en-US" sz="1300" spc="65"/>
              <a:t> </a:t>
            </a:r>
            <a:r>
              <a:rPr lang="en-US" sz="1300"/>
              <a:t>sistemas.</a:t>
            </a:r>
            <a:r>
              <a:rPr lang="en-US" sz="1300" spc="195"/>
              <a:t> </a:t>
            </a:r>
            <a:r>
              <a:rPr lang="en-US" sz="1300"/>
              <a:t>(8a.</a:t>
            </a:r>
            <a:r>
              <a:rPr lang="en-US" sz="1300" spc="280"/>
              <a:t> </a:t>
            </a:r>
            <a:r>
              <a:rPr lang="en-US" sz="1300"/>
              <a:t>edición). </a:t>
            </a:r>
            <a:r>
              <a:rPr lang="en-US" sz="1300" spc="-110"/>
              <a:t> </a:t>
            </a:r>
            <a:r>
              <a:rPr lang="en-US" sz="1300"/>
              <a:t>Nueva</a:t>
            </a:r>
            <a:r>
              <a:rPr lang="en-US" sz="1300" spc="135"/>
              <a:t> </a:t>
            </a:r>
            <a:r>
              <a:rPr lang="en-US" sz="1300"/>
              <a:t>York:</a:t>
            </a:r>
            <a:r>
              <a:rPr lang="en-US" sz="1300" spc="310"/>
              <a:t> </a:t>
            </a:r>
            <a:r>
              <a:rPr lang="en-US" sz="1300"/>
              <a:t>Pearson</a:t>
            </a:r>
            <a:r>
              <a:rPr lang="en-US" sz="1300" spc="140"/>
              <a:t> </a:t>
            </a:r>
            <a:r>
              <a:rPr lang="en-US" sz="1300"/>
              <a:t>Educación.</a:t>
            </a:r>
            <a:endParaRPr lang="en-US" sz="1300">
              <a:effectLst/>
            </a:endParaRPr>
          </a:p>
          <a:p>
            <a:pPr indent="-228600">
              <a:lnSpc>
                <a:spcPct val="90000"/>
              </a:lnSpc>
              <a:spcBef>
                <a:spcPts val="45"/>
              </a:spcBef>
              <a:spcAft>
                <a:spcPts val="0"/>
              </a:spcAft>
              <a:buFont typeface="Arial" panose="020B0604020202020204" pitchFamily="34" charset="0"/>
              <a:buChar char="•"/>
            </a:pPr>
            <a:r>
              <a:rPr lang="en-US" sz="1300">
                <a:effectLst/>
              </a:rPr>
              <a:t> </a:t>
            </a:r>
          </a:p>
          <a:p>
            <a:pPr indent="-228600">
              <a:lnSpc>
                <a:spcPct val="90000"/>
              </a:lnSpc>
              <a:spcAft>
                <a:spcPts val="0"/>
              </a:spcAft>
              <a:buFont typeface="Arial" panose="020B0604020202020204" pitchFamily="34" charset="0"/>
              <a:buChar char="•"/>
            </a:pPr>
            <a:r>
              <a:rPr lang="en-US" sz="1300">
                <a:effectLst/>
              </a:rPr>
              <a:t> </a:t>
            </a:r>
          </a:p>
          <a:p>
            <a:pPr indent="-228600">
              <a:lnSpc>
                <a:spcPct val="90000"/>
              </a:lnSpc>
              <a:spcAft>
                <a:spcPts val="0"/>
              </a:spcAft>
              <a:buFont typeface="Arial" panose="020B0604020202020204" pitchFamily="34" charset="0"/>
              <a:buChar char="•"/>
            </a:pPr>
            <a:r>
              <a:rPr lang="en-US" sz="1300">
                <a:effectLst/>
              </a:rPr>
              <a:t> </a:t>
            </a:r>
          </a:p>
          <a:p>
            <a:pPr marL="260985" indent="-228600">
              <a:lnSpc>
                <a:spcPct val="90000"/>
              </a:lnSpc>
              <a:spcAft>
                <a:spcPts val="0"/>
              </a:spcAft>
              <a:buFont typeface="Arial" panose="020B0604020202020204" pitchFamily="34" charset="0"/>
              <a:buChar char="•"/>
            </a:pPr>
            <a:r>
              <a:rPr lang="en-US" sz="1300"/>
              <a:t>•</a:t>
            </a:r>
            <a:r>
              <a:rPr lang="en-US" sz="1300" spc="195"/>
              <a:t> </a:t>
            </a:r>
            <a:r>
              <a:rPr lang="en-US" sz="1300"/>
              <a:t>Escalona</a:t>
            </a:r>
            <a:r>
              <a:rPr lang="en-US" sz="1300" spc="140"/>
              <a:t> </a:t>
            </a:r>
            <a:r>
              <a:rPr lang="en-US" sz="1300"/>
              <a:t>M.J. </a:t>
            </a:r>
            <a:r>
              <a:rPr lang="en-US" sz="1300" spc="-110"/>
              <a:t> </a:t>
            </a:r>
            <a:r>
              <a:rPr lang="en-US" sz="1300"/>
              <a:t>(2014). </a:t>
            </a:r>
            <a:r>
              <a:rPr lang="en-US" sz="1300" spc="100"/>
              <a:t> </a:t>
            </a:r>
            <a:r>
              <a:rPr lang="en-US" sz="1300"/>
              <a:t>Information</a:t>
            </a:r>
            <a:r>
              <a:rPr lang="en-US" sz="1300" spc="140"/>
              <a:t> </a:t>
            </a:r>
            <a:r>
              <a:rPr lang="en-US" sz="1300"/>
              <a:t>System</a:t>
            </a:r>
            <a:r>
              <a:rPr lang="en-US" sz="1300" spc="140"/>
              <a:t> </a:t>
            </a:r>
            <a:r>
              <a:rPr lang="en-US" sz="1300"/>
              <a:t>Development</a:t>
            </a:r>
            <a:r>
              <a:rPr lang="en-US" sz="1300" spc="140"/>
              <a:t> </a:t>
            </a:r>
            <a:r>
              <a:rPr lang="en-US" sz="1300"/>
              <a:t>Improving </a:t>
            </a:r>
            <a:r>
              <a:rPr lang="en-US" sz="1300" spc="125"/>
              <a:t> </a:t>
            </a:r>
            <a:r>
              <a:rPr lang="en-US" sz="1300"/>
              <a:t>Enterprise</a:t>
            </a:r>
            <a:r>
              <a:rPr lang="en-US" sz="1300" spc="65"/>
              <a:t> </a:t>
            </a:r>
            <a:r>
              <a:rPr lang="en-US" sz="1300"/>
              <a:t>COmmunication. </a:t>
            </a:r>
            <a:r>
              <a:rPr lang="en-US" sz="1300" spc="-110"/>
              <a:t> </a:t>
            </a:r>
            <a:r>
              <a:rPr lang="en-US" sz="1300"/>
              <a:t>Recuperado</a:t>
            </a:r>
            <a:r>
              <a:rPr lang="en-US" sz="1300" spc="100"/>
              <a:t> </a:t>
            </a:r>
            <a:r>
              <a:rPr lang="en-US" sz="1300"/>
              <a:t>de:</a:t>
            </a:r>
            <a:endParaRPr lang="en-US" sz="1300">
              <a:effectLst/>
            </a:endParaRPr>
          </a:p>
          <a:p>
            <a:pPr marL="381635" indent="-228600">
              <a:lnSpc>
                <a:spcPct val="90000"/>
              </a:lnSpc>
              <a:spcBef>
                <a:spcPts val="30"/>
              </a:spcBef>
              <a:spcAft>
                <a:spcPts val="0"/>
              </a:spcAft>
              <a:buFont typeface="Arial" panose="020B0604020202020204" pitchFamily="34" charset="0"/>
              <a:buChar char="•"/>
            </a:pPr>
            <a:r>
              <a:rPr lang="en-US" sz="1300"/>
              <a:t>https</a:t>
            </a:r>
            <a:r>
              <a:rPr lang="en-US" sz="1300" spc="-175"/>
              <a:t> </a:t>
            </a:r>
            <a:r>
              <a:rPr lang="en-US" sz="1300"/>
              <a:t>:/</a:t>
            </a:r>
            <a:r>
              <a:rPr lang="en-US" sz="1300">
                <a:hlinkClick r:id="rId2"/>
              </a:rPr>
              <a:t>/www.lasalle.edu.co1</a:t>
            </a:r>
            <a:r>
              <a:rPr lang="en-US" sz="1300" spc="-15"/>
              <a:t> </a:t>
            </a:r>
            <a:r>
              <a:rPr lang="en-US" sz="1300">
                <a:effectLst/>
              </a:rPr>
              <a:t>tnbüotece/recursos-de-la-mformecton</a:t>
            </a:r>
          </a:p>
          <a:p>
            <a:pPr marL="260985" indent="-228600">
              <a:lnSpc>
                <a:spcPct val="90000"/>
              </a:lnSpc>
              <a:spcBef>
                <a:spcPts val="100"/>
              </a:spcBef>
              <a:spcAft>
                <a:spcPts val="0"/>
              </a:spcAft>
              <a:buFont typeface="Arial" panose="020B0604020202020204" pitchFamily="34" charset="0"/>
              <a:buChar char="•"/>
            </a:pPr>
            <a:r>
              <a:rPr lang="en-US" sz="1300"/>
              <a:t>•</a:t>
            </a:r>
            <a:r>
              <a:rPr lang="en-US" sz="1300" spc="195"/>
              <a:t> </a:t>
            </a:r>
            <a:r>
              <a:rPr lang="en-US" sz="1300"/>
              <a:t>Sommerville, </a:t>
            </a:r>
            <a:r>
              <a:rPr lang="en-US" sz="1300" spc="30"/>
              <a:t> </a:t>
            </a:r>
            <a:r>
              <a:rPr lang="en-US" sz="1300"/>
              <a:t>J.</a:t>
            </a:r>
            <a:r>
              <a:rPr lang="en-US" sz="1300" spc="275"/>
              <a:t> </a:t>
            </a:r>
            <a:r>
              <a:rPr lang="en-US" sz="1300"/>
              <a:t>(2011). </a:t>
            </a:r>
            <a:r>
              <a:rPr lang="en-US" sz="1300" spc="-110"/>
              <a:t> </a:t>
            </a:r>
            <a:r>
              <a:rPr lang="en-US" sz="1300"/>
              <a:t>Ingeniería</a:t>
            </a:r>
            <a:r>
              <a:rPr lang="en-US" sz="1300" spc="140"/>
              <a:t> </a:t>
            </a:r>
            <a:r>
              <a:rPr lang="en-US" sz="1300"/>
              <a:t>de</a:t>
            </a:r>
            <a:r>
              <a:rPr lang="en-US" sz="1300" spc="65"/>
              <a:t> </a:t>
            </a:r>
            <a:r>
              <a:rPr lang="en-US" sz="1300"/>
              <a:t>software. </a:t>
            </a:r>
            <a:r>
              <a:rPr lang="en-US" sz="1300" spc="-110"/>
              <a:t> </a:t>
            </a:r>
            <a:r>
              <a:rPr lang="en-US" sz="1300"/>
              <a:t>(9a.</a:t>
            </a:r>
            <a:r>
              <a:rPr lang="en-US" sz="1300" spc="200"/>
              <a:t> </a:t>
            </a:r>
            <a:r>
              <a:rPr lang="en-US" sz="1300"/>
              <a:t>edición.) </a:t>
            </a:r>
            <a:r>
              <a:rPr lang="en-US" sz="1300" spc="-110"/>
              <a:t> </a:t>
            </a:r>
            <a:r>
              <a:rPr lang="en-US" sz="1300"/>
              <a:t>.  </a:t>
            </a:r>
            <a:r>
              <a:rPr lang="en-US" sz="1300" spc="85"/>
              <a:t> </a:t>
            </a:r>
            <a:r>
              <a:rPr lang="en-US" sz="1300"/>
              <a:t>Recuperado</a:t>
            </a:r>
            <a:r>
              <a:rPr lang="en-US" sz="1300" spc="115"/>
              <a:t> </a:t>
            </a:r>
            <a:r>
              <a:rPr lang="en-US" sz="1300"/>
              <a:t>de:</a:t>
            </a:r>
            <a:r>
              <a:rPr lang="en-US" sz="1300" spc="285"/>
              <a:t> </a:t>
            </a:r>
            <a:r>
              <a:rPr lang="en-US" sz="1300">
                <a:hlinkClick r:id="rId3"/>
              </a:rPr>
              <a:t>http://www.ebooks7-24.com</a:t>
            </a:r>
            <a:endParaRPr lang="en-US" sz="1300">
              <a:effectLst/>
            </a:endParaRPr>
          </a:p>
          <a:p>
            <a:pPr indent="-228600">
              <a:lnSpc>
                <a:spcPct val="90000"/>
              </a:lnSpc>
              <a:spcBef>
                <a:spcPts val="45"/>
              </a:spcBef>
              <a:spcAft>
                <a:spcPts val="0"/>
              </a:spcAft>
              <a:buFont typeface="Arial" panose="020B0604020202020204" pitchFamily="34" charset="0"/>
              <a:buChar char="•"/>
            </a:pPr>
            <a:r>
              <a:rPr lang="en-US" sz="1300">
                <a:effectLst/>
              </a:rPr>
              <a:t> </a:t>
            </a:r>
          </a:p>
          <a:p>
            <a:pPr indent="-228600">
              <a:lnSpc>
                <a:spcPct val="90000"/>
              </a:lnSpc>
              <a:spcAft>
                <a:spcPts val="0"/>
              </a:spcAft>
              <a:buFont typeface="Arial" panose="020B0604020202020204" pitchFamily="34" charset="0"/>
              <a:buChar char="•"/>
            </a:pPr>
            <a:r>
              <a:rPr lang="en-US" sz="1300">
                <a:effectLst/>
              </a:rPr>
              <a:t> </a:t>
            </a:r>
          </a:p>
          <a:p>
            <a:pPr indent="-228600">
              <a:lnSpc>
                <a:spcPct val="90000"/>
              </a:lnSpc>
              <a:spcAft>
                <a:spcPts val="0"/>
              </a:spcAft>
              <a:buFont typeface="Arial" panose="020B0604020202020204" pitchFamily="34" charset="0"/>
              <a:buChar char="•"/>
            </a:pPr>
            <a:r>
              <a:rPr lang="en-US" sz="1300">
                <a:effectLst/>
              </a:rPr>
              <a:t> </a:t>
            </a:r>
          </a:p>
          <a:p>
            <a:pPr marL="260985" indent="-228600">
              <a:lnSpc>
                <a:spcPct val="90000"/>
              </a:lnSpc>
              <a:spcAft>
                <a:spcPts val="0"/>
              </a:spcAft>
              <a:buFont typeface="Arial" panose="020B0604020202020204" pitchFamily="34" charset="0"/>
              <a:buChar char="•"/>
            </a:pPr>
            <a:r>
              <a:rPr lang="en-US" sz="1300"/>
              <a:t>•</a:t>
            </a:r>
            <a:r>
              <a:rPr lang="en-US" sz="1300" spc="195"/>
              <a:t> </a:t>
            </a:r>
            <a:r>
              <a:rPr lang="en-US" sz="1300"/>
              <a:t>MIT</a:t>
            </a:r>
            <a:r>
              <a:rPr lang="en-US" sz="1300" spc="50"/>
              <a:t> </a:t>
            </a:r>
            <a:r>
              <a:rPr lang="en-US" sz="1300"/>
              <a:t>Technology</a:t>
            </a:r>
            <a:r>
              <a:rPr lang="en-US" sz="1300" spc="140"/>
              <a:t> </a:t>
            </a:r>
            <a:r>
              <a:rPr lang="en-US" sz="1300"/>
              <a:t>review. </a:t>
            </a:r>
            <a:r>
              <a:rPr lang="en-US" sz="1300" spc="-110"/>
              <a:t> </a:t>
            </a:r>
            <a:r>
              <a:rPr lang="en-US" sz="1300"/>
              <a:t>(2019).</a:t>
            </a:r>
            <a:r>
              <a:rPr lang="en-US" sz="1300" spc="140"/>
              <a:t> </a:t>
            </a:r>
            <a:r>
              <a:rPr lang="en-US" sz="1300"/>
              <a:t>MIT. </a:t>
            </a:r>
            <a:r>
              <a:rPr lang="en-US" sz="1300" spc="-110"/>
              <a:t> </a:t>
            </a:r>
            <a:r>
              <a:rPr lang="en-US" sz="1300"/>
              <a:t>Recuperado</a:t>
            </a:r>
            <a:r>
              <a:rPr lang="en-US" sz="1300" spc="140"/>
              <a:t> </a:t>
            </a:r>
            <a:r>
              <a:rPr lang="en-US" sz="1300"/>
              <a:t>de:</a:t>
            </a:r>
            <a:r>
              <a:rPr lang="en-US" sz="1300" spc="205"/>
              <a:t> </a:t>
            </a:r>
            <a:r>
              <a:rPr lang="en-US" sz="1300">
                <a:hlinkClick r:id="rId4"/>
              </a:rPr>
              <a:t>http://www2.technologyreview.es/</a:t>
            </a:r>
            <a:endParaRPr lang="en-US" sz="1300">
              <a:effectLst/>
            </a:endParaRPr>
          </a:p>
          <a:p>
            <a:pPr marL="260985" indent="-228600">
              <a:lnSpc>
                <a:spcPct val="90000"/>
              </a:lnSpc>
              <a:spcBef>
                <a:spcPts val="120"/>
              </a:spcBef>
              <a:spcAft>
                <a:spcPts val="0"/>
              </a:spcAft>
              <a:buFont typeface="Arial" panose="020B0604020202020204" pitchFamily="34" charset="0"/>
              <a:buChar char="•"/>
            </a:pPr>
            <a:r>
              <a:rPr lang="en-US" sz="1300"/>
              <a:t>•</a:t>
            </a:r>
            <a:r>
              <a:rPr lang="en-US" sz="1300" spc="195"/>
              <a:t> </a:t>
            </a:r>
            <a:r>
              <a:rPr lang="en-US" sz="1300"/>
              <a:t>computerworld</a:t>
            </a:r>
            <a:r>
              <a:rPr lang="en-US" sz="1300" spc="65"/>
              <a:t> </a:t>
            </a:r>
            <a:r>
              <a:rPr lang="en-US" sz="1300"/>
              <a:t>Colombia.</a:t>
            </a:r>
            <a:r>
              <a:rPr lang="en-US" sz="1300" spc="165"/>
              <a:t> </a:t>
            </a:r>
            <a:r>
              <a:rPr lang="en-US" sz="1300"/>
              <a:t>(2019). </a:t>
            </a:r>
            <a:r>
              <a:rPr lang="en-US" sz="1300" spc="95"/>
              <a:t> </a:t>
            </a:r>
            <a:r>
              <a:rPr lang="en-US" sz="1300"/>
              <a:t>Computerworld. </a:t>
            </a:r>
            <a:r>
              <a:rPr lang="en-US" sz="1300" spc="-110"/>
              <a:t> </a:t>
            </a:r>
            <a:r>
              <a:rPr lang="en-US" sz="1300"/>
              <a:t>Recuperado</a:t>
            </a:r>
            <a:r>
              <a:rPr lang="en-US" sz="1300" spc="140"/>
              <a:t> </a:t>
            </a:r>
            <a:r>
              <a:rPr lang="en-US" sz="1300"/>
              <a:t>de:</a:t>
            </a:r>
            <a:r>
              <a:rPr lang="en-US" sz="1300" spc="205"/>
              <a:t> </a:t>
            </a:r>
            <a:r>
              <a:rPr lang="en-US" sz="1300"/>
              <a:t>https://computerworld.co/</a:t>
            </a:r>
            <a:endParaRPr lang="en-US" sz="1300">
              <a:effectLst/>
            </a:endParaRPr>
          </a:p>
          <a:p>
            <a:pPr marL="260985" indent="-228600">
              <a:lnSpc>
                <a:spcPct val="90000"/>
              </a:lnSpc>
              <a:spcBef>
                <a:spcPts val="120"/>
              </a:spcBef>
              <a:spcAft>
                <a:spcPts val="0"/>
              </a:spcAft>
              <a:buFont typeface="Arial" panose="020B0604020202020204" pitchFamily="34" charset="0"/>
              <a:buChar char="•"/>
            </a:pPr>
            <a:r>
              <a:rPr lang="en-US" sz="1300"/>
              <a:t>•</a:t>
            </a:r>
            <a:r>
              <a:rPr lang="en-US" sz="1300" spc="195"/>
              <a:t> </a:t>
            </a:r>
            <a:r>
              <a:rPr lang="en-US" sz="1300"/>
              <a:t>Ministerio</a:t>
            </a:r>
            <a:r>
              <a:rPr lang="en-US" sz="1300" spc="130"/>
              <a:t> </a:t>
            </a:r>
            <a:r>
              <a:rPr lang="en-US" sz="1300"/>
              <a:t>TIC.</a:t>
            </a:r>
            <a:r>
              <a:rPr lang="en-US" sz="1300" spc="245"/>
              <a:t> </a:t>
            </a:r>
            <a:r>
              <a:rPr lang="en-US" sz="1300"/>
              <a:t>(2019). </a:t>
            </a:r>
            <a:r>
              <a:rPr lang="en-US" sz="1300" spc="100"/>
              <a:t> </a:t>
            </a:r>
            <a:r>
              <a:rPr lang="en-US" sz="1300"/>
              <a:t>MINTIC. </a:t>
            </a:r>
            <a:r>
              <a:rPr lang="en-US" sz="1300" spc="-110"/>
              <a:t> </a:t>
            </a:r>
            <a:r>
              <a:rPr lang="en-US" sz="1300"/>
              <a:t>Recuperado</a:t>
            </a:r>
            <a:r>
              <a:rPr lang="en-US" sz="1300" spc="65"/>
              <a:t> </a:t>
            </a:r>
            <a:r>
              <a:rPr lang="en-US" sz="1300"/>
              <a:t>de:</a:t>
            </a:r>
            <a:r>
              <a:rPr lang="en-US" sz="1300" spc="205"/>
              <a:t> </a:t>
            </a:r>
            <a:r>
              <a:rPr lang="en-US" sz="1300"/>
              <a:t>https:/</a:t>
            </a:r>
            <a:r>
              <a:rPr lang="en-US" sz="1300">
                <a:hlinkClick r:id="rId5"/>
              </a:rPr>
              <a:t>/www.mintic.gov.co/portal/604/w3-channel.html</a:t>
            </a:r>
            <a:endParaRPr lang="en-US" sz="1300">
              <a:effectLst/>
            </a:endParaRPr>
          </a:p>
        </p:txBody>
      </p:sp>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1525" y="452684"/>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197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Imagen 1" descr="Texto&#10;&#10;Descripción generada automáticamente con confianza media">
            <a:extLst>
              <a:ext uri="{FF2B5EF4-FFF2-40B4-BE49-F238E27FC236}">
                <a16:creationId xmlns:a16="http://schemas.microsoft.com/office/drawing/2014/main" id="{5B1C2D00-8E72-4C77-ADE8-D8DA99FC16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0477" y="2592528"/>
            <a:ext cx="9951041" cy="166679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3AD16069-C0B5-4E87-9DCE-22D8ED35F042}"/>
              </a:ext>
            </a:extLst>
          </p:cNvPr>
          <p:cNvSpPr/>
          <p:nvPr/>
        </p:nvSpPr>
        <p:spPr>
          <a:xfrm>
            <a:off x="1594883" y="365125"/>
            <a:ext cx="480180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solidFill>
                <a:latin typeface="+mj-lt"/>
                <a:ea typeface="+mj-ea"/>
                <a:cs typeface="+mj-cs"/>
              </a:rPr>
              <a:t>¿Qué es una </a:t>
            </a:r>
            <a:r>
              <a:rPr lang="en-US" sz="3600" kern="1200" dirty="0" err="1">
                <a:solidFill>
                  <a:schemeClr val="tx1"/>
                </a:solidFill>
                <a:latin typeface="+mj-lt"/>
                <a:ea typeface="+mj-ea"/>
                <a:cs typeface="+mj-cs"/>
              </a:rPr>
              <a:t>interfaz</a:t>
            </a:r>
            <a:r>
              <a:rPr lang="en-US" sz="3600" kern="1200" dirty="0">
                <a:solidFill>
                  <a:schemeClr val="tx1"/>
                </a:solidFill>
                <a:latin typeface="+mj-lt"/>
                <a:ea typeface="+mj-ea"/>
                <a:cs typeface="+mj-cs"/>
              </a:rPr>
              <a:t>?</a:t>
            </a:r>
          </a:p>
        </p:txBody>
      </p:sp>
      <p:sp>
        <p:nvSpPr>
          <p:cNvPr id="12"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ángulo 4">
            <a:extLst>
              <a:ext uri="{FF2B5EF4-FFF2-40B4-BE49-F238E27FC236}">
                <a16:creationId xmlns:a16="http://schemas.microsoft.com/office/drawing/2014/main" id="{760C7452-FC26-4507-AB3B-7DAD4CCBB7E8}"/>
              </a:ext>
            </a:extLst>
          </p:cNvPr>
          <p:cNvSpPr/>
          <p:nvPr/>
        </p:nvSpPr>
        <p:spPr>
          <a:xfrm>
            <a:off x="838200" y="2328529"/>
            <a:ext cx="5558489" cy="38484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En el entorno de </a:t>
            </a:r>
            <a:r>
              <a:rPr lang="en-US" dirty="0" err="1"/>
              <a:t>interacción</a:t>
            </a:r>
            <a:r>
              <a:rPr lang="en-US" dirty="0"/>
              <a:t> persona-</a:t>
            </a:r>
            <a:r>
              <a:rPr lang="en-US" dirty="0" err="1"/>
              <a:t>computador</a:t>
            </a:r>
            <a:r>
              <a:rPr lang="en-US" dirty="0"/>
              <a:t>, la </a:t>
            </a:r>
            <a:r>
              <a:rPr lang="en-US" dirty="0" err="1"/>
              <a:t>interfaz</a:t>
            </a:r>
            <a:r>
              <a:rPr lang="en-US" dirty="0"/>
              <a:t> (o </a:t>
            </a:r>
            <a:r>
              <a:rPr lang="en-US" dirty="0" err="1"/>
              <a:t>interfaz</a:t>
            </a:r>
            <a:r>
              <a:rPr lang="en-US" dirty="0"/>
              <a:t> de </a:t>
            </a:r>
            <a:r>
              <a:rPr lang="en-US" dirty="0" err="1"/>
              <a:t>usuario</a:t>
            </a:r>
            <a:r>
              <a:rPr lang="en-US" dirty="0"/>
              <a:t>) es la que </a:t>
            </a:r>
            <a:r>
              <a:rPr lang="en-US" dirty="0" err="1"/>
              <a:t>permite</a:t>
            </a:r>
            <a:r>
              <a:rPr lang="en-US" dirty="0"/>
              <a:t> que esa </a:t>
            </a:r>
            <a:r>
              <a:rPr lang="en-US" dirty="0" err="1"/>
              <a:t>interacción</a:t>
            </a:r>
            <a:r>
              <a:rPr lang="en-US" dirty="0"/>
              <a:t> entre persona y </a:t>
            </a:r>
            <a:r>
              <a:rPr lang="en-US" dirty="0" err="1"/>
              <a:t>máquina</a:t>
            </a:r>
            <a:r>
              <a:rPr lang="en-US" dirty="0"/>
              <a:t> </a:t>
            </a:r>
            <a:r>
              <a:rPr lang="en-US" dirty="0" err="1"/>
              <a:t>ocurra</a:t>
            </a:r>
            <a:r>
              <a:rPr lang="en-US" dirty="0"/>
              <a:t>.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Es </a:t>
            </a:r>
            <a:r>
              <a:rPr lang="en-US" dirty="0" err="1"/>
              <a:t>decir</a:t>
            </a:r>
            <a:r>
              <a:rPr lang="en-US" dirty="0"/>
              <a:t>, la </a:t>
            </a:r>
            <a:r>
              <a:rPr lang="en-US" dirty="0" err="1"/>
              <a:t>interfaz</a:t>
            </a:r>
            <a:r>
              <a:rPr lang="en-US" dirty="0"/>
              <a:t> </a:t>
            </a:r>
            <a:r>
              <a:rPr lang="en-US" dirty="0" err="1"/>
              <a:t>permite</a:t>
            </a:r>
            <a:r>
              <a:rPr lang="en-US" dirty="0"/>
              <a:t>:</a:t>
            </a:r>
          </a:p>
          <a:p>
            <a:pPr indent="-228600">
              <a:lnSpc>
                <a:spcPct val="90000"/>
              </a:lnSpc>
              <a:spcAft>
                <a:spcPts val="600"/>
              </a:spcAft>
              <a:buFont typeface="Arial" panose="020B0604020202020204" pitchFamily="34" charset="0"/>
              <a:buChar char="•"/>
            </a:pPr>
            <a:endParaRPr lang="en-US" dirty="0"/>
          </a:p>
          <a:p>
            <a:pPr marL="914400" lvl="1" indent="-228600">
              <a:lnSpc>
                <a:spcPct val="90000"/>
              </a:lnSpc>
              <a:spcAft>
                <a:spcPts val="600"/>
              </a:spcAft>
              <a:buFont typeface="Arial" panose="020B0604020202020204" pitchFamily="34" charset="0"/>
              <a:buChar char="•"/>
            </a:pPr>
            <a:r>
              <a:rPr lang="en-US" dirty="0"/>
              <a:t>Que la persona pueda </a:t>
            </a:r>
            <a:r>
              <a:rPr lang="en-US" dirty="0" err="1"/>
              <a:t>controlar</a:t>
            </a:r>
            <a:r>
              <a:rPr lang="en-US" dirty="0"/>
              <a:t> </a:t>
            </a:r>
            <a:r>
              <a:rPr lang="en-US" dirty="0" err="1"/>
              <a:t>efectivamente</a:t>
            </a:r>
            <a:r>
              <a:rPr lang="en-US" dirty="0"/>
              <a:t> las </a:t>
            </a:r>
            <a:r>
              <a:rPr lang="en-US" dirty="0" err="1"/>
              <a:t>acciones</a:t>
            </a:r>
            <a:r>
              <a:rPr lang="en-US" dirty="0"/>
              <a:t> de la </a:t>
            </a:r>
            <a:r>
              <a:rPr lang="en-US" dirty="0" err="1"/>
              <a:t>máquina</a:t>
            </a:r>
            <a:r>
              <a:rPr lang="en-US" dirty="0"/>
              <a:t>.</a:t>
            </a:r>
          </a:p>
          <a:p>
            <a:pPr marL="914400" lvl="1" indent="-228600">
              <a:lnSpc>
                <a:spcPct val="90000"/>
              </a:lnSpc>
              <a:spcAft>
                <a:spcPts val="600"/>
              </a:spcAft>
              <a:buFont typeface="Arial" panose="020B0604020202020204" pitchFamily="34" charset="0"/>
              <a:buChar char="•"/>
            </a:pPr>
            <a:r>
              <a:rPr lang="en-US" dirty="0"/>
              <a:t>Que la persona </a:t>
            </a:r>
            <a:r>
              <a:rPr lang="en-US" dirty="0" err="1"/>
              <a:t>reciba</a:t>
            </a:r>
            <a:r>
              <a:rPr lang="en-US" dirty="0"/>
              <a:t> </a:t>
            </a:r>
            <a:r>
              <a:rPr lang="en-US" dirty="0" err="1"/>
              <a:t>respuestas</a:t>
            </a:r>
            <a:r>
              <a:rPr lang="en-US" dirty="0"/>
              <a:t> de la </a:t>
            </a:r>
            <a:r>
              <a:rPr lang="en-US" dirty="0" err="1"/>
              <a:t>máquina</a:t>
            </a:r>
            <a:r>
              <a:rPr lang="en-US" dirty="0"/>
              <a:t>, que le </a:t>
            </a:r>
            <a:r>
              <a:rPr lang="en-US" dirty="0" err="1"/>
              <a:t>permitan</a:t>
            </a:r>
            <a:r>
              <a:rPr lang="en-US" dirty="0"/>
              <a:t> saber </a:t>
            </a:r>
            <a:r>
              <a:rPr lang="en-US" dirty="0" err="1"/>
              <a:t>si</a:t>
            </a:r>
            <a:r>
              <a:rPr lang="en-US" dirty="0"/>
              <a:t> la </a:t>
            </a:r>
            <a:r>
              <a:rPr lang="en-US" dirty="0" err="1"/>
              <a:t>interacción</a:t>
            </a:r>
            <a:r>
              <a:rPr lang="en-US" dirty="0"/>
              <a:t> es </a:t>
            </a:r>
            <a:r>
              <a:rPr lang="en-US" dirty="0" err="1"/>
              <a:t>correcta</a:t>
            </a:r>
            <a:r>
              <a:rPr lang="en-US" dirty="0"/>
              <a:t> y </a:t>
            </a:r>
            <a:r>
              <a:rPr lang="en-US" dirty="0" err="1"/>
              <a:t>cómo</a:t>
            </a:r>
            <a:r>
              <a:rPr lang="en-US" dirty="0"/>
              <a:t> </a:t>
            </a:r>
            <a:r>
              <a:rPr lang="en-US" dirty="0" err="1"/>
              <a:t>seguir</a:t>
            </a:r>
            <a:r>
              <a:rPr lang="en-US" dirty="0"/>
              <a:t> </a:t>
            </a:r>
            <a:r>
              <a:rPr lang="en-US" dirty="0" err="1"/>
              <a:t>actuando</a:t>
            </a:r>
            <a:r>
              <a:rPr lang="en-US" dirty="0"/>
              <a:t>.</a:t>
            </a:r>
          </a:p>
        </p:txBody>
      </p:sp>
      <p:sp>
        <p:nvSpPr>
          <p:cNvPr id="14"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27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4DC39051-E3F5-4241-A95D-37C723D63852}"/>
              </a:ext>
            </a:extLst>
          </p:cNvPr>
          <p:cNvSpPr/>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Diseño </a:t>
            </a:r>
            <a:r>
              <a:rPr lang="en-US" sz="4000" kern="1200" dirty="0" err="1">
                <a:solidFill>
                  <a:srgbClr val="FFFFFF"/>
                </a:solidFill>
                <a:latin typeface="+mj-lt"/>
                <a:ea typeface="+mj-ea"/>
                <a:cs typeface="+mj-cs"/>
              </a:rPr>
              <a:t>interdisciplinar</a:t>
            </a:r>
            <a:endParaRPr lang="en-US" sz="4000"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Rectángulo 2">
            <a:extLst>
              <a:ext uri="{FF2B5EF4-FFF2-40B4-BE49-F238E27FC236}">
                <a16:creationId xmlns:a16="http://schemas.microsoft.com/office/drawing/2014/main" id="{057C4CB7-7220-4740-9531-AFF25CA0B5A6}"/>
              </a:ext>
            </a:extLst>
          </p:cNvPr>
          <p:cNvSpPr/>
          <p:nvPr/>
        </p:nvSpPr>
        <p:spPr>
          <a:xfrm>
            <a:off x="5370153" y="1977657"/>
            <a:ext cx="5536397" cy="348365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El diseño de una </a:t>
            </a:r>
            <a:r>
              <a:rPr lang="en-US" sz="2400" dirty="0" err="1"/>
              <a:t>interfaz</a:t>
            </a:r>
            <a:r>
              <a:rPr lang="en-US" sz="2400" dirty="0"/>
              <a:t>, </a:t>
            </a:r>
            <a:r>
              <a:rPr lang="en-US" sz="2400" dirty="0" err="1"/>
              <a:t>normalmente</a:t>
            </a:r>
            <a:r>
              <a:rPr lang="en-US" sz="2400" dirty="0"/>
              <a:t> es una actividad </a:t>
            </a:r>
            <a:r>
              <a:rPr lang="en-US" sz="2400" dirty="0" err="1"/>
              <a:t>multidisciplinar</a:t>
            </a:r>
            <a:r>
              <a:rPr lang="en-US" sz="2400" dirty="0"/>
              <a:t> que </a:t>
            </a:r>
            <a:r>
              <a:rPr lang="en-US" sz="2400" dirty="0" err="1"/>
              <a:t>involucra</a:t>
            </a:r>
            <a:r>
              <a:rPr lang="en-US" sz="2400" dirty="0"/>
              <a:t> a </a:t>
            </a:r>
            <a:r>
              <a:rPr lang="en-US" sz="2400" b="1" dirty="0"/>
              <a:t>varias </a:t>
            </a:r>
            <a:r>
              <a:rPr lang="en-US" sz="2400" b="1" dirty="0" err="1"/>
              <a:t>ramas</a:t>
            </a:r>
            <a:r>
              <a:rPr lang="en-US" sz="2400" b="1" dirty="0"/>
              <a:t> del diseño </a:t>
            </a:r>
            <a:r>
              <a:rPr lang="en-US" sz="2400" dirty="0"/>
              <a:t>y el </a:t>
            </a:r>
            <a:r>
              <a:rPr lang="en-US" sz="2400" dirty="0" err="1"/>
              <a:t>conocimiento</a:t>
            </a:r>
            <a:r>
              <a:rPr lang="en-US" sz="2400" dirty="0"/>
              <a:t> como el </a:t>
            </a:r>
            <a:r>
              <a:rPr lang="en-US" sz="2400" b="1" dirty="0"/>
              <a:t>diseño </a:t>
            </a:r>
            <a:r>
              <a:rPr lang="en-US" sz="2400" b="1" dirty="0" err="1"/>
              <a:t>gráfico</a:t>
            </a:r>
            <a:r>
              <a:rPr lang="en-US" sz="2400" dirty="0"/>
              <a:t>, </a:t>
            </a:r>
            <a:r>
              <a:rPr lang="en-US" sz="2400" b="1" dirty="0"/>
              <a:t>industrial</a:t>
            </a:r>
            <a:r>
              <a:rPr lang="en-US" sz="2400" dirty="0"/>
              <a:t>, </a:t>
            </a:r>
            <a:r>
              <a:rPr lang="en-US" sz="2400" b="1" dirty="0"/>
              <a:t>web</a:t>
            </a:r>
            <a:r>
              <a:rPr lang="en-US" sz="2400" dirty="0"/>
              <a:t>, </a:t>
            </a:r>
            <a:r>
              <a:rPr lang="en-US" sz="2400" b="1" dirty="0"/>
              <a:t>de software</a:t>
            </a:r>
            <a:r>
              <a:rPr lang="en-US" sz="2400" dirty="0"/>
              <a:t> y </a:t>
            </a:r>
            <a:r>
              <a:rPr lang="en-US" sz="2400" b="1" dirty="0"/>
              <a:t>la </a:t>
            </a:r>
            <a:r>
              <a:rPr lang="en-US" sz="2400" b="1" dirty="0" err="1"/>
              <a:t>ergonomía</a:t>
            </a:r>
            <a:r>
              <a:rPr lang="en-US" sz="2400" dirty="0"/>
              <a:t>; y </a:t>
            </a:r>
            <a:r>
              <a:rPr lang="en-US" sz="2400" dirty="0" err="1"/>
              <a:t>está</a:t>
            </a:r>
            <a:r>
              <a:rPr lang="en-US" sz="2400" dirty="0"/>
              <a:t> </a:t>
            </a:r>
            <a:r>
              <a:rPr lang="en-US" sz="2400" dirty="0" err="1"/>
              <a:t>implicado</a:t>
            </a:r>
            <a:r>
              <a:rPr lang="en-US" sz="2400" dirty="0"/>
              <a:t> en un </a:t>
            </a:r>
            <a:r>
              <a:rPr lang="en-US" sz="2400" dirty="0" err="1"/>
              <a:t>amplio</a:t>
            </a:r>
            <a:r>
              <a:rPr lang="en-US" sz="2400" dirty="0"/>
              <a:t> </a:t>
            </a:r>
            <a:r>
              <a:rPr lang="en-US" sz="2400" dirty="0" err="1"/>
              <a:t>rango</a:t>
            </a:r>
            <a:r>
              <a:rPr lang="en-US" sz="2400" dirty="0"/>
              <a:t> de </a:t>
            </a:r>
            <a:r>
              <a:rPr lang="en-US" sz="2400" dirty="0" err="1"/>
              <a:t>proyectos</a:t>
            </a:r>
            <a:r>
              <a:rPr lang="en-US" sz="2400" dirty="0"/>
              <a:t>, desde sistemas para </a:t>
            </a:r>
            <a:r>
              <a:rPr lang="en-US" sz="2400" dirty="0" err="1"/>
              <a:t>computadoras</a:t>
            </a:r>
            <a:r>
              <a:rPr lang="en-US" sz="2400" dirty="0"/>
              <a:t>, </a:t>
            </a:r>
            <a:r>
              <a:rPr lang="en-US" sz="2400" dirty="0" err="1"/>
              <a:t>vehículos</a:t>
            </a:r>
            <a:r>
              <a:rPr lang="en-US" sz="2400" dirty="0"/>
              <a:t> hasta </a:t>
            </a:r>
            <a:r>
              <a:rPr lang="en-US" sz="2400" dirty="0" err="1"/>
              <a:t>aviones</a:t>
            </a:r>
            <a:r>
              <a:rPr lang="en-US" sz="2400" dirty="0"/>
              <a:t> </a:t>
            </a:r>
            <a:r>
              <a:rPr lang="en-US" sz="2400" dirty="0" err="1"/>
              <a:t>comerciales</a:t>
            </a:r>
            <a:r>
              <a:rPr lang="en-US" sz="2400" dirty="0"/>
              <a:t>.</a:t>
            </a:r>
          </a:p>
        </p:txBody>
      </p:sp>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77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4DC39051-E3F5-4241-A95D-37C723D63852}"/>
              </a:ext>
            </a:extLst>
          </p:cNvPr>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err="1">
                <a:solidFill>
                  <a:srgbClr val="FFFFFF"/>
                </a:solidFill>
                <a:latin typeface="+mj-lt"/>
                <a:ea typeface="+mj-ea"/>
                <a:cs typeface="+mj-cs"/>
              </a:rPr>
              <a:t>Papel</a:t>
            </a:r>
            <a:r>
              <a:rPr lang="en-US" sz="4400" kern="1200" dirty="0">
                <a:solidFill>
                  <a:srgbClr val="FFFFFF"/>
                </a:solidFill>
                <a:latin typeface="+mj-lt"/>
                <a:ea typeface="+mj-ea"/>
                <a:cs typeface="+mj-cs"/>
              </a:rPr>
              <a:t> de </a:t>
            </a:r>
            <a:r>
              <a:rPr lang="en-US" sz="4400" kern="1200" dirty="0" err="1">
                <a:solidFill>
                  <a:srgbClr val="FFFFFF"/>
                </a:solidFill>
                <a:latin typeface="+mj-lt"/>
                <a:ea typeface="+mj-ea"/>
                <a:cs typeface="+mj-cs"/>
              </a:rPr>
              <a:t>diseñador</a:t>
            </a:r>
            <a:r>
              <a:rPr lang="en-US" sz="4400" kern="1200" dirty="0">
                <a:solidFill>
                  <a:srgbClr val="FFFFFF"/>
                </a:solidFill>
                <a:latin typeface="+mj-lt"/>
                <a:ea typeface="+mj-ea"/>
                <a:cs typeface="+mj-cs"/>
              </a:rPr>
              <a:t> de una </a:t>
            </a:r>
            <a:r>
              <a:rPr lang="en-US" sz="4400" kern="1200" dirty="0" err="1">
                <a:solidFill>
                  <a:srgbClr val="FFFFFF"/>
                </a:solidFill>
                <a:latin typeface="+mj-lt"/>
                <a:ea typeface="+mj-ea"/>
                <a:cs typeface="+mj-cs"/>
              </a:rPr>
              <a:t>interfaz</a:t>
            </a:r>
            <a:endParaRPr lang="en-US" sz="4400" kern="1200" dirty="0">
              <a:solidFill>
                <a:srgbClr val="FFFFFF"/>
              </a:solidFill>
              <a:latin typeface="+mj-lt"/>
              <a:ea typeface="+mj-ea"/>
              <a:cs typeface="+mj-cs"/>
            </a:endParaRPr>
          </a:p>
        </p:txBody>
      </p:sp>
      <p:sp>
        <p:nvSpPr>
          <p:cNvPr id="14" name="Freeform: Shape 1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ángulo 2">
            <a:extLst>
              <a:ext uri="{FF2B5EF4-FFF2-40B4-BE49-F238E27FC236}">
                <a16:creationId xmlns:a16="http://schemas.microsoft.com/office/drawing/2014/main" id="{057C4CB7-7220-4740-9531-AFF25CA0B5A6}"/>
              </a:ext>
            </a:extLst>
          </p:cNvPr>
          <p:cNvSpPr/>
          <p:nvPr/>
        </p:nvSpPr>
        <p:spPr>
          <a:xfrm>
            <a:off x="5571461" y="1897030"/>
            <a:ext cx="5803604" cy="342423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dirty="0"/>
              <a:t>El </a:t>
            </a:r>
            <a:r>
              <a:rPr lang="en-US" sz="2400" dirty="0" err="1"/>
              <a:t>diseñador</a:t>
            </a:r>
            <a:r>
              <a:rPr lang="en-US" sz="2400" dirty="0"/>
              <a:t> de una </a:t>
            </a:r>
            <a:r>
              <a:rPr lang="en-US" sz="2400" dirty="0" err="1"/>
              <a:t>interfaz</a:t>
            </a:r>
            <a:r>
              <a:rPr lang="en-US" sz="2400" dirty="0"/>
              <a:t> </a:t>
            </a:r>
            <a:r>
              <a:rPr lang="en-US" sz="2400" dirty="0" err="1"/>
              <a:t>debe</a:t>
            </a:r>
            <a:r>
              <a:rPr lang="en-US" sz="2400" dirty="0"/>
              <a:t> </a:t>
            </a:r>
            <a:r>
              <a:rPr lang="en-US" sz="2400" dirty="0" err="1"/>
              <a:t>asegurar</a:t>
            </a:r>
            <a:r>
              <a:rPr lang="en-US" sz="2400" dirty="0"/>
              <a:t> </a:t>
            </a:r>
            <a:r>
              <a:rPr lang="en-US" sz="2400" b="1" dirty="0"/>
              <a:t>que el </a:t>
            </a:r>
            <a:r>
              <a:rPr lang="en-US" sz="2400" b="1" dirty="0" err="1"/>
              <a:t>proceso</a:t>
            </a:r>
            <a:r>
              <a:rPr lang="en-US" sz="2400" b="1" dirty="0"/>
              <a:t> de </a:t>
            </a:r>
            <a:r>
              <a:rPr lang="en-US" sz="2400" b="1" dirty="0" err="1"/>
              <a:t>interacción</a:t>
            </a:r>
            <a:r>
              <a:rPr lang="en-US" sz="2400" b="1" dirty="0"/>
              <a:t> se </a:t>
            </a:r>
            <a:r>
              <a:rPr lang="en-US" sz="2400" b="1" dirty="0" err="1"/>
              <a:t>puede</a:t>
            </a:r>
            <a:r>
              <a:rPr lang="en-US" sz="2400" b="1" dirty="0"/>
              <a:t> </a:t>
            </a:r>
            <a:r>
              <a:rPr lang="en-US" sz="2400" b="1" dirty="0" err="1"/>
              <a:t>efectuar</a:t>
            </a:r>
            <a:r>
              <a:rPr lang="en-US" sz="2400" b="1" dirty="0"/>
              <a:t> de manera </a:t>
            </a:r>
            <a:r>
              <a:rPr lang="en-US" sz="2400" b="1" dirty="0" err="1"/>
              <a:t>fácil</a:t>
            </a:r>
            <a:r>
              <a:rPr lang="en-US" sz="2400" b="1" dirty="0"/>
              <a:t> e </a:t>
            </a:r>
            <a:r>
              <a:rPr lang="en-US" sz="2400" b="1" dirty="0" err="1"/>
              <a:t>intuitiva</a:t>
            </a:r>
            <a:r>
              <a:rPr lang="en-US" sz="2400" b="1" dirty="0"/>
              <a:t> </a:t>
            </a:r>
            <a:r>
              <a:rPr lang="en-US" sz="2400" dirty="0"/>
              <a:t>y que la persona </a:t>
            </a:r>
            <a:r>
              <a:rPr lang="en-US" sz="2400" b="1" dirty="0"/>
              <a:t>(a la que </a:t>
            </a:r>
            <a:r>
              <a:rPr lang="en-US" sz="2400" b="1" dirty="0" err="1"/>
              <a:t>llamaremos</a:t>
            </a:r>
            <a:r>
              <a:rPr lang="en-US" sz="2400" b="1" dirty="0"/>
              <a:t> </a:t>
            </a:r>
            <a:r>
              <a:rPr lang="en-US" sz="2400" b="1" dirty="0" err="1"/>
              <a:t>usuario</a:t>
            </a:r>
            <a:r>
              <a:rPr lang="en-US" sz="2400" b="1" dirty="0"/>
              <a:t>) </a:t>
            </a:r>
            <a:r>
              <a:rPr lang="en-US" sz="2400" dirty="0" err="1"/>
              <a:t>puede</a:t>
            </a:r>
            <a:r>
              <a:rPr lang="en-US" sz="2400" dirty="0"/>
              <a:t> acceder a la información o </a:t>
            </a:r>
            <a:r>
              <a:rPr lang="en-US" sz="2400" dirty="0" err="1"/>
              <a:t>ejecutar</a:t>
            </a:r>
            <a:r>
              <a:rPr lang="en-US" sz="2400" dirty="0"/>
              <a:t> las </a:t>
            </a:r>
            <a:r>
              <a:rPr lang="en-US" sz="2400" dirty="0" err="1"/>
              <a:t>acciones</a:t>
            </a:r>
            <a:r>
              <a:rPr lang="en-US" sz="2400" dirty="0"/>
              <a:t> que </a:t>
            </a:r>
            <a:r>
              <a:rPr lang="en-US" sz="2400" dirty="0" err="1"/>
              <a:t>desea</a:t>
            </a:r>
            <a:r>
              <a:rPr lang="en-US" sz="2400" dirty="0"/>
              <a:t>, de </a:t>
            </a:r>
            <a:r>
              <a:rPr lang="en-US" sz="2400" b="1" dirty="0"/>
              <a:t>la manera más simple </a:t>
            </a:r>
            <a:r>
              <a:rPr lang="en-US" sz="2400" b="1" dirty="0" err="1"/>
              <a:t>posible</a:t>
            </a:r>
            <a:r>
              <a:rPr lang="en-US" sz="2400" b="1" dirty="0"/>
              <a:t>.</a:t>
            </a:r>
            <a:r>
              <a:rPr lang="en-US" sz="2400" dirty="0"/>
              <a:t> </a:t>
            </a:r>
            <a:r>
              <a:rPr lang="en-US" sz="2400" dirty="0" err="1"/>
              <a:t>Así</a:t>
            </a:r>
            <a:r>
              <a:rPr lang="en-US" sz="2400" dirty="0"/>
              <a:t>, el diseño de interfaces </a:t>
            </a:r>
            <a:r>
              <a:rPr lang="en-US" sz="2400" dirty="0" err="1"/>
              <a:t>implica</a:t>
            </a:r>
            <a:r>
              <a:rPr lang="en-US" sz="2400" dirty="0"/>
              <a:t> </a:t>
            </a:r>
            <a:r>
              <a:rPr lang="en-US" sz="2400" dirty="0" err="1"/>
              <a:t>conocimientos</a:t>
            </a:r>
            <a:r>
              <a:rPr lang="en-US" sz="2400" dirty="0"/>
              <a:t> de </a:t>
            </a:r>
            <a:r>
              <a:rPr lang="en-US" sz="2400" dirty="0" err="1"/>
              <a:t>disciplinas</a:t>
            </a:r>
            <a:r>
              <a:rPr lang="en-US" sz="2400" dirty="0"/>
              <a:t> </a:t>
            </a:r>
            <a:r>
              <a:rPr lang="en-US" sz="2400" dirty="0" err="1"/>
              <a:t>muy</a:t>
            </a:r>
            <a:r>
              <a:rPr lang="en-US" sz="2400" dirty="0"/>
              <a:t> </a:t>
            </a:r>
            <a:r>
              <a:rPr lang="en-US" sz="2400" dirty="0" err="1"/>
              <a:t>variadas</a:t>
            </a:r>
            <a:r>
              <a:rPr lang="en-US" sz="2400" dirty="0"/>
              <a:t>, como por ejemplo, la </a:t>
            </a:r>
            <a:r>
              <a:rPr lang="en-US" sz="2400" dirty="0" err="1"/>
              <a:t>psicología</a:t>
            </a:r>
            <a:r>
              <a:rPr lang="en-US" sz="2400" dirty="0"/>
              <a:t> o el diseño visual.</a:t>
            </a:r>
          </a:p>
        </p:txBody>
      </p:sp>
      <p:sp>
        <p:nvSpPr>
          <p:cNvPr id="20" name="Freeform: Shape 1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7791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ángulo 2">
            <a:extLst>
              <a:ext uri="{FF2B5EF4-FFF2-40B4-BE49-F238E27FC236}">
                <a16:creationId xmlns:a16="http://schemas.microsoft.com/office/drawing/2014/main" id="{60C97D59-9977-4C8A-A212-E875C6DAA6F6}"/>
              </a:ext>
            </a:extLst>
          </p:cNvPr>
          <p:cNvSpPr/>
          <p:nvPr/>
        </p:nvSpPr>
        <p:spPr>
          <a:xfrm>
            <a:off x="6978316" y="1431042"/>
            <a:ext cx="4055899" cy="39959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lumMod val="95000"/>
                    <a:lumOff val="5000"/>
                  </a:schemeClr>
                </a:solidFill>
                <a:latin typeface="+mj-lt"/>
                <a:ea typeface="+mj-ea"/>
                <a:cs typeface="+mj-cs"/>
              </a:rPr>
              <a:t>Conceptos de </a:t>
            </a:r>
            <a:r>
              <a:rPr lang="en-US" sz="4400" b="1" kern="1200" dirty="0" err="1">
                <a:solidFill>
                  <a:schemeClr val="tx1">
                    <a:lumMod val="95000"/>
                    <a:lumOff val="5000"/>
                  </a:schemeClr>
                </a:solidFill>
                <a:latin typeface="+mj-lt"/>
                <a:ea typeface="+mj-ea"/>
                <a:cs typeface="+mj-cs"/>
              </a:rPr>
              <a:t>interfaz</a:t>
            </a:r>
            <a:endParaRPr lang="en-US" sz="4400" b="1" kern="1200" dirty="0">
              <a:solidFill>
                <a:schemeClr val="tx1">
                  <a:lumMod val="95000"/>
                  <a:lumOff val="5000"/>
                </a:schemeClr>
              </a:solidFill>
              <a:latin typeface="+mj-lt"/>
              <a:ea typeface="+mj-ea"/>
              <a:cs typeface="+mj-cs"/>
            </a:endParaRPr>
          </a:p>
        </p:txBody>
      </p:sp>
      <p:sp>
        <p:nvSpPr>
          <p:cNvPr id="4" name="Rectángulo 3">
            <a:extLst>
              <a:ext uri="{FF2B5EF4-FFF2-40B4-BE49-F238E27FC236}">
                <a16:creationId xmlns:a16="http://schemas.microsoft.com/office/drawing/2014/main" id="{A41E8ADD-C016-4872-9B4E-7D1E3A16FBEC}"/>
              </a:ext>
            </a:extLst>
          </p:cNvPr>
          <p:cNvSpPr/>
          <p:nvPr/>
        </p:nvSpPr>
        <p:spPr>
          <a:xfrm>
            <a:off x="868601" y="1431042"/>
            <a:ext cx="5064365" cy="399591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solidFill>
                  <a:schemeClr val="tx1">
                    <a:lumMod val="85000"/>
                    <a:lumOff val="15000"/>
                  </a:schemeClr>
                </a:solidFill>
              </a:rPr>
              <a:t>La palabra </a:t>
            </a:r>
            <a:r>
              <a:rPr lang="en-US" sz="2400" dirty="0" err="1">
                <a:solidFill>
                  <a:schemeClr val="tx1">
                    <a:lumMod val="85000"/>
                    <a:lumOff val="15000"/>
                  </a:schemeClr>
                </a:solidFill>
              </a:rPr>
              <a:t>interfaz</a:t>
            </a:r>
            <a:r>
              <a:rPr lang="en-US" sz="2400" dirty="0">
                <a:solidFill>
                  <a:schemeClr val="tx1">
                    <a:lumMod val="85000"/>
                    <a:lumOff val="15000"/>
                  </a:schemeClr>
                </a:solidFill>
              </a:rPr>
              <a:t> se </a:t>
            </a:r>
            <a:r>
              <a:rPr lang="en-US" sz="2400" dirty="0" err="1">
                <a:solidFill>
                  <a:schemeClr val="tx1">
                    <a:lumMod val="85000"/>
                    <a:lumOff val="15000"/>
                  </a:schemeClr>
                </a:solidFill>
              </a:rPr>
              <a:t>refiere</a:t>
            </a:r>
            <a:r>
              <a:rPr lang="en-US" sz="2400" dirty="0">
                <a:solidFill>
                  <a:schemeClr val="tx1">
                    <a:lumMod val="85000"/>
                    <a:lumOff val="15000"/>
                  </a:schemeClr>
                </a:solidFill>
              </a:rPr>
              <a:t> en </a:t>
            </a:r>
            <a:r>
              <a:rPr lang="en-US" sz="2400" dirty="0" err="1">
                <a:solidFill>
                  <a:schemeClr val="tx1">
                    <a:lumMod val="85000"/>
                    <a:lumOff val="15000"/>
                  </a:schemeClr>
                </a:solidFill>
              </a:rPr>
              <a:t>realidad</a:t>
            </a:r>
            <a:r>
              <a:rPr lang="en-US" sz="2400" dirty="0">
                <a:solidFill>
                  <a:schemeClr val="tx1">
                    <a:lumMod val="85000"/>
                    <a:lumOff val="15000"/>
                  </a:schemeClr>
                </a:solidFill>
              </a:rPr>
              <a:t> a un concepto </a:t>
            </a:r>
            <a:r>
              <a:rPr lang="en-US" sz="2400" dirty="0" err="1">
                <a:solidFill>
                  <a:schemeClr val="tx1">
                    <a:lumMod val="85000"/>
                    <a:lumOff val="15000"/>
                  </a:schemeClr>
                </a:solidFill>
              </a:rPr>
              <a:t>mucho</a:t>
            </a:r>
            <a:r>
              <a:rPr lang="en-US" sz="2400" dirty="0">
                <a:solidFill>
                  <a:schemeClr val="tx1">
                    <a:lumMod val="85000"/>
                    <a:lumOff val="15000"/>
                  </a:schemeClr>
                </a:solidFill>
              </a:rPr>
              <a:t> más específico: </a:t>
            </a:r>
            <a:r>
              <a:rPr lang="en-US" sz="2400" b="1" dirty="0">
                <a:solidFill>
                  <a:schemeClr val="tx1">
                    <a:lumMod val="85000"/>
                    <a:lumOff val="15000"/>
                  </a:schemeClr>
                </a:solidFill>
              </a:rPr>
              <a:t>la </a:t>
            </a:r>
            <a:r>
              <a:rPr lang="en-US" sz="2400" b="1" dirty="0" err="1">
                <a:solidFill>
                  <a:schemeClr val="tx1">
                    <a:lumMod val="85000"/>
                    <a:lumOff val="15000"/>
                  </a:schemeClr>
                </a:solidFill>
              </a:rPr>
              <a:t>interfaz</a:t>
            </a:r>
            <a:r>
              <a:rPr lang="en-US" sz="2400" b="1" dirty="0">
                <a:solidFill>
                  <a:schemeClr val="tx1">
                    <a:lumMod val="85000"/>
                    <a:lumOff val="15000"/>
                  </a:schemeClr>
                </a:solidFill>
              </a:rPr>
              <a:t> </a:t>
            </a:r>
            <a:r>
              <a:rPr lang="en-US" sz="2400" b="1" dirty="0" err="1">
                <a:solidFill>
                  <a:schemeClr val="tx1">
                    <a:lumMod val="85000"/>
                    <a:lumOff val="15000"/>
                  </a:schemeClr>
                </a:solidFill>
              </a:rPr>
              <a:t>gráfica</a:t>
            </a:r>
            <a:r>
              <a:rPr lang="en-US" sz="2400" b="1" dirty="0">
                <a:solidFill>
                  <a:schemeClr val="tx1">
                    <a:lumMod val="85000"/>
                    <a:lumOff val="15000"/>
                  </a:schemeClr>
                </a:solidFill>
              </a:rPr>
              <a:t> de </a:t>
            </a:r>
            <a:r>
              <a:rPr lang="en-US" sz="2400" b="1" dirty="0" err="1">
                <a:solidFill>
                  <a:schemeClr val="tx1">
                    <a:lumMod val="85000"/>
                    <a:lumOff val="15000"/>
                  </a:schemeClr>
                </a:solidFill>
              </a:rPr>
              <a:t>usuario</a:t>
            </a:r>
            <a:r>
              <a:rPr lang="en-US" sz="2400" b="1" dirty="0">
                <a:solidFill>
                  <a:schemeClr val="tx1">
                    <a:lumMod val="85000"/>
                    <a:lumOff val="15000"/>
                  </a:schemeClr>
                </a:solidFill>
              </a:rPr>
              <a:t> </a:t>
            </a:r>
            <a:r>
              <a:rPr lang="en-US" sz="2400" dirty="0">
                <a:solidFill>
                  <a:schemeClr val="tx1">
                    <a:lumMod val="85000"/>
                    <a:lumOff val="15000"/>
                  </a:schemeClr>
                </a:solidFill>
              </a:rPr>
              <a:t>(GUI del </a:t>
            </a:r>
            <a:r>
              <a:rPr lang="en-US" sz="2400" dirty="0" err="1">
                <a:solidFill>
                  <a:schemeClr val="tx1">
                    <a:lumMod val="85000"/>
                    <a:lumOff val="15000"/>
                  </a:schemeClr>
                </a:solidFill>
              </a:rPr>
              <a:t>inglés</a:t>
            </a:r>
            <a:r>
              <a:rPr lang="en-US" sz="2400" dirty="0">
                <a:solidFill>
                  <a:schemeClr val="tx1">
                    <a:lumMod val="85000"/>
                    <a:lumOff val="15000"/>
                  </a:schemeClr>
                </a:solidFill>
              </a:rPr>
              <a:t> graphical user interface). La GUI </a:t>
            </a:r>
            <a:r>
              <a:rPr lang="en-US" sz="2400" b="1" u="sng" dirty="0">
                <a:solidFill>
                  <a:schemeClr val="tx1">
                    <a:lumMod val="85000"/>
                    <a:lumOff val="15000"/>
                  </a:schemeClr>
                </a:solidFill>
              </a:rPr>
              <a:t>es el entorno visual en el que se </a:t>
            </a:r>
            <a:r>
              <a:rPr lang="en-US" sz="2400" b="1" u="sng" dirty="0" err="1">
                <a:solidFill>
                  <a:schemeClr val="tx1">
                    <a:lumMod val="85000"/>
                    <a:lumOff val="15000"/>
                  </a:schemeClr>
                </a:solidFill>
              </a:rPr>
              <a:t>desarrolla</a:t>
            </a:r>
            <a:r>
              <a:rPr lang="en-US" sz="2400" b="1" u="sng" dirty="0">
                <a:solidFill>
                  <a:schemeClr val="tx1">
                    <a:lumMod val="85000"/>
                    <a:lumOff val="15000"/>
                  </a:schemeClr>
                </a:solidFill>
              </a:rPr>
              <a:t> la </a:t>
            </a:r>
            <a:r>
              <a:rPr lang="en-US" sz="2400" b="1" u="sng" dirty="0" err="1">
                <a:solidFill>
                  <a:schemeClr val="tx1">
                    <a:lumMod val="85000"/>
                    <a:lumOff val="15000"/>
                  </a:schemeClr>
                </a:solidFill>
              </a:rPr>
              <a:t>interacción</a:t>
            </a:r>
            <a:r>
              <a:rPr lang="en-US" sz="2400" b="1" u="sng" dirty="0">
                <a:solidFill>
                  <a:schemeClr val="tx1">
                    <a:lumMod val="85000"/>
                    <a:lumOff val="15000"/>
                  </a:schemeClr>
                </a:solidFill>
              </a:rPr>
              <a:t> entre la persona y el </a:t>
            </a:r>
            <a:r>
              <a:rPr lang="en-US" sz="2400" b="1" u="sng" dirty="0" err="1">
                <a:solidFill>
                  <a:schemeClr val="tx1">
                    <a:lumMod val="85000"/>
                    <a:lumOff val="15000"/>
                  </a:schemeClr>
                </a:solidFill>
              </a:rPr>
              <a:t>dispositivo</a:t>
            </a:r>
            <a:r>
              <a:rPr lang="en-US" sz="2400" dirty="0">
                <a:solidFill>
                  <a:schemeClr val="tx1">
                    <a:lumMod val="85000"/>
                    <a:lumOff val="15000"/>
                  </a:schemeClr>
                </a:solidFill>
              </a:rPr>
              <a:t>, y </a:t>
            </a:r>
            <a:r>
              <a:rPr lang="en-US" sz="2400" dirty="0" err="1">
                <a:solidFill>
                  <a:schemeClr val="tx1">
                    <a:lumMod val="85000"/>
                    <a:lumOff val="15000"/>
                  </a:schemeClr>
                </a:solidFill>
              </a:rPr>
              <a:t>puede</a:t>
            </a:r>
            <a:r>
              <a:rPr lang="en-US" sz="2400" dirty="0">
                <a:solidFill>
                  <a:schemeClr val="tx1">
                    <a:lumMod val="85000"/>
                    <a:lumOff val="15000"/>
                  </a:schemeClr>
                </a:solidFill>
              </a:rPr>
              <a:t> ser el </a:t>
            </a:r>
            <a:r>
              <a:rPr lang="en-US" sz="2400" dirty="0" err="1">
                <a:solidFill>
                  <a:schemeClr val="tx1">
                    <a:lumMod val="85000"/>
                    <a:lumOff val="15000"/>
                  </a:schemeClr>
                </a:solidFill>
              </a:rPr>
              <a:t>propio</a:t>
            </a:r>
            <a:r>
              <a:rPr lang="en-US" sz="2400" dirty="0">
                <a:solidFill>
                  <a:schemeClr val="tx1">
                    <a:lumMod val="85000"/>
                    <a:lumOff val="15000"/>
                  </a:schemeClr>
                </a:solidFill>
              </a:rPr>
              <a:t> del sistema </a:t>
            </a:r>
            <a:r>
              <a:rPr lang="en-US" sz="2400" dirty="0" err="1">
                <a:solidFill>
                  <a:schemeClr val="tx1">
                    <a:lumMod val="85000"/>
                    <a:lumOff val="15000"/>
                  </a:schemeClr>
                </a:solidFill>
              </a:rPr>
              <a:t>operativo</a:t>
            </a:r>
            <a:r>
              <a:rPr lang="en-US" sz="2400" dirty="0">
                <a:solidFill>
                  <a:schemeClr val="tx1">
                    <a:lumMod val="85000"/>
                    <a:lumOff val="15000"/>
                  </a:schemeClr>
                </a:solidFill>
              </a:rPr>
              <a:t> o bien el particular de la </a:t>
            </a:r>
            <a:r>
              <a:rPr lang="en-US" sz="2400" dirty="0" err="1">
                <a:solidFill>
                  <a:schemeClr val="tx1">
                    <a:lumMod val="85000"/>
                    <a:lumOff val="15000"/>
                  </a:schemeClr>
                </a:solidFill>
              </a:rPr>
              <a:t>aplicación</a:t>
            </a:r>
            <a:r>
              <a:rPr lang="en-US" sz="2400" dirty="0">
                <a:solidFill>
                  <a:schemeClr val="tx1">
                    <a:lumMod val="85000"/>
                    <a:lumOff val="15000"/>
                  </a:schemeClr>
                </a:solidFill>
              </a:rPr>
              <a:t> que se </a:t>
            </a:r>
            <a:r>
              <a:rPr lang="en-US" sz="2400" dirty="0" err="1">
                <a:solidFill>
                  <a:schemeClr val="tx1">
                    <a:lumMod val="85000"/>
                    <a:lumOff val="15000"/>
                  </a:schemeClr>
                </a:solidFill>
              </a:rPr>
              <a:t>está</a:t>
            </a:r>
            <a:r>
              <a:rPr lang="en-US" sz="2400" dirty="0">
                <a:solidFill>
                  <a:schemeClr val="tx1">
                    <a:lumMod val="85000"/>
                    <a:lumOff val="15000"/>
                  </a:schemeClr>
                </a:solidFill>
              </a:rPr>
              <a:t> </a:t>
            </a:r>
            <a:r>
              <a:rPr lang="en-US" sz="2400" dirty="0" err="1">
                <a:solidFill>
                  <a:schemeClr val="tx1">
                    <a:lumMod val="85000"/>
                    <a:lumOff val="15000"/>
                  </a:schemeClr>
                </a:solidFill>
              </a:rPr>
              <a:t>utilizando</a:t>
            </a:r>
            <a:r>
              <a:rPr lang="en-US" sz="2400" dirty="0">
                <a:solidFill>
                  <a:schemeClr val="tx1">
                    <a:lumMod val="85000"/>
                    <a:lumOff val="15000"/>
                  </a:schemeClr>
                </a:solidFill>
              </a:rPr>
              <a:t>.</a:t>
            </a:r>
          </a:p>
        </p:txBody>
      </p:sp>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98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B7F823-6636-48BA-941D-E64678636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a:extLst>
              <a:ext uri="{FF2B5EF4-FFF2-40B4-BE49-F238E27FC236}">
                <a16:creationId xmlns:a16="http://schemas.microsoft.com/office/drawing/2014/main" id="{80C52829-A43B-4C1A-9F34-D967EAB9F359}"/>
              </a:ext>
            </a:extLst>
          </p:cNvPr>
          <p:cNvSpPr/>
          <p:nvPr/>
        </p:nvSpPr>
        <p:spPr>
          <a:xfrm>
            <a:off x="7510360" y="538026"/>
            <a:ext cx="3584012" cy="123659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kern="1200" dirty="0">
                <a:solidFill>
                  <a:schemeClr val="tx1">
                    <a:lumMod val="85000"/>
                    <a:lumOff val="15000"/>
                  </a:schemeClr>
                </a:solidFill>
                <a:latin typeface="+mj-lt"/>
                <a:ea typeface="+mj-ea"/>
                <a:cs typeface="+mj-cs"/>
              </a:rPr>
              <a:t>Conceptos de </a:t>
            </a:r>
            <a:r>
              <a:rPr lang="en-US" sz="2800" kern="1200" dirty="0" err="1">
                <a:solidFill>
                  <a:schemeClr val="tx1">
                    <a:lumMod val="85000"/>
                    <a:lumOff val="15000"/>
                  </a:schemeClr>
                </a:solidFill>
                <a:latin typeface="+mj-lt"/>
                <a:ea typeface="+mj-ea"/>
                <a:cs typeface="+mj-cs"/>
              </a:rPr>
              <a:t>interfaz</a:t>
            </a:r>
            <a:endParaRPr lang="en-US" sz="2800" kern="1200" dirty="0">
              <a:solidFill>
                <a:schemeClr val="tx1">
                  <a:lumMod val="85000"/>
                  <a:lumOff val="15000"/>
                </a:schemeClr>
              </a:solidFill>
              <a:latin typeface="+mj-lt"/>
              <a:ea typeface="+mj-ea"/>
              <a:cs typeface="+mj-cs"/>
            </a:endParaRPr>
          </a:p>
        </p:txBody>
      </p:sp>
      <p:sp>
        <p:nvSpPr>
          <p:cNvPr id="11" name="Freeform: Shape 10">
            <a:extLst>
              <a:ext uri="{FF2B5EF4-FFF2-40B4-BE49-F238E27FC236}">
                <a16:creationId xmlns:a16="http://schemas.microsoft.com/office/drawing/2014/main" id="{A87B67E4-C0EB-443E-9F52-71057ADE6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4DE0FBC4-76C2-4FA1-A14B-AF5A773FF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4D1819B-21EB-4EB0-8BD9-B686574AD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30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ángulo 3">
            <a:extLst>
              <a:ext uri="{FF2B5EF4-FFF2-40B4-BE49-F238E27FC236}">
                <a16:creationId xmlns:a16="http://schemas.microsoft.com/office/drawing/2014/main" id="{A986DBF7-D7B0-4BBA-BCF7-0DB6A4678FC0}"/>
              </a:ext>
            </a:extLst>
          </p:cNvPr>
          <p:cNvSpPr/>
          <p:nvPr/>
        </p:nvSpPr>
        <p:spPr>
          <a:xfrm>
            <a:off x="7546412" y="2631741"/>
            <a:ext cx="4167747" cy="2575316"/>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400" dirty="0">
                <a:solidFill>
                  <a:schemeClr val="tx1">
                    <a:lumMod val="85000"/>
                    <a:lumOff val="15000"/>
                  </a:schemeClr>
                </a:solidFill>
              </a:rPr>
              <a:t>La </a:t>
            </a:r>
            <a:r>
              <a:rPr lang="en-US" sz="2400" dirty="0" err="1">
                <a:solidFill>
                  <a:schemeClr val="tx1">
                    <a:lumMod val="85000"/>
                    <a:lumOff val="15000"/>
                  </a:schemeClr>
                </a:solidFill>
              </a:rPr>
              <a:t>interfaz</a:t>
            </a:r>
            <a:r>
              <a:rPr lang="en-US" sz="2400" dirty="0">
                <a:solidFill>
                  <a:schemeClr val="tx1">
                    <a:lumMod val="85000"/>
                    <a:lumOff val="15000"/>
                  </a:schemeClr>
                </a:solidFill>
              </a:rPr>
              <a:t> persona-</a:t>
            </a:r>
            <a:r>
              <a:rPr lang="en-US" sz="2400" dirty="0" err="1">
                <a:solidFill>
                  <a:schemeClr val="tx1">
                    <a:lumMod val="85000"/>
                    <a:lumOff val="15000"/>
                  </a:schemeClr>
                </a:solidFill>
              </a:rPr>
              <a:t>maquina</a:t>
            </a:r>
            <a:r>
              <a:rPr lang="en-US" sz="2400" dirty="0">
                <a:solidFill>
                  <a:schemeClr val="tx1">
                    <a:lumMod val="85000"/>
                    <a:lumOff val="15000"/>
                  </a:schemeClr>
                </a:solidFill>
              </a:rPr>
              <a:t> (IPO) se </a:t>
            </a:r>
            <a:r>
              <a:rPr lang="en-US" sz="2400" dirty="0" err="1">
                <a:solidFill>
                  <a:schemeClr val="tx1">
                    <a:lumMod val="85000"/>
                    <a:lumOff val="15000"/>
                  </a:schemeClr>
                </a:solidFill>
              </a:rPr>
              <a:t>denomina</a:t>
            </a:r>
            <a:r>
              <a:rPr lang="en-US" sz="2400" dirty="0">
                <a:solidFill>
                  <a:schemeClr val="tx1">
                    <a:lumMod val="85000"/>
                    <a:lumOff val="15000"/>
                  </a:schemeClr>
                </a:solidFill>
              </a:rPr>
              <a:t> en </a:t>
            </a:r>
            <a:r>
              <a:rPr lang="en-US" sz="2400" dirty="0" err="1">
                <a:solidFill>
                  <a:schemeClr val="tx1">
                    <a:lumMod val="85000"/>
                    <a:lumOff val="15000"/>
                  </a:schemeClr>
                </a:solidFill>
              </a:rPr>
              <a:t>inglés</a:t>
            </a:r>
            <a:r>
              <a:rPr lang="en-US" sz="2400" dirty="0">
                <a:solidFill>
                  <a:schemeClr val="tx1">
                    <a:lumMod val="85000"/>
                    <a:lumOff val="15000"/>
                  </a:schemeClr>
                </a:solidFill>
              </a:rPr>
              <a:t> human-computer interface (HCI). Tal como </a:t>
            </a:r>
            <a:r>
              <a:rPr lang="en-US" sz="2400" dirty="0" err="1">
                <a:solidFill>
                  <a:schemeClr val="tx1">
                    <a:lumMod val="85000"/>
                    <a:lumOff val="15000"/>
                  </a:schemeClr>
                </a:solidFill>
              </a:rPr>
              <a:t>vamos</a:t>
            </a:r>
            <a:r>
              <a:rPr lang="en-US" sz="2400" dirty="0">
                <a:solidFill>
                  <a:schemeClr val="tx1">
                    <a:lumMod val="85000"/>
                    <a:lumOff val="15000"/>
                  </a:schemeClr>
                </a:solidFill>
              </a:rPr>
              <a:t> a </a:t>
            </a:r>
            <a:r>
              <a:rPr lang="en-US" sz="2400" dirty="0" err="1">
                <a:solidFill>
                  <a:schemeClr val="tx1">
                    <a:lumMod val="85000"/>
                    <a:lumOff val="15000"/>
                  </a:schemeClr>
                </a:solidFill>
              </a:rPr>
              <a:t>ver</a:t>
            </a:r>
            <a:r>
              <a:rPr lang="en-US" sz="2400" dirty="0">
                <a:solidFill>
                  <a:schemeClr val="tx1">
                    <a:lumMod val="85000"/>
                    <a:lumOff val="15000"/>
                  </a:schemeClr>
                </a:solidFill>
              </a:rPr>
              <a:t> a lo largo del </a:t>
            </a:r>
            <a:r>
              <a:rPr lang="en-US" sz="2400" dirty="0" err="1">
                <a:solidFill>
                  <a:schemeClr val="tx1">
                    <a:lumMod val="85000"/>
                    <a:lumOff val="15000"/>
                  </a:schemeClr>
                </a:solidFill>
              </a:rPr>
              <a:t>espacio</a:t>
            </a:r>
            <a:r>
              <a:rPr lang="en-US" sz="2400" dirty="0">
                <a:solidFill>
                  <a:schemeClr val="tx1">
                    <a:lumMod val="85000"/>
                    <a:lumOff val="15000"/>
                  </a:schemeClr>
                </a:solidFill>
              </a:rPr>
              <a:t> académico, otros conceptos </a:t>
            </a:r>
            <a:r>
              <a:rPr lang="en-US" sz="2400" dirty="0" err="1">
                <a:solidFill>
                  <a:schemeClr val="tx1">
                    <a:lumMod val="85000"/>
                    <a:lumOff val="15000"/>
                  </a:schemeClr>
                </a:solidFill>
              </a:rPr>
              <a:t>estrechamente</a:t>
            </a:r>
            <a:r>
              <a:rPr lang="en-US" sz="2400" dirty="0">
                <a:solidFill>
                  <a:schemeClr val="tx1">
                    <a:lumMod val="85000"/>
                    <a:lumOff val="15000"/>
                  </a:schemeClr>
                </a:solidFill>
              </a:rPr>
              <a:t> </a:t>
            </a:r>
            <a:r>
              <a:rPr lang="en-US" sz="2400" dirty="0" err="1">
                <a:solidFill>
                  <a:schemeClr val="tx1">
                    <a:lumMod val="85000"/>
                    <a:lumOff val="15000"/>
                  </a:schemeClr>
                </a:solidFill>
              </a:rPr>
              <a:t>relacionados</a:t>
            </a:r>
            <a:r>
              <a:rPr lang="en-US" sz="2400" dirty="0">
                <a:solidFill>
                  <a:schemeClr val="tx1">
                    <a:lumMod val="85000"/>
                    <a:lumOff val="15000"/>
                  </a:schemeClr>
                </a:solidFill>
              </a:rPr>
              <a:t> </a:t>
            </a:r>
            <a:r>
              <a:rPr lang="en-US" sz="2400" b="1" dirty="0">
                <a:solidFill>
                  <a:schemeClr val="tx1">
                    <a:lumMod val="85000"/>
                    <a:lumOff val="15000"/>
                  </a:schemeClr>
                </a:solidFill>
              </a:rPr>
              <a:t>son </a:t>
            </a:r>
            <a:r>
              <a:rPr lang="en-US" sz="2400" b="1" dirty="0" err="1">
                <a:solidFill>
                  <a:schemeClr val="tx1">
                    <a:lumMod val="85000"/>
                    <a:lumOff val="15000"/>
                  </a:schemeClr>
                </a:solidFill>
              </a:rPr>
              <a:t>arquitectura</a:t>
            </a:r>
            <a:r>
              <a:rPr lang="en-US" sz="2400" b="1" dirty="0">
                <a:solidFill>
                  <a:schemeClr val="tx1">
                    <a:lumMod val="85000"/>
                    <a:lumOff val="15000"/>
                  </a:schemeClr>
                </a:solidFill>
              </a:rPr>
              <a:t> de la información, </a:t>
            </a:r>
            <a:r>
              <a:rPr lang="en-US" sz="2400" b="1" dirty="0" err="1">
                <a:solidFill>
                  <a:schemeClr val="tx1">
                    <a:lumMod val="85000"/>
                    <a:lumOff val="15000"/>
                  </a:schemeClr>
                </a:solidFill>
              </a:rPr>
              <a:t>usabilidad</a:t>
            </a:r>
            <a:r>
              <a:rPr lang="en-US" sz="2400" b="1" dirty="0">
                <a:solidFill>
                  <a:schemeClr val="tx1">
                    <a:lumMod val="85000"/>
                    <a:lumOff val="15000"/>
                  </a:schemeClr>
                </a:solidFill>
              </a:rPr>
              <a:t> y diseño de </a:t>
            </a:r>
            <a:r>
              <a:rPr lang="en-US" sz="2400" b="1" dirty="0" err="1">
                <a:solidFill>
                  <a:schemeClr val="tx1">
                    <a:lumMod val="85000"/>
                    <a:lumOff val="15000"/>
                  </a:schemeClr>
                </a:solidFill>
              </a:rPr>
              <a:t>interacción</a:t>
            </a:r>
            <a:r>
              <a:rPr lang="en-US" sz="2400" b="1" dirty="0">
                <a:solidFill>
                  <a:schemeClr val="tx1">
                    <a:lumMod val="85000"/>
                    <a:lumOff val="15000"/>
                  </a:schemeClr>
                </a:solidFill>
              </a:rPr>
              <a:t>.</a:t>
            </a:r>
          </a:p>
        </p:txBody>
      </p:sp>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24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D1C4DB40-5A43-4210-BBA7-650D74BA766F}"/>
              </a:ext>
            </a:extLst>
          </p:cNvPr>
          <p:cNvSpPr/>
          <p:nvPr/>
        </p:nvSpPr>
        <p:spPr>
          <a:xfrm>
            <a:off x="1212112" y="629266"/>
            <a:ext cx="2942312"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solidFill>
                <a:latin typeface="+mj-lt"/>
                <a:ea typeface="+mj-ea"/>
                <a:cs typeface="+mj-cs"/>
              </a:rPr>
              <a:t>Objetivo de la </a:t>
            </a:r>
            <a:r>
              <a:rPr lang="en-US" sz="3600" kern="1200" dirty="0" err="1">
                <a:solidFill>
                  <a:schemeClr val="tx1"/>
                </a:solidFill>
                <a:latin typeface="+mj-lt"/>
                <a:ea typeface="+mj-ea"/>
                <a:cs typeface="+mj-cs"/>
              </a:rPr>
              <a:t>interfaz</a:t>
            </a:r>
            <a:endParaRPr lang="en-US" sz="3600" kern="1200" dirty="0">
              <a:solidFill>
                <a:schemeClr val="tx1"/>
              </a:solidFill>
              <a:latin typeface="+mj-lt"/>
              <a:ea typeface="+mj-ea"/>
              <a:cs typeface="+mj-cs"/>
            </a:endParaRPr>
          </a:p>
        </p:txBody>
      </p:sp>
      <p:sp>
        <p:nvSpPr>
          <p:cNvPr id="4" name="Rectángulo 3">
            <a:extLst>
              <a:ext uri="{FF2B5EF4-FFF2-40B4-BE49-F238E27FC236}">
                <a16:creationId xmlns:a16="http://schemas.microsoft.com/office/drawing/2014/main" id="{383386C3-5DEC-42E1-9B1A-B2090FD6DD6A}"/>
              </a:ext>
            </a:extLst>
          </p:cNvPr>
          <p:cNvSpPr/>
          <p:nvPr/>
        </p:nvSpPr>
        <p:spPr>
          <a:xfrm>
            <a:off x="648931" y="2806995"/>
            <a:ext cx="3505494" cy="341682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El </a:t>
            </a:r>
            <a:r>
              <a:rPr lang="en-US" sz="1700" dirty="0" err="1"/>
              <a:t>objetivo</a:t>
            </a:r>
            <a:r>
              <a:rPr lang="en-US" sz="1700" dirty="0"/>
              <a:t> de la </a:t>
            </a:r>
            <a:r>
              <a:rPr lang="en-US" sz="1700" dirty="0" err="1"/>
              <a:t>Interfaz</a:t>
            </a:r>
            <a:r>
              <a:rPr lang="en-US" sz="1700" dirty="0"/>
              <a:t> de </a:t>
            </a:r>
            <a:r>
              <a:rPr lang="en-US" sz="1700" dirty="0" err="1"/>
              <a:t>Usuario</a:t>
            </a:r>
            <a:r>
              <a:rPr lang="en-US" sz="1700" dirty="0"/>
              <a:t> </a:t>
            </a:r>
            <a:r>
              <a:rPr lang="en-US" sz="1700" b="1" dirty="0"/>
              <a:t>es mantener la </a:t>
            </a:r>
            <a:r>
              <a:rPr lang="en-US" sz="1700" b="1" dirty="0" err="1"/>
              <a:t>interacción</a:t>
            </a:r>
            <a:r>
              <a:rPr lang="en-US" sz="1700" b="1" dirty="0"/>
              <a:t> con </a:t>
            </a:r>
            <a:r>
              <a:rPr lang="en-US" sz="1700" b="1" dirty="0" err="1"/>
              <a:t>ellos</a:t>
            </a:r>
            <a:r>
              <a:rPr lang="en-US" sz="1700" b="1" dirty="0"/>
              <a:t> de una forma más </a:t>
            </a:r>
            <a:r>
              <a:rPr lang="en-US" sz="1700" b="1" dirty="0" err="1"/>
              <a:t>atractiva</a:t>
            </a:r>
            <a:r>
              <a:rPr lang="en-US" sz="1700" b="1" dirty="0"/>
              <a:t>, </a:t>
            </a:r>
            <a:r>
              <a:rPr lang="en-US" sz="1700" b="1" dirty="0" err="1"/>
              <a:t>centrando</a:t>
            </a:r>
            <a:r>
              <a:rPr lang="en-US" sz="1700" b="1" dirty="0"/>
              <a:t> el diseño en </a:t>
            </a:r>
            <a:r>
              <a:rPr lang="en-US" sz="1700" b="1" dirty="0" err="1"/>
              <a:t>ellos</a:t>
            </a:r>
            <a:r>
              <a:rPr lang="en-US" sz="1700" b="1" dirty="0"/>
              <a:t>. </a:t>
            </a:r>
            <a:r>
              <a:rPr lang="en-US" sz="1700" dirty="0"/>
              <a:t>Es por </a:t>
            </a:r>
            <a:r>
              <a:rPr lang="en-US" sz="1700" dirty="0" err="1"/>
              <a:t>ellos</a:t>
            </a:r>
            <a:r>
              <a:rPr lang="en-US" sz="1700" dirty="0"/>
              <a:t> que </a:t>
            </a:r>
            <a:r>
              <a:rPr lang="en-US" sz="1700" dirty="0" err="1"/>
              <a:t>ramas</a:t>
            </a:r>
            <a:r>
              <a:rPr lang="en-US" sz="1700" dirty="0"/>
              <a:t> como el Diseño </a:t>
            </a:r>
            <a:r>
              <a:rPr lang="en-US" sz="1700" dirty="0" err="1"/>
              <a:t>Gráfico</a:t>
            </a:r>
            <a:r>
              <a:rPr lang="en-US" sz="1700" dirty="0"/>
              <a:t> y Diseño Industrial </a:t>
            </a:r>
            <a:r>
              <a:rPr lang="en-US" sz="1700" dirty="0" err="1"/>
              <a:t>basan</a:t>
            </a:r>
            <a:r>
              <a:rPr lang="en-US" sz="1700" dirty="0"/>
              <a:t> sus </a:t>
            </a:r>
            <a:r>
              <a:rPr lang="en-US" sz="1700" dirty="0" err="1"/>
              <a:t>conocimientos</a:t>
            </a:r>
            <a:r>
              <a:rPr lang="en-US" sz="1700" dirty="0"/>
              <a:t> a que </a:t>
            </a:r>
            <a:r>
              <a:rPr lang="en-US" sz="1700" dirty="0" err="1"/>
              <a:t>aprendan</a:t>
            </a:r>
            <a:r>
              <a:rPr lang="en-US" sz="1700" dirty="0"/>
              <a:t> lo más rápido </a:t>
            </a:r>
            <a:r>
              <a:rPr lang="en-US" sz="1700" dirty="0" err="1"/>
              <a:t>posible</a:t>
            </a:r>
            <a:r>
              <a:rPr lang="en-US" sz="1700" dirty="0"/>
              <a:t> el </a:t>
            </a:r>
            <a:r>
              <a:rPr lang="en-US" sz="1700" dirty="0" err="1"/>
              <a:t>funcionamiento</a:t>
            </a:r>
            <a:r>
              <a:rPr lang="en-US" sz="1700" dirty="0"/>
              <a:t> de los </a:t>
            </a:r>
            <a:r>
              <a:rPr lang="en-US" sz="1700" dirty="0" err="1"/>
              <a:t>desarrollos</a:t>
            </a:r>
            <a:r>
              <a:rPr lang="en-US" sz="1700" dirty="0"/>
              <a:t>. Las </a:t>
            </a:r>
            <a:r>
              <a:rPr lang="en-US" sz="1700" dirty="0" err="1"/>
              <a:t>herramientas</a:t>
            </a:r>
            <a:r>
              <a:rPr lang="en-US" sz="1700" dirty="0"/>
              <a:t> </a:t>
            </a:r>
            <a:r>
              <a:rPr lang="en-US" sz="1700" dirty="0" err="1"/>
              <a:t>principales</a:t>
            </a:r>
            <a:r>
              <a:rPr lang="en-US" sz="1700" dirty="0"/>
              <a:t> que </a:t>
            </a:r>
            <a:r>
              <a:rPr lang="en-US" sz="1700" dirty="0" err="1"/>
              <a:t>utilizan</a:t>
            </a:r>
            <a:r>
              <a:rPr lang="en-US" sz="1700" dirty="0"/>
              <a:t> son </a:t>
            </a:r>
            <a:r>
              <a:rPr lang="en-US" sz="1700" dirty="0" err="1"/>
              <a:t>recursos</a:t>
            </a:r>
            <a:r>
              <a:rPr lang="en-US" sz="1700" dirty="0"/>
              <a:t> como la </a:t>
            </a:r>
            <a:r>
              <a:rPr lang="en-US" sz="1700" dirty="0" err="1"/>
              <a:t>gráfica</a:t>
            </a:r>
            <a:r>
              <a:rPr lang="en-US" sz="1700" dirty="0"/>
              <a:t>, los </a:t>
            </a:r>
            <a:r>
              <a:rPr lang="en-US" sz="1700" dirty="0" err="1"/>
              <a:t>pictogramas</a:t>
            </a:r>
            <a:r>
              <a:rPr lang="en-US" sz="1700" dirty="0"/>
              <a:t>, los </a:t>
            </a:r>
            <a:r>
              <a:rPr lang="en-US" sz="1700" dirty="0" err="1"/>
              <a:t>estereotipos</a:t>
            </a:r>
            <a:r>
              <a:rPr lang="en-US" sz="1700" dirty="0"/>
              <a:t> y la </a:t>
            </a:r>
            <a:r>
              <a:rPr lang="en-US" sz="1700" dirty="0" err="1"/>
              <a:t>simbología</a:t>
            </a:r>
            <a:r>
              <a:rPr lang="en-US" sz="1700" dirty="0"/>
              <a:t>, sin </a:t>
            </a:r>
            <a:r>
              <a:rPr lang="en-US" sz="1700" dirty="0" err="1"/>
              <a:t>afectar</a:t>
            </a:r>
            <a:r>
              <a:rPr lang="en-US" sz="1700" dirty="0"/>
              <a:t> el </a:t>
            </a:r>
            <a:r>
              <a:rPr lang="en-US" sz="1700" dirty="0" err="1"/>
              <a:t>funcionamiento</a:t>
            </a:r>
            <a:r>
              <a:rPr lang="en-US" sz="1700" dirty="0"/>
              <a:t> </a:t>
            </a:r>
            <a:r>
              <a:rPr lang="en-US" sz="1700" dirty="0" err="1"/>
              <a:t>técnico</a:t>
            </a:r>
            <a:r>
              <a:rPr lang="en-US" sz="1700" dirty="0"/>
              <a:t> </a:t>
            </a:r>
            <a:r>
              <a:rPr lang="en-US" sz="1700" dirty="0" err="1"/>
              <a:t>eficiente</a:t>
            </a:r>
            <a:r>
              <a:rPr lang="en-US" sz="1700" dirty="0"/>
              <a:t>.</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4B60E273-F053-49A4-AE5F-F023C3808699}"/>
              </a:ext>
            </a:extLst>
          </p:cNvPr>
          <p:cNvPicPr>
            <a:picLocks noChangeAspect="1"/>
          </p:cNvPicPr>
          <p:nvPr/>
        </p:nvPicPr>
        <p:blipFill>
          <a:blip r:embed="rId2"/>
          <a:stretch>
            <a:fillRect/>
          </a:stretch>
        </p:blipFill>
        <p:spPr>
          <a:xfrm>
            <a:off x="5405862" y="1456046"/>
            <a:ext cx="6019331" cy="3942661"/>
          </a:xfrm>
          <a:prstGeom prst="rect">
            <a:avLst/>
          </a:prstGeom>
          <a:effectLst/>
        </p:spPr>
      </p:pic>
      <p:pic>
        <p:nvPicPr>
          <p:cNvPr id="2" name="Imagen 3">
            <a:extLst>
              <a:ext uri="{FF2B5EF4-FFF2-40B4-BE49-F238E27FC236}">
                <a16:creationId xmlns:a16="http://schemas.microsoft.com/office/drawing/2014/main" id="{7D500F7A-EB3D-4FF6-B0D4-79C6AF9A2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9" y="494265"/>
            <a:ext cx="617491" cy="6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71954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4323</Words>
  <Application>Microsoft Office PowerPoint</Application>
  <PresentationFormat>Panorámica</PresentationFormat>
  <Paragraphs>240</Paragraphs>
  <Slides>34</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Arial</vt:lpstr>
      <vt:lpstr>Calibri</vt:lpstr>
      <vt:lpstr>Calibri Light</vt:lpstr>
      <vt:lpstr>Tema de Office</vt:lpstr>
      <vt:lpstr>Diseño de una interfaz</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una interfaz</dc:title>
  <dc:creator>PULIDO DAZA NELSON JAVIER</dc:creator>
  <cp:lastModifiedBy>PULIDO DAZA NELSON JAVIER</cp:lastModifiedBy>
  <cp:revision>10</cp:revision>
  <dcterms:created xsi:type="dcterms:W3CDTF">2020-10-07T22:10:09Z</dcterms:created>
  <dcterms:modified xsi:type="dcterms:W3CDTF">2023-03-03T21:37:57Z</dcterms:modified>
</cp:coreProperties>
</file>