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7" r:id="rId47"/>
    <p:sldId id="348" r:id="rId4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EF63A-7003-4DCD-B803-BBD36414C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76B0B8-D2B5-47AE-92D2-A3DFE3EC9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557EF4-64B3-4CC8-AF56-42FAA75C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9-405D-480D-A251-F2761AD07BA6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4351C-28D3-48B5-8C71-3479E2D5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92736A-1387-4837-AF20-69AAE263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33C-94EB-4D70-9511-1894C1B50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99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5D189-E0EC-46B1-83C3-63BE238C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4D7FF8-B0DA-412E-B567-331351DAA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1961BA-AFC9-4565-9C18-81DA0AD1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9-405D-480D-A251-F2761AD07BA6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4F30EB-AFF1-4227-8AF4-E12BF433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E93076-3947-4512-A8E2-D0EC2BAD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33C-94EB-4D70-9511-1894C1B50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96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205786-C0E5-4F24-A666-106FB39C4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3782E7-5013-44A7-8F69-5771E035F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682F7E-491E-40A6-B7BC-B2D5C208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9-405D-480D-A251-F2761AD07BA6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11ACEA-BC6E-4D62-972C-F3565E56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698E60-B00A-4B47-9EC3-F456EDD8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33C-94EB-4D70-9511-1894C1B50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09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5BDE7-0F9A-46CB-8AAA-6F0130D7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B20654-4405-4343-9B78-9F3A0901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8D5A7D-1403-4870-9922-74FBC492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9-405D-480D-A251-F2761AD07BA6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B5CC86-F42B-42BF-A280-0B7FADEE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D276C0-B40D-4BAC-80A0-0ED32B1B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33C-94EB-4D70-9511-1894C1B50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94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B6D2C-FBE4-4109-AABC-631A42CA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5A0D3C-CB8F-4F24-8C65-61F91ACB4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773335-D900-42C9-945D-03818DE0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9-405D-480D-A251-F2761AD07BA6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63B56A-B0C2-48FD-85CD-0D5E1FCA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25B929-C734-4513-8F09-2375D3C7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33C-94EB-4D70-9511-1894C1B50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68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6D428-A735-4E94-86E2-746BD87C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92B1E-EBB5-4F18-B474-96CA57E1F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8EC953-27B1-43B4-928C-A2E2C7E1F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5AAEDF-8B40-49F5-8263-0A167A5A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9-405D-480D-A251-F2761AD07BA6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416E80-9067-4E04-9BBB-461D7F33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43F258-195A-4C89-BBFD-0E438C21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33C-94EB-4D70-9511-1894C1B50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22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5D035-E644-44BF-8974-3FC5FBFA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7197A-7AF6-43CF-9BDC-069972F3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2C262D-902A-4154-95DC-3606A06D6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5DE4A7-820D-4469-8D74-40B7BFFB2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FEF858-05CD-44A1-B0B8-0EF8D1631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1FAAF8-29D9-46E8-ACCB-64964BA3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9-405D-480D-A251-F2761AD07BA6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341953-0A90-4942-A4A0-64B5F576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9442B8-F338-4572-AF7C-BF0A84BE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33C-94EB-4D70-9511-1894C1B50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94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7BAD0-8627-4560-9263-25146ABA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CE7F75-7127-498D-9CFF-F7A48BD2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9-405D-480D-A251-F2761AD07BA6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69AFF3-B089-41FF-BC20-FC5BFB6E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AF204F-194F-4516-BCAB-9EA21122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33C-94EB-4D70-9511-1894C1B50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33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47111B-769F-4F8C-9BC9-4C5CE698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9-405D-480D-A251-F2761AD07BA6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97ED76-2D28-4282-BA0D-0869DC19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A07F4F-57F5-4092-931A-90008E70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33C-94EB-4D70-9511-1894C1B50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61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6B841-B678-41DC-8F11-2AEF0419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477328-4CA7-43F9-AAAD-8607AE47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DAE18D-B68F-4B44-8BBD-91832A0F1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CEDD6A-6E55-483E-981B-756B3FCE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9-405D-480D-A251-F2761AD07BA6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9FDDB3-827E-45AF-975E-9D22EBC9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E0821B-AB14-4C44-92F9-A62FA767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33C-94EB-4D70-9511-1894C1B50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07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C0592-56E1-4807-AFF1-B6319DE8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142623-C6C7-48F6-891C-688B3354F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12E1D6-4CFD-4CEA-83DF-CE7627F42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DD104A-EF6F-4E82-9709-57145BA8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9-405D-480D-A251-F2761AD07BA6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1BE068-F7CB-4C5E-8DFE-30A99D90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BE0D46-DF63-46D7-BBF5-1BB52D96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33C-94EB-4D70-9511-1894C1B50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84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5B97B7-C950-44A3-B349-CD7A1064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3A0127-10E0-4CC5-95F5-548079489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12CAE-868C-4DD3-B11A-00C381793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46469-405D-480D-A251-F2761AD07BA6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F6D07-D952-4AEF-A6C9-3D28A58ED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1049A-69C1-4167-88FF-F4B8727FD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833C-94EB-4D70-9511-1894C1B50B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14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9EB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E60055A-DF39-4463-9893-7D59123A2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1860" y="1123527"/>
            <a:ext cx="452642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57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2488911" y="757178"/>
            <a:ext cx="2705941" cy="392623"/>
          </a:xfrm>
          <a:prstGeom prst="rect">
            <a:avLst/>
          </a:prstGeom>
        </p:spPr>
        <p:txBody>
          <a:bodyPr wrap="square" lIns="0" tIns="19450" rIns="0" bIns="0" rtlCol="0">
            <a:noAutofit/>
          </a:bodyPr>
          <a:lstStyle/>
          <a:p>
            <a:pPr marL="11527">
              <a:lnSpc>
                <a:spcPts val="3063"/>
              </a:lnSpc>
            </a:pPr>
            <a:r>
              <a:rPr lang="es-ES" sz="2904" b="1" spc="-4" dirty="0">
                <a:solidFill>
                  <a:srgbClr val="002060"/>
                </a:solidFill>
                <a:latin typeface="+mj-lt"/>
                <a:cs typeface="Arial"/>
              </a:rPr>
              <a:t>Ideas a considerar</a:t>
            </a:r>
            <a:endParaRPr lang="es-ES" sz="2904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94570" y="771549"/>
            <a:ext cx="1883779" cy="392346"/>
          </a:xfrm>
          <a:prstGeom prst="rect">
            <a:avLst/>
          </a:prstGeom>
        </p:spPr>
        <p:txBody>
          <a:bodyPr wrap="square" lIns="0" tIns="19450" rIns="0" bIns="0" rtlCol="0">
            <a:noAutofit/>
          </a:bodyPr>
          <a:lstStyle/>
          <a:p>
            <a:pPr marL="11527">
              <a:lnSpc>
                <a:spcPts val="3063"/>
              </a:lnSpc>
            </a:pPr>
            <a:r>
              <a:rPr lang="es-ES" sz="2904" b="1" dirty="0">
                <a:solidFill>
                  <a:srgbClr val="002060"/>
                </a:solidFill>
                <a:latin typeface="+mj-lt"/>
                <a:cs typeface="Arial"/>
              </a:rPr>
              <a:t>durante</a:t>
            </a:r>
            <a:endParaRPr lang="es-ES" sz="2904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6395" y="771549"/>
            <a:ext cx="2065332" cy="392346"/>
          </a:xfrm>
          <a:prstGeom prst="rect">
            <a:avLst/>
          </a:prstGeom>
        </p:spPr>
        <p:txBody>
          <a:bodyPr wrap="square" lIns="0" tIns="19450" rIns="0" bIns="0" rtlCol="0">
            <a:noAutofit/>
          </a:bodyPr>
          <a:lstStyle/>
          <a:p>
            <a:pPr marL="11527">
              <a:lnSpc>
                <a:spcPts val="3063"/>
              </a:lnSpc>
            </a:pPr>
            <a:r>
              <a:rPr lang="es-ES" sz="2904" b="1" spc="-2" dirty="0">
                <a:solidFill>
                  <a:srgbClr val="002060"/>
                </a:solidFill>
                <a:latin typeface="+mj-lt"/>
                <a:cs typeface="Arial"/>
              </a:rPr>
              <a:t>el diseño</a:t>
            </a:r>
            <a:endParaRPr lang="es-ES" sz="2904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72347" y="1930599"/>
            <a:ext cx="576837" cy="254034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361" dirty="0">
                <a:solidFill>
                  <a:srgbClr val="003164"/>
                </a:solidFill>
                <a:latin typeface="Wingdings"/>
                <a:cs typeface="Wingdings"/>
              </a:rPr>
              <a:t></a:t>
            </a:r>
            <a:r>
              <a:rPr sz="1361" dirty="0">
                <a:solidFill>
                  <a:srgbClr val="003164"/>
                </a:solidFill>
                <a:latin typeface="Times New Roman"/>
                <a:cs typeface="Times New Roman"/>
              </a:rPr>
              <a:t>    </a:t>
            </a:r>
            <a:r>
              <a:rPr sz="1361" spc="126" dirty="0">
                <a:solidFill>
                  <a:srgbClr val="003164"/>
                </a:solidFill>
                <a:latin typeface="Times New Roman"/>
                <a:cs typeface="Times New Roman"/>
              </a:rPr>
              <a:t> </a:t>
            </a:r>
            <a:r>
              <a:rPr sz="1815" spc="-4" dirty="0">
                <a:solidFill>
                  <a:srgbClr val="003164"/>
                </a:solidFill>
                <a:latin typeface="Verdana"/>
                <a:cs typeface="Verdana"/>
              </a:rPr>
              <a:t>El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8613" y="1930599"/>
            <a:ext cx="897751" cy="254034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15" dirty="0">
                <a:solidFill>
                  <a:srgbClr val="003164"/>
                </a:solidFill>
                <a:latin typeface="Verdana"/>
                <a:cs typeface="Verdana"/>
              </a:rPr>
              <a:t>usuario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87378" y="1930599"/>
            <a:ext cx="614383" cy="254034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13" dirty="0">
                <a:solidFill>
                  <a:srgbClr val="003164"/>
                </a:solidFill>
                <a:latin typeface="Verdana"/>
                <a:cs typeface="Verdana"/>
              </a:rPr>
              <a:t>debe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18222" y="1930599"/>
            <a:ext cx="1406849" cy="254034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26" dirty="0">
                <a:solidFill>
                  <a:srgbClr val="003164"/>
                </a:solidFill>
                <a:latin typeface="Verdana"/>
                <a:cs typeface="Verdana"/>
              </a:rPr>
              <a:t>permanecer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39060" y="1930599"/>
            <a:ext cx="1044538" cy="254034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25" dirty="0">
                <a:solidFill>
                  <a:srgbClr val="003164"/>
                </a:solidFill>
                <a:latin typeface="Verdana"/>
                <a:cs typeface="Verdana"/>
              </a:rPr>
              <a:t>presente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96253" y="1930599"/>
            <a:ext cx="335265" cy="254034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25" dirty="0">
                <a:solidFill>
                  <a:srgbClr val="003164"/>
                </a:solidFill>
                <a:latin typeface="Verdana"/>
                <a:cs typeface="Verdana"/>
              </a:rPr>
              <a:t>en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46323" y="1930599"/>
            <a:ext cx="373060" cy="254034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22" dirty="0">
                <a:solidFill>
                  <a:srgbClr val="003164"/>
                </a:solidFill>
                <a:latin typeface="Verdana"/>
                <a:cs typeface="Verdana"/>
              </a:rPr>
              <a:t>los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3549" y="2179562"/>
            <a:ext cx="5692646" cy="502996"/>
          </a:xfrm>
          <a:prstGeom prst="rect">
            <a:avLst/>
          </a:prstGeom>
        </p:spPr>
        <p:txBody>
          <a:bodyPr wrap="square" lIns="0" tIns="15906" rIns="0" bIns="0" rtlCol="0">
            <a:noAutofit/>
          </a:bodyPr>
          <a:lstStyle/>
          <a:p>
            <a:pPr marL="11527">
              <a:lnSpc>
                <a:spcPts val="1960"/>
              </a:lnSpc>
            </a:pPr>
            <a:r>
              <a:rPr sz="1815" spc="10" dirty="0">
                <a:solidFill>
                  <a:srgbClr val="003164"/>
                </a:solidFill>
                <a:latin typeface="Verdana"/>
                <a:cs typeface="Verdana"/>
              </a:rPr>
              <a:t>pensamientos del analista durante el diseño de de terminales de desplegado visual (VDT)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38162" y="2179561"/>
            <a:ext cx="1079838" cy="254034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7" dirty="0">
                <a:solidFill>
                  <a:srgbClr val="003164"/>
                </a:solidFill>
                <a:latin typeface="Verdana"/>
                <a:cs typeface="Verdana"/>
              </a:rPr>
              <a:t>plantillas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7076" y="3048155"/>
            <a:ext cx="4006525" cy="265099"/>
          </a:xfrm>
          <a:prstGeom prst="rect">
            <a:avLst/>
          </a:prstGeom>
        </p:spPr>
        <p:txBody>
          <a:bodyPr wrap="square" lIns="0" tIns="13140" rIns="0" bIns="0" rtlCol="0">
            <a:noAutofit/>
          </a:bodyPr>
          <a:lstStyle/>
          <a:p>
            <a:pPr marL="11527">
              <a:lnSpc>
                <a:spcPts val="2069"/>
              </a:lnSpc>
            </a:pPr>
            <a:r>
              <a:rPr sz="1906" spc="110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Lineamientos para el Diseño:</a:t>
            </a:r>
            <a:endParaRPr sz="1906" dirty="0">
              <a:solidFill>
                <a:schemeClr val="accent2">
                  <a:lumMod val="7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7075" y="3698225"/>
            <a:ext cx="213455" cy="1240549"/>
          </a:xfrm>
          <a:prstGeom prst="rect">
            <a:avLst/>
          </a:prstGeom>
        </p:spPr>
        <p:txBody>
          <a:bodyPr wrap="square" lIns="0" tIns="13140" rIns="0" bIns="0" rtlCol="0">
            <a:noAutofit/>
          </a:bodyPr>
          <a:lstStyle/>
          <a:p>
            <a:pPr marL="11527" marR="217">
              <a:lnSpc>
                <a:spcPts val="2069"/>
              </a:lnSpc>
            </a:pP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*</a:t>
            </a:r>
            <a:endParaRPr sz="1906">
              <a:solidFill>
                <a:schemeClr val="accent2">
                  <a:lumMod val="75000"/>
                </a:schemeClr>
              </a:solidFill>
              <a:latin typeface="Verdana"/>
              <a:cs typeface="Verdana"/>
            </a:endParaRPr>
          </a:p>
          <a:p>
            <a:pPr marL="11527">
              <a:lnSpc>
                <a:spcPct val="101277"/>
              </a:lnSpc>
              <a:spcBef>
                <a:spcPts val="142"/>
              </a:spcBef>
            </a:pP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*</a:t>
            </a:r>
            <a:endParaRPr sz="1906">
              <a:solidFill>
                <a:schemeClr val="accent2">
                  <a:lumMod val="75000"/>
                </a:schemeClr>
              </a:solidFill>
              <a:latin typeface="Verdana"/>
              <a:cs typeface="Verdana"/>
            </a:endParaRPr>
          </a:p>
          <a:p>
            <a:pPr marL="11527" marR="217">
              <a:lnSpc>
                <a:spcPct val="101277"/>
              </a:lnSpc>
              <a:spcBef>
                <a:spcPts val="241"/>
              </a:spcBef>
            </a:pP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*</a:t>
            </a:r>
            <a:endParaRPr sz="1906">
              <a:solidFill>
                <a:schemeClr val="accent2">
                  <a:lumMod val="75000"/>
                </a:schemeClr>
              </a:solidFill>
              <a:latin typeface="Verdana"/>
              <a:cs typeface="Verdana"/>
            </a:endParaRPr>
          </a:p>
          <a:p>
            <a:pPr marL="11527" marR="217">
              <a:lnSpc>
                <a:spcPct val="101277"/>
              </a:lnSpc>
              <a:spcBef>
                <a:spcPts val="241"/>
              </a:spcBef>
            </a:pP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*</a:t>
            </a:r>
            <a:endParaRPr sz="1906">
              <a:solidFill>
                <a:schemeClr val="accent2">
                  <a:lumMod val="7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6357" y="3698225"/>
            <a:ext cx="6435065" cy="1240549"/>
          </a:xfrm>
          <a:prstGeom prst="rect">
            <a:avLst/>
          </a:prstGeom>
        </p:spPr>
        <p:txBody>
          <a:bodyPr wrap="square" lIns="0" tIns="13140" rIns="0" bIns="0" rtlCol="0">
            <a:noAutofit/>
          </a:bodyPr>
          <a:lstStyle/>
          <a:p>
            <a:pPr marL="11527" marR="32600">
              <a:lnSpc>
                <a:spcPts val="2069"/>
              </a:lnSpc>
            </a:pPr>
            <a:r>
              <a:rPr sz="1906" spc="-2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Mantener la pantalla Simple.</a:t>
            </a:r>
            <a:endParaRPr sz="1906" dirty="0">
              <a:solidFill>
                <a:schemeClr val="accent2">
                  <a:lumMod val="75000"/>
                </a:schemeClr>
              </a:solidFill>
              <a:latin typeface="Verdana"/>
              <a:cs typeface="Verdana"/>
            </a:endParaRPr>
          </a:p>
          <a:p>
            <a:pPr marL="11527">
              <a:lnSpc>
                <a:spcPts val="2559"/>
              </a:lnSpc>
              <a:spcBef>
                <a:spcPts val="138"/>
              </a:spcBef>
            </a:pPr>
            <a:r>
              <a:rPr sz="1906" spc="-17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M</a:t>
            </a:r>
            <a:r>
              <a:rPr sz="1906" spc="-13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a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nt</a:t>
            </a:r>
            <a:r>
              <a:rPr sz="1906" spc="-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e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n</a:t>
            </a:r>
            <a:r>
              <a:rPr sz="1906" spc="-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e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r </a:t>
            </a:r>
            <a:r>
              <a:rPr sz="1906" spc="-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Co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nsi</a:t>
            </a:r>
            <a:r>
              <a:rPr sz="1906" spc="-8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s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t</a:t>
            </a:r>
            <a:r>
              <a:rPr sz="1906" spc="-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e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n</a:t>
            </a:r>
            <a:r>
              <a:rPr sz="1906" spc="-8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t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e</a:t>
            </a:r>
            <a:r>
              <a:rPr sz="1906" spc="-31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la</a:t>
            </a:r>
            <a:r>
              <a:rPr sz="1906" spc="-17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sz="1906" spc="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Pr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e</a:t>
            </a:r>
            <a:r>
              <a:rPr sz="1906" spc="-8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s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enta</a:t>
            </a:r>
            <a:r>
              <a:rPr sz="1906" spc="-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c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i</a:t>
            </a:r>
            <a:r>
              <a:rPr sz="1906" spc="-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ó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n</a:t>
            </a:r>
            <a:r>
              <a:rPr sz="1906" spc="-2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de</a:t>
            </a:r>
            <a:r>
              <a:rPr sz="1906" spc="-8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la</a:t>
            </a:r>
            <a:r>
              <a:rPr sz="1906" spc="-8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p</a:t>
            </a:r>
            <a:r>
              <a:rPr sz="1906" spc="-13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a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ntal</a:t>
            </a:r>
            <a:r>
              <a:rPr sz="1906" spc="-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l</a:t>
            </a:r>
            <a:r>
              <a:rPr sz="1906" spc="-13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a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. </a:t>
            </a:r>
            <a:r>
              <a:rPr sz="1906" spc="-9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F</a:t>
            </a:r>
            <a:r>
              <a:rPr sz="1906" spc="-13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a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cil</a:t>
            </a:r>
            <a:r>
              <a:rPr sz="1906" spc="-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i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tar </a:t>
            </a:r>
            <a:r>
              <a:rPr sz="1906" spc="-13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a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l </a:t>
            </a:r>
            <a:r>
              <a:rPr sz="1906" spc="8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u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s</a:t>
            </a:r>
            <a:r>
              <a:rPr sz="1906" spc="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u</a:t>
            </a:r>
            <a:r>
              <a:rPr sz="1906" spc="-13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a</a:t>
            </a:r>
            <a:r>
              <a:rPr sz="1906" spc="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r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io</a:t>
            </a:r>
            <a:r>
              <a:rPr sz="1906" spc="-17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sz="1906" spc="-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e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l </a:t>
            </a:r>
            <a:r>
              <a:rPr sz="1906" spc="-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m</a:t>
            </a:r>
            <a:r>
              <a:rPr sz="1906" spc="-13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o</a:t>
            </a:r>
            <a:r>
              <a:rPr sz="1906" spc="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v</a:t>
            </a:r>
            <a:r>
              <a:rPr sz="1906" spc="-8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i</a:t>
            </a:r>
            <a:r>
              <a:rPr sz="1906" spc="-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m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i</a:t>
            </a:r>
            <a:r>
              <a:rPr sz="1906" spc="-13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e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n</a:t>
            </a:r>
            <a:r>
              <a:rPr sz="1906" spc="-8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t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o</a:t>
            </a:r>
            <a:r>
              <a:rPr sz="1906" spc="-2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sz="1906" spc="-13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e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nt</a:t>
            </a:r>
            <a:r>
              <a:rPr sz="1906" spc="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r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e </a:t>
            </a:r>
            <a:r>
              <a:rPr sz="1906" spc="-8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p</a:t>
            </a:r>
            <a:r>
              <a:rPr sz="1906" spc="-13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a</a:t>
            </a:r>
            <a:r>
              <a:rPr sz="1906" spc="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n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tall</a:t>
            </a:r>
            <a:r>
              <a:rPr sz="1906" spc="-13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a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s C</a:t>
            </a:r>
            <a:r>
              <a:rPr sz="1906" spc="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r</a:t>
            </a:r>
            <a:r>
              <a:rPr sz="1906" spc="-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e</a:t>
            </a:r>
            <a:r>
              <a:rPr sz="1906" spc="-13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a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r </a:t>
            </a:r>
            <a:r>
              <a:rPr sz="1906" spc="-8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un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a p</a:t>
            </a:r>
            <a:r>
              <a:rPr sz="1906" spc="-13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a</a:t>
            </a:r>
            <a:r>
              <a:rPr sz="1906" spc="4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n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talla</a:t>
            </a:r>
            <a:r>
              <a:rPr sz="1906" spc="-2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sz="1906" spc="-13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a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g</a:t>
            </a:r>
            <a:r>
              <a:rPr sz="1906" spc="-2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r</a:t>
            </a:r>
            <a:r>
              <a:rPr sz="1906" spc="-13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a</a:t>
            </a:r>
            <a:r>
              <a:rPr sz="1906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dable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483A9CF0-2D1A-4303-A135-F23AC837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2791374" y="839461"/>
            <a:ext cx="6609252" cy="483909"/>
          </a:xfrm>
          <a:prstGeom prst="rect">
            <a:avLst/>
          </a:prstGeom>
        </p:spPr>
        <p:txBody>
          <a:bodyPr wrap="square" lIns="0" tIns="24147" rIns="0" bIns="0" rtlCol="0">
            <a:noAutofit/>
          </a:bodyPr>
          <a:lstStyle/>
          <a:p>
            <a:pPr marL="11527">
              <a:lnSpc>
                <a:spcPts val="3803"/>
              </a:lnSpc>
            </a:pPr>
            <a:r>
              <a:rPr lang="es-ES" sz="3630" b="1" spc="-9" dirty="0">
                <a:solidFill>
                  <a:srgbClr val="002060"/>
                </a:solidFill>
                <a:latin typeface="+mj-lt"/>
                <a:cs typeface="Arial"/>
              </a:rPr>
              <a:t>1. Mantener la pantalla simple</a:t>
            </a:r>
            <a:endParaRPr lang="es-ES" sz="3630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5829" y="1913122"/>
            <a:ext cx="3382342" cy="56041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Debe mostrar lo necesario.</a:t>
            </a:r>
            <a:endParaRPr sz="2178" dirty="0">
              <a:latin typeface="Arial"/>
              <a:cs typeface="Arial"/>
            </a:endParaRPr>
          </a:p>
          <a:p>
            <a:pPr marL="530220" marR="41495">
              <a:lnSpc>
                <a:spcPct val="95825"/>
              </a:lnSpc>
              <a:spcBef>
                <a:spcPts val="47"/>
              </a:spcBef>
            </a:pPr>
            <a:r>
              <a:rPr sz="1634" spc="-6" dirty="0">
                <a:solidFill>
                  <a:srgbClr val="00B0F0"/>
                </a:solidFill>
                <a:latin typeface="Arial"/>
                <a:cs typeface="Arial"/>
              </a:rPr>
              <a:t>Tres secciones en pantalla:</a:t>
            </a:r>
            <a:endParaRPr sz="1634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5829" y="2966069"/>
            <a:ext cx="4940802" cy="415501"/>
          </a:xfrm>
          <a:prstGeom prst="rect">
            <a:avLst/>
          </a:prstGeom>
        </p:spPr>
        <p:txBody>
          <a:bodyPr wrap="square" lIns="0" tIns="11180" rIns="0" bIns="0" rtlCol="0">
            <a:noAutofit/>
          </a:bodyPr>
          <a:lstStyle/>
          <a:p>
            <a:pPr marL="1303419">
              <a:lnSpc>
                <a:spcPts val="1760"/>
              </a:lnSpc>
            </a:pPr>
            <a:r>
              <a:rPr sz="1634" b="1" spc="-2" dirty="0">
                <a:solidFill>
                  <a:srgbClr val="003164"/>
                </a:solidFill>
                <a:latin typeface="Arial"/>
                <a:cs typeface="Arial"/>
              </a:rPr>
              <a:t>Encabezado, Cuerpo y Comentarios.</a:t>
            </a:r>
            <a:endParaRPr sz="1634" dirty="0">
              <a:latin typeface="Arial"/>
              <a:cs typeface="Arial"/>
            </a:endParaRPr>
          </a:p>
          <a:p>
            <a:pPr marL="11527" marR="31122">
              <a:lnSpc>
                <a:spcPts val="1448"/>
              </a:lnSpc>
            </a:pPr>
            <a:r>
              <a:rPr sz="1271" spc="-6" dirty="0">
                <a:solidFill>
                  <a:srgbClr val="003164"/>
                </a:solidFill>
                <a:latin typeface="Arial"/>
                <a:cs typeface="Arial"/>
              </a:rPr>
              <a:t>Registro de Cheque</a:t>
            </a:r>
            <a:endParaRPr sz="1271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5829" y="3395033"/>
            <a:ext cx="1442972" cy="1150645"/>
          </a:xfrm>
          <a:prstGeom prst="rect">
            <a:avLst/>
          </a:prstGeom>
        </p:spPr>
        <p:txBody>
          <a:bodyPr wrap="square" lIns="0" tIns="8846" rIns="0" bIns="0" rtlCol="0">
            <a:noAutofit/>
          </a:bodyPr>
          <a:lstStyle/>
          <a:p>
            <a:pPr marL="11527">
              <a:lnSpc>
                <a:spcPts val="1393"/>
              </a:lnSpc>
            </a:pPr>
            <a:r>
              <a:rPr sz="1271" spc="-7" dirty="0">
                <a:solidFill>
                  <a:srgbClr val="003164"/>
                </a:solidFill>
                <a:latin typeface="Arial"/>
                <a:cs typeface="Arial"/>
              </a:rPr>
              <a:t>Número de Cheque</a:t>
            </a:r>
            <a:endParaRPr sz="1271">
              <a:latin typeface="Arial"/>
              <a:cs typeface="Arial"/>
            </a:endParaRPr>
          </a:p>
          <a:p>
            <a:pPr marL="11527" marR="595087">
              <a:lnSpc>
                <a:spcPct val="99083"/>
              </a:lnSpc>
            </a:pPr>
            <a:r>
              <a:rPr sz="1271" spc="-4" dirty="0">
                <a:solidFill>
                  <a:srgbClr val="003164"/>
                </a:solidFill>
                <a:latin typeface="Arial"/>
                <a:cs typeface="Arial"/>
              </a:rPr>
              <a:t>Fecha Paguese a: Por Cantidad</a:t>
            </a:r>
            <a:endParaRPr sz="1271">
              <a:latin typeface="Arial"/>
              <a:cs typeface="Arial"/>
            </a:endParaRPr>
          </a:p>
          <a:p>
            <a:pPr marL="11527" marR="24275">
              <a:lnSpc>
                <a:spcPct val="95825"/>
              </a:lnSpc>
              <a:spcBef>
                <a:spcPts val="36"/>
              </a:spcBef>
            </a:pPr>
            <a:r>
              <a:rPr sz="1271" spc="-3" dirty="0">
                <a:solidFill>
                  <a:srgbClr val="003164"/>
                </a:solidFill>
                <a:latin typeface="Arial"/>
                <a:cs typeface="Arial"/>
              </a:rPr>
              <a:t>Clasificación:</a:t>
            </a:r>
            <a:endParaRPr sz="127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5829" y="4955546"/>
            <a:ext cx="2608947" cy="342508"/>
          </a:xfrm>
          <a:prstGeom prst="rect">
            <a:avLst/>
          </a:prstGeom>
        </p:spPr>
        <p:txBody>
          <a:bodyPr wrap="square" lIns="0" tIns="8645" rIns="0" bIns="0" rtlCol="0">
            <a:noAutofit/>
          </a:bodyPr>
          <a:lstStyle/>
          <a:p>
            <a:pPr marL="11527" marR="24275">
              <a:lnSpc>
                <a:spcPts val="1361"/>
              </a:lnSpc>
            </a:pPr>
            <a:r>
              <a:rPr sz="1271" spc="-5" dirty="0">
                <a:solidFill>
                  <a:srgbClr val="003164"/>
                </a:solidFill>
                <a:latin typeface="Arial"/>
                <a:cs typeface="Arial"/>
              </a:rPr>
              <a:t>Códigos de Clasificación:</a:t>
            </a:r>
            <a:endParaRPr sz="1271" dirty="0">
              <a:latin typeface="Arial"/>
              <a:cs typeface="Arial"/>
            </a:endParaRPr>
          </a:p>
          <a:p>
            <a:pPr marL="12564">
              <a:lnSpc>
                <a:spcPts val="1271"/>
              </a:lnSpc>
            </a:pPr>
            <a:r>
              <a:rPr sz="1271" dirty="0">
                <a:solidFill>
                  <a:srgbClr val="003164"/>
                </a:solidFill>
                <a:latin typeface="Arial"/>
                <a:cs typeface="Arial"/>
              </a:rPr>
              <a:t>P</a:t>
            </a:r>
            <a:r>
              <a:rPr sz="1271" spc="-17" dirty="0">
                <a:solidFill>
                  <a:srgbClr val="003164"/>
                </a:solidFill>
                <a:latin typeface="Arial"/>
                <a:cs typeface="Arial"/>
              </a:rPr>
              <a:t>U</a:t>
            </a:r>
            <a:r>
              <a:rPr sz="1271" dirty="0">
                <a:solidFill>
                  <a:srgbClr val="003164"/>
                </a:solidFill>
                <a:latin typeface="Arial"/>
                <a:cs typeface="Arial"/>
              </a:rPr>
              <a:t>B---Publ</a:t>
            </a:r>
            <a:r>
              <a:rPr sz="1271" spc="-23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1271" spc="4" dirty="0">
                <a:solidFill>
                  <a:srgbClr val="003164"/>
                </a:solidFill>
                <a:latin typeface="Arial"/>
                <a:cs typeface="Arial"/>
              </a:rPr>
              <a:t>c</a:t>
            </a:r>
            <a:r>
              <a:rPr sz="1271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1271" spc="-13" dirty="0">
                <a:solidFill>
                  <a:srgbClr val="003164"/>
                </a:solidFill>
                <a:latin typeface="Arial"/>
                <a:cs typeface="Arial"/>
              </a:rPr>
              <a:t>da</a:t>
            </a:r>
            <a:r>
              <a:rPr sz="1271" dirty="0">
                <a:solidFill>
                  <a:srgbClr val="003164"/>
                </a:solidFill>
                <a:latin typeface="Arial"/>
                <a:cs typeface="Arial"/>
              </a:rPr>
              <a:t>d    </a:t>
            </a:r>
            <a:r>
              <a:rPr sz="1271" spc="136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271" spc="-17" dirty="0">
                <a:solidFill>
                  <a:srgbClr val="003164"/>
                </a:solidFill>
                <a:latin typeface="Arial"/>
                <a:cs typeface="Arial"/>
              </a:rPr>
              <a:t>N</a:t>
            </a:r>
            <a:r>
              <a:rPr sz="1271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1271" spc="-17" dirty="0">
                <a:solidFill>
                  <a:srgbClr val="003164"/>
                </a:solidFill>
                <a:latin typeface="Arial"/>
                <a:cs typeface="Arial"/>
              </a:rPr>
              <a:t>M</a:t>
            </a:r>
            <a:r>
              <a:rPr sz="1271" spc="-8" dirty="0">
                <a:solidFill>
                  <a:srgbClr val="003164"/>
                </a:solidFill>
                <a:latin typeface="Arial"/>
                <a:cs typeface="Arial"/>
              </a:rPr>
              <a:t>-</a:t>
            </a:r>
            <a:r>
              <a:rPr sz="1271" dirty="0">
                <a:solidFill>
                  <a:srgbClr val="003164"/>
                </a:solidFill>
                <a:latin typeface="Arial"/>
                <a:cs typeface="Arial"/>
              </a:rPr>
              <a:t>--</a:t>
            </a:r>
            <a:r>
              <a:rPr sz="1271" spc="-17" dirty="0">
                <a:solidFill>
                  <a:srgbClr val="003164"/>
                </a:solidFill>
                <a:latin typeface="Arial"/>
                <a:cs typeface="Arial"/>
              </a:rPr>
              <a:t>N</a:t>
            </a:r>
            <a:r>
              <a:rPr sz="1271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1271" spc="-17" dirty="0">
                <a:solidFill>
                  <a:srgbClr val="003164"/>
                </a:solidFill>
                <a:latin typeface="Arial"/>
                <a:cs typeface="Arial"/>
              </a:rPr>
              <a:t>m</a:t>
            </a:r>
            <a:r>
              <a:rPr sz="1271" spc="-8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1271" dirty="0">
                <a:solidFill>
                  <a:srgbClr val="003164"/>
                </a:solidFill>
                <a:latin typeface="Arial"/>
                <a:cs typeface="Arial"/>
              </a:rPr>
              <a:t>na</a:t>
            </a:r>
            <a:endParaRPr sz="1271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2091" y="5113176"/>
            <a:ext cx="1034186" cy="383218"/>
          </a:xfrm>
          <a:prstGeom prst="rect">
            <a:avLst/>
          </a:prstGeom>
        </p:spPr>
        <p:txBody>
          <a:bodyPr wrap="square" lIns="0" tIns="8846" rIns="0" bIns="0" rtlCol="0">
            <a:noAutofit/>
          </a:bodyPr>
          <a:lstStyle/>
          <a:p>
            <a:pPr marL="11527">
              <a:lnSpc>
                <a:spcPts val="1393"/>
              </a:lnSpc>
            </a:pPr>
            <a:r>
              <a:rPr sz="1271" spc="-6" dirty="0">
                <a:solidFill>
                  <a:srgbClr val="003164"/>
                </a:solidFill>
                <a:latin typeface="Arial"/>
                <a:cs typeface="Arial"/>
              </a:rPr>
              <a:t>CLI---Clientes</a:t>
            </a:r>
            <a:endParaRPr sz="1271">
              <a:latin typeface="Arial"/>
              <a:cs typeface="Arial"/>
            </a:endParaRPr>
          </a:p>
          <a:p>
            <a:pPr marL="36424" marR="24275">
              <a:lnSpc>
                <a:spcPct val="95825"/>
              </a:lnSpc>
              <a:spcBef>
                <a:spcPts val="30"/>
              </a:spcBef>
            </a:pPr>
            <a:r>
              <a:rPr sz="1271" spc="-6" dirty="0">
                <a:solidFill>
                  <a:srgbClr val="003164"/>
                </a:solidFill>
                <a:latin typeface="Arial"/>
                <a:cs typeface="Arial"/>
              </a:rPr>
              <a:t>COR-Correo</a:t>
            </a:r>
            <a:endParaRPr sz="127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7956" y="5113176"/>
            <a:ext cx="1302160" cy="383218"/>
          </a:xfrm>
          <a:prstGeom prst="rect">
            <a:avLst/>
          </a:prstGeom>
        </p:spPr>
        <p:txBody>
          <a:bodyPr wrap="square" lIns="0" tIns="8846" rIns="0" bIns="0" rtlCol="0">
            <a:noAutofit/>
          </a:bodyPr>
          <a:lstStyle/>
          <a:p>
            <a:pPr marL="11527">
              <a:lnSpc>
                <a:spcPts val="1393"/>
              </a:lnSpc>
            </a:pPr>
            <a:r>
              <a:rPr sz="1271" spc="-6" dirty="0">
                <a:solidFill>
                  <a:srgbClr val="003164"/>
                </a:solidFill>
                <a:latin typeface="Arial"/>
                <a:cs typeface="Arial"/>
              </a:rPr>
              <a:t>MER---Mercancia</a:t>
            </a:r>
            <a:endParaRPr sz="1271">
              <a:latin typeface="Arial"/>
              <a:cs typeface="Arial"/>
            </a:endParaRPr>
          </a:p>
          <a:p>
            <a:pPr marL="39189" marR="24275">
              <a:lnSpc>
                <a:spcPct val="95825"/>
              </a:lnSpc>
              <a:spcBef>
                <a:spcPts val="30"/>
              </a:spcBef>
            </a:pPr>
            <a:r>
              <a:rPr sz="1271" spc="-4" dirty="0">
                <a:solidFill>
                  <a:srgbClr val="003164"/>
                </a:solidFill>
                <a:latin typeface="Arial"/>
                <a:cs typeface="Arial"/>
              </a:rPr>
              <a:t>SER-Servicios</a:t>
            </a:r>
            <a:endParaRPr sz="127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6866" y="5311517"/>
            <a:ext cx="975475" cy="184877"/>
          </a:xfrm>
          <a:prstGeom prst="rect">
            <a:avLst/>
          </a:prstGeom>
        </p:spPr>
        <p:txBody>
          <a:bodyPr wrap="square" lIns="0" tIns="8846" rIns="0" bIns="0" rtlCol="0">
            <a:noAutofit/>
          </a:bodyPr>
          <a:lstStyle/>
          <a:p>
            <a:pPr marL="11527">
              <a:lnSpc>
                <a:spcPts val="1393"/>
              </a:lnSpc>
            </a:pPr>
            <a:r>
              <a:rPr sz="1271" spc="-5" dirty="0">
                <a:solidFill>
                  <a:srgbClr val="003164"/>
                </a:solidFill>
                <a:latin typeface="Arial"/>
                <a:cs typeface="Arial"/>
              </a:rPr>
              <a:t>REN---Renta</a:t>
            </a:r>
            <a:endParaRPr sz="127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8540" y="5311517"/>
            <a:ext cx="1106872" cy="184877"/>
          </a:xfrm>
          <a:prstGeom prst="rect">
            <a:avLst/>
          </a:prstGeom>
        </p:spPr>
        <p:txBody>
          <a:bodyPr wrap="square" lIns="0" tIns="8846" rIns="0" bIns="0" rtlCol="0">
            <a:noAutofit/>
          </a:bodyPr>
          <a:lstStyle/>
          <a:p>
            <a:pPr marL="11527">
              <a:lnSpc>
                <a:spcPts val="1393"/>
              </a:lnSpc>
            </a:pPr>
            <a:r>
              <a:rPr sz="1271" spc="-5" dirty="0">
                <a:solidFill>
                  <a:srgbClr val="003164"/>
                </a:solidFill>
                <a:latin typeface="Arial"/>
                <a:cs typeface="Arial"/>
              </a:rPr>
              <a:t>SEG ---Seguro</a:t>
            </a:r>
            <a:endParaRPr sz="127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27CB59B4-16C5-432E-9059-7914C9031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3128409" y="1635806"/>
            <a:ext cx="3281789" cy="437990"/>
          </a:xfrm>
          <a:prstGeom prst="rect">
            <a:avLst/>
          </a:prstGeom>
        </p:spPr>
        <p:txBody>
          <a:bodyPr wrap="square" lIns="0" tIns="21784" rIns="0" bIns="0" rtlCol="0">
            <a:noAutofit/>
          </a:bodyPr>
          <a:lstStyle/>
          <a:p>
            <a:pPr marL="11527">
              <a:lnSpc>
                <a:spcPts val="3430"/>
              </a:lnSpc>
            </a:pPr>
            <a:r>
              <a:rPr sz="2400" b="1" spc="-4" dirty="0">
                <a:solidFill>
                  <a:srgbClr val="00B0F0"/>
                </a:solidFill>
                <a:latin typeface="+mj-lt"/>
                <a:cs typeface="Arial"/>
              </a:rPr>
              <a:t>(...continuación)</a:t>
            </a:r>
            <a:endParaRPr sz="2400" dirty="0">
              <a:solidFill>
                <a:srgbClr val="00B0F0"/>
              </a:solidFill>
              <a:latin typeface="+mj-lt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2347" y="2729743"/>
            <a:ext cx="712125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1634" dirty="0">
                <a:solidFill>
                  <a:srgbClr val="003164"/>
                </a:solidFill>
                <a:latin typeface="Wingdings"/>
                <a:cs typeface="Wingdings"/>
              </a:rPr>
              <a:t></a:t>
            </a:r>
            <a:r>
              <a:rPr sz="1634" dirty="0">
                <a:solidFill>
                  <a:srgbClr val="003164"/>
                </a:solidFill>
                <a:latin typeface="Times New Roman"/>
                <a:cs typeface="Times New Roman"/>
              </a:rPr>
              <a:t>   </a:t>
            </a:r>
            <a:r>
              <a:rPr sz="1634" spc="68" dirty="0">
                <a:solidFill>
                  <a:srgbClr val="003164"/>
                </a:solidFill>
                <a:latin typeface="Times New Roman"/>
                <a:cs typeface="Times New Roman"/>
              </a:rPr>
              <a:t> </a:t>
            </a:r>
            <a:r>
              <a:rPr sz="2178" spc="-13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endParaRPr sz="217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63081" y="2729743"/>
            <a:ext cx="707975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2" dirty="0">
                <a:solidFill>
                  <a:srgbClr val="003164"/>
                </a:solidFill>
                <a:latin typeface="Arial"/>
                <a:cs typeface="Arial"/>
              </a:rPr>
              <a:t>listan</a:t>
            </a:r>
            <a:endParaRPr sz="217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47130" y="2729743"/>
            <a:ext cx="3296588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co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m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andos  </a:t>
            </a:r>
            <a:r>
              <a:rPr sz="2178" spc="94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b</a:t>
            </a:r>
            <a:r>
              <a:rPr sz="2178" spc="-13" dirty="0">
                <a:solidFill>
                  <a:srgbClr val="003164"/>
                </a:solidFill>
                <a:latin typeface="Arial"/>
                <a:cs typeface="Arial"/>
              </a:rPr>
              <a:t>á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sic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s  </a:t>
            </a:r>
            <a:r>
              <a:rPr sz="2178" spc="94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que,</a:t>
            </a:r>
            <a:endParaRPr sz="217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17623" y="2729743"/>
            <a:ext cx="965583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8" dirty="0">
                <a:solidFill>
                  <a:srgbClr val="003164"/>
                </a:solidFill>
                <a:latin typeface="Arial"/>
                <a:cs typeface="Arial"/>
              </a:rPr>
              <a:t>cuando</a:t>
            </a:r>
            <a:endParaRPr sz="217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54899" y="2729743"/>
            <a:ext cx="507422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7" dirty="0">
                <a:solidFill>
                  <a:srgbClr val="003164"/>
                </a:solidFill>
                <a:latin typeface="Arial"/>
                <a:cs typeface="Arial"/>
              </a:rPr>
              <a:t>son</a:t>
            </a:r>
            <a:endParaRPr sz="217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3551" y="3094888"/>
            <a:ext cx="6576003" cy="66482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9" dirty="0">
                <a:solidFill>
                  <a:srgbClr val="003164"/>
                </a:solidFill>
                <a:latin typeface="Arial"/>
                <a:cs typeface="Arial"/>
              </a:rPr>
              <a:t>usados, sobrepondrán ventanas para llenar parcial o</a:t>
            </a:r>
            <a:endParaRPr sz="2178" dirty="0">
              <a:latin typeface="Arial"/>
              <a:cs typeface="Arial"/>
            </a:endParaRPr>
          </a:p>
          <a:p>
            <a:pPr marL="11527" marR="41495">
              <a:lnSpc>
                <a:spcPct val="95825"/>
              </a:lnSpc>
              <a:spcBef>
                <a:spcPts val="251"/>
              </a:spcBef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totalmente la pantalla. Ej. “?”</a:t>
            </a:r>
            <a:endParaRPr sz="2178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2347" y="4341315"/>
            <a:ext cx="1830475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1634" dirty="0">
                <a:solidFill>
                  <a:srgbClr val="003164"/>
                </a:solidFill>
                <a:latin typeface="Wingdings"/>
                <a:cs typeface="Wingdings"/>
              </a:rPr>
              <a:t></a:t>
            </a:r>
            <a:r>
              <a:rPr sz="1634" dirty="0">
                <a:solidFill>
                  <a:srgbClr val="003164"/>
                </a:solidFill>
                <a:latin typeface="Times New Roman"/>
                <a:cs typeface="Times New Roman"/>
              </a:rPr>
              <a:t>   </a:t>
            </a:r>
            <a:r>
              <a:rPr sz="1634" spc="68" dirty="0">
                <a:solidFill>
                  <a:srgbClr val="003164"/>
                </a:solidFill>
                <a:latin typeface="Times New Roman"/>
                <a:cs typeface="Times New Roman"/>
              </a:rPr>
              <a:t> </a:t>
            </a:r>
            <a:r>
              <a:rPr sz="2178" spc="-13" dirty="0">
                <a:solidFill>
                  <a:srgbClr val="003164"/>
                </a:solidFill>
                <a:latin typeface="Arial"/>
                <a:cs typeface="Arial"/>
              </a:rPr>
              <a:t>D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es</a:t>
            </a:r>
            <a:r>
              <a:rPr sz="2178" spc="8" dirty="0">
                <a:solidFill>
                  <a:srgbClr val="003164"/>
                </a:solidFill>
                <a:latin typeface="Arial"/>
                <a:cs typeface="Arial"/>
              </a:rPr>
              <a:t>v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2178" spc="-13" dirty="0">
                <a:solidFill>
                  <a:srgbClr val="003164"/>
                </a:solidFill>
                <a:latin typeface="Arial"/>
                <a:cs typeface="Arial"/>
              </a:rPr>
              <a:t>n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2178" spc="-13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j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a:</a:t>
            </a:r>
            <a:endParaRPr sz="217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8526" y="4341315"/>
            <a:ext cx="566897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13" dirty="0">
                <a:solidFill>
                  <a:srgbClr val="003164"/>
                </a:solidFill>
                <a:latin typeface="Arial"/>
                <a:cs typeface="Arial"/>
              </a:rPr>
              <a:t>Una</a:t>
            </a:r>
            <a:endParaRPr sz="217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0297" y="4341315"/>
            <a:ext cx="859843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75" dirty="0">
                <a:solidFill>
                  <a:srgbClr val="003164"/>
                </a:solidFill>
                <a:latin typeface="Arial"/>
                <a:cs typeface="Arial"/>
              </a:rPr>
              <a:t>de las</a:t>
            </a:r>
            <a:endParaRPr sz="217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6673" y="4341315"/>
            <a:ext cx="1371831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9" dirty="0">
                <a:solidFill>
                  <a:srgbClr val="003164"/>
                </a:solidFill>
                <a:latin typeface="Arial"/>
                <a:cs typeface="Arial"/>
              </a:rPr>
              <a:t>principales</a:t>
            </a:r>
            <a:endParaRPr sz="217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5037" y="4341315"/>
            <a:ext cx="1526856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9" dirty="0">
                <a:solidFill>
                  <a:srgbClr val="003164"/>
                </a:solidFill>
                <a:latin typeface="Arial"/>
                <a:cs typeface="Arial"/>
              </a:rPr>
              <a:t>desventajas</a:t>
            </a:r>
            <a:endParaRPr sz="217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8426" y="4341315"/>
            <a:ext cx="355001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6" dirty="0">
                <a:solidFill>
                  <a:srgbClr val="003164"/>
                </a:solidFill>
                <a:latin typeface="Arial"/>
                <a:cs typeface="Arial"/>
              </a:rPr>
              <a:t>es</a:t>
            </a:r>
            <a:endParaRPr sz="217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3551" y="4706460"/>
            <a:ext cx="6577386" cy="665220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26" dirty="0">
                <a:solidFill>
                  <a:srgbClr val="003164"/>
                </a:solidFill>
                <a:latin typeface="Arial"/>
                <a:cs typeface="Arial"/>
              </a:rPr>
              <a:t>que permiten que el usuario complique una pantalla</a:t>
            </a:r>
            <a:endParaRPr sz="2178">
              <a:latin typeface="Arial"/>
              <a:cs typeface="Arial"/>
            </a:endParaRPr>
          </a:p>
          <a:p>
            <a:pPr marL="11527" marR="41495">
              <a:lnSpc>
                <a:spcPct val="95825"/>
              </a:lnSpc>
              <a:spcBef>
                <a:spcPts val="256"/>
              </a:spcBef>
            </a:pPr>
            <a:r>
              <a:rPr sz="2178" spc="-1" dirty="0">
                <a:solidFill>
                  <a:srgbClr val="003164"/>
                </a:solidFill>
                <a:latin typeface="Arial"/>
                <a:cs typeface="Arial"/>
              </a:rPr>
              <a:t>simple, lo que le hace sentirse perdido y frustrado.</a:t>
            </a:r>
            <a:endParaRPr sz="217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1BE27FC1-F514-44FF-9237-5F31F6F07A83}"/>
              </a:ext>
            </a:extLst>
          </p:cNvPr>
          <p:cNvSpPr txBox="1"/>
          <p:nvPr/>
        </p:nvSpPr>
        <p:spPr>
          <a:xfrm>
            <a:off x="2791374" y="839461"/>
            <a:ext cx="6609252" cy="483909"/>
          </a:xfrm>
          <a:prstGeom prst="rect">
            <a:avLst/>
          </a:prstGeom>
        </p:spPr>
        <p:txBody>
          <a:bodyPr wrap="square" lIns="0" tIns="24147" rIns="0" bIns="0" rtlCol="0">
            <a:noAutofit/>
          </a:bodyPr>
          <a:lstStyle/>
          <a:p>
            <a:pPr marL="11527">
              <a:lnSpc>
                <a:spcPts val="3803"/>
              </a:lnSpc>
            </a:pPr>
            <a:r>
              <a:rPr lang="es-ES" sz="3630" b="1" spc="-9" dirty="0">
                <a:solidFill>
                  <a:srgbClr val="002060"/>
                </a:solidFill>
                <a:latin typeface="+mj-lt"/>
                <a:cs typeface="Arial"/>
              </a:rPr>
              <a:t>1. Mantener la pantalla simple</a:t>
            </a:r>
            <a:endParaRPr lang="es-ES" sz="3630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086A25E1-BAE5-4364-A04F-59656BCA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2772347" y="707844"/>
            <a:ext cx="6248307" cy="392346"/>
          </a:xfrm>
          <a:prstGeom prst="rect">
            <a:avLst/>
          </a:prstGeom>
        </p:spPr>
        <p:txBody>
          <a:bodyPr wrap="square" lIns="0" tIns="19450" rIns="0" bIns="0" rtlCol="0">
            <a:noAutofit/>
          </a:bodyPr>
          <a:lstStyle/>
          <a:p>
            <a:pPr marL="11527">
              <a:lnSpc>
                <a:spcPts val="3063"/>
              </a:lnSpc>
            </a:pPr>
            <a:r>
              <a:rPr lang="it-IT" sz="2904" b="1" spc="-9" dirty="0">
                <a:solidFill>
                  <a:srgbClr val="002060"/>
                </a:solidFill>
                <a:latin typeface="Arial"/>
                <a:cs typeface="Arial"/>
              </a:rPr>
              <a:t>2. Mantener la pantalla consistente.</a:t>
            </a:r>
            <a:endParaRPr lang="it-IT" sz="2904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98134" y="2114800"/>
            <a:ext cx="712125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1634" dirty="0">
                <a:solidFill>
                  <a:srgbClr val="003164"/>
                </a:solidFill>
                <a:latin typeface="Wingdings"/>
                <a:cs typeface="Wingdings"/>
              </a:rPr>
              <a:t></a:t>
            </a:r>
            <a:r>
              <a:rPr sz="1634" dirty="0">
                <a:solidFill>
                  <a:srgbClr val="003164"/>
                </a:solidFill>
                <a:latin typeface="Times New Roman"/>
                <a:cs typeface="Times New Roman"/>
              </a:rPr>
              <a:t>   </a:t>
            </a:r>
            <a:r>
              <a:rPr sz="1634" spc="68" dirty="0">
                <a:solidFill>
                  <a:srgbClr val="003164"/>
                </a:solidFill>
                <a:latin typeface="Times New Roman"/>
                <a:cs typeface="Times New Roman"/>
              </a:rPr>
              <a:t> </a:t>
            </a:r>
            <a:r>
              <a:rPr sz="2178" spc="-13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endParaRPr sz="217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97582" y="2114800"/>
            <a:ext cx="678930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debe</a:t>
            </a:r>
            <a:endParaRPr sz="2178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63834" y="2114800"/>
            <a:ext cx="693545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tener</a:t>
            </a:r>
            <a:endParaRPr sz="217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45530" y="2114800"/>
            <a:ext cx="2199216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36" dirty="0">
                <a:solidFill>
                  <a:srgbClr val="003164"/>
                </a:solidFill>
                <a:latin typeface="Arial"/>
                <a:cs typeface="Arial"/>
              </a:rPr>
              <a:t>una consistencia</a:t>
            </a:r>
            <a:endParaRPr sz="217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32067" y="2114800"/>
            <a:ext cx="371876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en</a:t>
            </a:r>
            <a:endParaRPr sz="217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91267" y="2114800"/>
            <a:ext cx="1340963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49" dirty="0">
                <a:solidFill>
                  <a:srgbClr val="003164"/>
                </a:solidFill>
                <a:latin typeface="Arial"/>
                <a:cs typeface="Arial"/>
              </a:rPr>
              <a:t>la captura</a:t>
            </a:r>
            <a:endParaRPr sz="217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16232" y="2114800"/>
            <a:ext cx="349746" cy="963924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algn="ctr">
              <a:lnSpc>
                <a:spcPts val="2319"/>
              </a:lnSpc>
            </a:pPr>
            <a:r>
              <a:rPr sz="2178" spc="-6" dirty="0">
                <a:solidFill>
                  <a:srgbClr val="003164"/>
                </a:solidFill>
                <a:latin typeface="Arial"/>
                <a:cs typeface="Arial"/>
              </a:rPr>
              <a:t>de</a:t>
            </a:r>
            <a:endParaRPr sz="2178">
              <a:latin typeface="Arial"/>
              <a:cs typeface="Arial"/>
            </a:endParaRPr>
          </a:p>
          <a:p>
            <a:pPr marR="8416" algn="ctr">
              <a:lnSpc>
                <a:spcPct val="100041"/>
              </a:lnSpc>
            </a:pPr>
            <a:r>
              <a:rPr sz="2178" spc="-13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n </a:t>
            </a:r>
            <a:r>
              <a:rPr sz="2178" spc="-13" dirty="0">
                <a:solidFill>
                  <a:srgbClr val="003164"/>
                </a:solidFill>
                <a:latin typeface="Arial"/>
                <a:cs typeface="Arial"/>
              </a:rPr>
              <a:t>l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endParaRPr sz="217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09337" y="2447096"/>
            <a:ext cx="740895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datos</a:t>
            </a:r>
            <a:endParaRPr sz="2178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48896" y="2447096"/>
            <a:ext cx="525403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que</a:t>
            </a:r>
            <a:endParaRPr sz="217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4300" y="2447096"/>
            <a:ext cx="356661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se</a:t>
            </a:r>
            <a:endParaRPr sz="217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27965" y="2447096"/>
            <a:ext cx="356661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va</a:t>
            </a:r>
            <a:endParaRPr sz="217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3013" y="2447096"/>
            <a:ext cx="218349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endParaRPr sz="217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98366" y="2447096"/>
            <a:ext cx="1048224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29" dirty="0">
                <a:solidFill>
                  <a:srgbClr val="003164"/>
                </a:solidFill>
                <a:latin typeface="Arial"/>
                <a:cs typeface="Arial"/>
              </a:rPr>
              <a:t>recabar,</a:t>
            </a:r>
            <a:endParaRPr sz="217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9040" y="2447096"/>
            <a:ext cx="1125679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teniendo</a:t>
            </a:r>
            <a:endParaRPr sz="217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83106" y="2447096"/>
            <a:ext cx="1033356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1" dirty="0">
                <a:solidFill>
                  <a:srgbClr val="003164"/>
                </a:solidFill>
                <a:latin typeface="Arial"/>
                <a:cs typeface="Arial"/>
              </a:rPr>
              <a:t>cuidado</a:t>
            </a:r>
            <a:endParaRPr sz="217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9337" y="2779046"/>
            <a:ext cx="1356386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separarlas</a:t>
            </a:r>
            <a:endParaRPr sz="217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3456" y="2779046"/>
            <a:ext cx="463716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por</a:t>
            </a:r>
            <a:endParaRPr sz="217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2460" y="2779046"/>
            <a:ext cx="1730060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c</a:t>
            </a:r>
            <a:r>
              <a:rPr sz="2178" spc="-13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2178" spc="-23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go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rí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as  </a:t>
            </a:r>
            <a:r>
              <a:rPr sz="2178" spc="76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y</a:t>
            </a:r>
            <a:endParaRPr sz="217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4489" y="2779046"/>
            <a:ext cx="2052720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el</a:t>
            </a:r>
            <a:r>
              <a:rPr sz="2178" spc="-8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2178" spc="8" dirty="0">
                <a:solidFill>
                  <a:srgbClr val="003164"/>
                </a:solidFill>
                <a:latin typeface="Arial"/>
                <a:cs typeface="Arial"/>
              </a:rPr>
              <a:t>c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2178" spc="8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nar  </a:t>
            </a:r>
            <a:r>
              <a:rPr sz="2178" spc="67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2178" spc="-13" dirty="0">
                <a:solidFill>
                  <a:srgbClr val="003164"/>
                </a:solidFill>
                <a:latin typeface="Arial"/>
                <a:cs typeface="Arial"/>
              </a:rPr>
              <a:t>od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endParaRPr sz="217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9338" y="3110996"/>
            <a:ext cx="3554080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información dentro de estas.</a:t>
            </a:r>
            <a:endParaRPr sz="217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8135" y="3914823"/>
            <a:ext cx="6887760" cy="1045182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1634" dirty="0">
                <a:solidFill>
                  <a:srgbClr val="003164"/>
                </a:solidFill>
                <a:latin typeface="Wingdings"/>
                <a:cs typeface="Wingdings"/>
              </a:rPr>
              <a:t></a:t>
            </a:r>
            <a:r>
              <a:rPr sz="1634" dirty="0">
                <a:solidFill>
                  <a:srgbClr val="003164"/>
                </a:solidFill>
                <a:latin typeface="Times New Roman"/>
                <a:cs typeface="Times New Roman"/>
              </a:rPr>
              <a:t>   </a:t>
            </a:r>
            <a:r>
              <a:rPr sz="1634" spc="68" dirty="0">
                <a:solidFill>
                  <a:srgbClr val="003164"/>
                </a:solidFill>
                <a:latin typeface="Times New Roman"/>
                <a:cs typeface="Times New Roman"/>
              </a:rPr>
              <a:t> </a:t>
            </a:r>
            <a:r>
              <a:rPr sz="2178" spc="-13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de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m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ás</a:t>
            </a:r>
            <a:r>
              <a:rPr sz="2178" spc="290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si</a:t>
            </a:r>
            <a:r>
              <a:rPr sz="2178" spc="285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se</a:t>
            </a:r>
            <a:r>
              <a:rPr sz="2178" spc="276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nen</a:t>
            </a:r>
            <a:r>
              <a:rPr sz="2178" spc="299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f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rm</a:t>
            </a:r>
            <a:r>
              <a:rPr sz="2178" spc="-13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2178" spc="-8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,</a:t>
            </a:r>
            <a:r>
              <a:rPr sz="2178" spc="295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d</a:t>
            </a:r>
            <a:r>
              <a:rPr sz="2178" spc="-13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b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n</a:t>
            </a:r>
            <a:r>
              <a:rPr sz="2178" spc="285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ener</a:t>
            </a:r>
            <a:r>
              <a:rPr sz="2178" spc="295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l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2178" spc="285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m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ma</a:t>
            </a:r>
            <a:endParaRPr sz="2178">
              <a:latin typeface="Arial"/>
              <a:cs typeface="Arial"/>
            </a:endParaRPr>
          </a:p>
          <a:p>
            <a:pPr marL="290467" marR="2048839" algn="ctr">
              <a:lnSpc>
                <a:spcPct val="95825"/>
              </a:lnSpc>
              <a:spcBef>
                <a:spcPts val="15"/>
              </a:spcBef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estructura las pantallas y las formas.</a:t>
            </a:r>
            <a:endParaRPr sz="2178">
              <a:latin typeface="Arial"/>
              <a:cs typeface="Arial"/>
            </a:endParaRPr>
          </a:p>
          <a:p>
            <a:pPr marL="809161" marR="2559233" algn="ctr">
              <a:lnSpc>
                <a:spcPct val="95825"/>
              </a:lnSpc>
              <a:spcBef>
                <a:spcPts val="730"/>
              </a:spcBef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Ej. Los Cheques Familiares.</a:t>
            </a:r>
            <a:endParaRPr sz="217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3" name="object 3"/>
          <p:cNvSpPr txBox="1"/>
          <p:nvPr/>
        </p:nvSpPr>
        <p:spPr>
          <a:xfrm>
            <a:off x="2493533" y="2114800"/>
            <a:ext cx="138323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2" name="object 2"/>
          <p:cNvSpPr txBox="1"/>
          <p:nvPr/>
        </p:nvSpPr>
        <p:spPr>
          <a:xfrm>
            <a:off x="2631857" y="2114800"/>
            <a:ext cx="6224055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7503B3CD-76F7-4BE5-85B8-5744A9C0F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784796" y="916650"/>
            <a:ext cx="474794" cy="483909"/>
          </a:xfrm>
          <a:prstGeom prst="rect">
            <a:avLst/>
          </a:prstGeom>
        </p:spPr>
        <p:txBody>
          <a:bodyPr wrap="square" lIns="0" tIns="24147" rIns="0" bIns="0" rtlCol="0">
            <a:noAutofit/>
          </a:bodyPr>
          <a:lstStyle/>
          <a:p>
            <a:pPr marL="11527">
              <a:lnSpc>
                <a:spcPts val="3803"/>
              </a:lnSpc>
            </a:pPr>
            <a:r>
              <a:rPr sz="3630" b="1" spc="-6" dirty="0">
                <a:solidFill>
                  <a:srgbClr val="002060"/>
                </a:solidFill>
                <a:latin typeface="+mj-lt"/>
                <a:cs typeface="Arial"/>
              </a:rPr>
              <a:t>3.</a:t>
            </a:r>
            <a:endParaRPr sz="3630" b="1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6553" y="916650"/>
            <a:ext cx="5198631" cy="483909"/>
          </a:xfrm>
          <a:prstGeom prst="rect">
            <a:avLst/>
          </a:prstGeom>
        </p:spPr>
        <p:txBody>
          <a:bodyPr wrap="square" lIns="0" tIns="24147" rIns="0" bIns="0" rtlCol="0">
            <a:noAutofit/>
          </a:bodyPr>
          <a:lstStyle/>
          <a:p>
            <a:pPr marL="11527">
              <a:lnSpc>
                <a:spcPts val="3803"/>
              </a:lnSpc>
            </a:pPr>
            <a:r>
              <a:rPr sz="3630" b="1" spc="-8" dirty="0">
                <a:solidFill>
                  <a:srgbClr val="002060"/>
                </a:solidFill>
                <a:latin typeface="+mj-lt"/>
                <a:cs typeface="Arial"/>
              </a:rPr>
              <a:t>Facilitar el movimiento.</a:t>
            </a:r>
            <a:endParaRPr sz="3630" b="1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0758" y="2402490"/>
            <a:ext cx="7364073" cy="631851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1" dirty="0">
                <a:solidFill>
                  <a:srgbClr val="003164"/>
                </a:solidFill>
                <a:latin typeface="Arial"/>
                <a:cs typeface="Arial"/>
              </a:rPr>
              <a:t>Petición de más detalles: </a:t>
            </a:r>
            <a:r>
              <a:rPr sz="2178" spc="-1" dirty="0" err="1">
                <a:solidFill>
                  <a:srgbClr val="003164"/>
                </a:solidFill>
                <a:latin typeface="Arial"/>
                <a:cs typeface="Arial"/>
              </a:rPr>
              <a:t>Movimiento</a:t>
            </a:r>
            <a:r>
              <a:rPr sz="2178" spc="-1" dirty="0">
                <a:solidFill>
                  <a:srgbClr val="003164"/>
                </a:solidFill>
                <a:latin typeface="Arial"/>
                <a:cs typeface="Arial"/>
              </a:rPr>
              <a:t> entre</a:t>
            </a:r>
            <a:r>
              <a:rPr lang="es-CO" sz="2178" spc="-1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dirty="0" err="1">
                <a:solidFill>
                  <a:srgbClr val="003164"/>
                </a:solidFill>
                <a:latin typeface="Arial"/>
                <a:cs typeface="Arial"/>
              </a:rPr>
              <a:t>pantallas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.</a:t>
            </a:r>
            <a:endParaRPr sz="2178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6553" y="2458753"/>
            <a:ext cx="168902" cy="230521"/>
          </a:xfrm>
          <a:prstGeom prst="rect">
            <a:avLst/>
          </a:prstGeom>
        </p:spPr>
        <p:txBody>
          <a:bodyPr wrap="square" lIns="0" tIns="11180" rIns="0" bIns="0" rtlCol="0">
            <a:noAutofit/>
          </a:bodyPr>
          <a:lstStyle/>
          <a:p>
            <a:pPr marL="11527">
              <a:lnSpc>
                <a:spcPts val="1760"/>
              </a:lnSpc>
            </a:pPr>
            <a:r>
              <a:rPr sz="1634" spc="-2" dirty="0">
                <a:solidFill>
                  <a:srgbClr val="003164"/>
                </a:solidFill>
                <a:latin typeface="Arial"/>
                <a:cs typeface="Arial"/>
              </a:rPr>
              <a:t>i)</a:t>
            </a:r>
            <a:endParaRPr sz="163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0758" y="3639575"/>
            <a:ext cx="5758300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1" dirty="0">
                <a:solidFill>
                  <a:srgbClr val="003164"/>
                </a:solidFill>
                <a:latin typeface="Arial"/>
                <a:cs typeface="Arial"/>
              </a:rPr>
              <a:t>Dialogo en pantalla: Desplegado de preguntas</a:t>
            </a:r>
            <a:endParaRPr sz="217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6553" y="3695613"/>
            <a:ext cx="214545" cy="230521"/>
          </a:xfrm>
          <a:prstGeom prst="rect">
            <a:avLst/>
          </a:prstGeom>
        </p:spPr>
        <p:txBody>
          <a:bodyPr wrap="square" lIns="0" tIns="11180" rIns="0" bIns="0" rtlCol="0">
            <a:noAutofit/>
          </a:bodyPr>
          <a:lstStyle/>
          <a:p>
            <a:pPr marL="11527">
              <a:lnSpc>
                <a:spcPts val="1760"/>
              </a:lnSpc>
            </a:pPr>
            <a:r>
              <a:rPr sz="1634" spc="-3" dirty="0">
                <a:solidFill>
                  <a:srgbClr val="003164"/>
                </a:solidFill>
                <a:latin typeface="Arial"/>
                <a:cs typeface="Arial"/>
              </a:rPr>
              <a:t>ii)</a:t>
            </a:r>
            <a:endParaRPr sz="163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E82A7A1-2DE4-4598-B279-7D73E138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9336768" y="3717785"/>
            <a:ext cx="1829876" cy="1573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" name="object 9"/>
          <p:cNvSpPr txBox="1"/>
          <p:nvPr/>
        </p:nvSpPr>
        <p:spPr>
          <a:xfrm>
            <a:off x="2631856" y="975483"/>
            <a:ext cx="4614950" cy="483909"/>
          </a:xfrm>
          <a:prstGeom prst="rect">
            <a:avLst/>
          </a:prstGeom>
        </p:spPr>
        <p:txBody>
          <a:bodyPr wrap="square" lIns="0" tIns="24147" rIns="0" bIns="0" rtlCol="0">
            <a:noAutofit/>
          </a:bodyPr>
          <a:lstStyle/>
          <a:p>
            <a:pPr marL="11527">
              <a:lnSpc>
                <a:spcPts val="3803"/>
              </a:lnSpc>
            </a:pPr>
            <a:r>
              <a:rPr sz="3630" b="1" spc="-10" dirty="0">
                <a:solidFill>
                  <a:srgbClr val="002060"/>
                </a:solidFill>
                <a:latin typeface="+mj-lt"/>
                <a:cs typeface="Arial"/>
              </a:rPr>
              <a:t>4. Crear una pantalla</a:t>
            </a:r>
            <a:endParaRPr sz="3630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8571" y="970743"/>
            <a:ext cx="1983618" cy="483909"/>
          </a:xfrm>
          <a:prstGeom prst="rect">
            <a:avLst/>
          </a:prstGeom>
        </p:spPr>
        <p:txBody>
          <a:bodyPr wrap="square" lIns="0" tIns="24147" rIns="0" bIns="0" rtlCol="0">
            <a:noAutofit/>
          </a:bodyPr>
          <a:lstStyle/>
          <a:p>
            <a:pPr marL="11527">
              <a:lnSpc>
                <a:spcPts val="3803"/>
              </a:lnSpc>
            </a:pPr>
            <a:r>
              <a:rPr sz="3630" b="1" spc="-3" dirty="0">
                <a:solidFill>
                  <a:srgbClr val="002060"/>
                </a:solidFill>
                <a:latin typeface="+mj-lt"/>
                <a:cs typeface="Arial"/>
              </a:rPr>
              <a:t>atractiva</a:t>
            </a:r>
            <a:endParaRPr sz="3630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9182" y="1932035"/>
            <a:ext cx="3723974" cy="70101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 marR="41495">
              <a:lnSpc>
                <a:spcPts val="2319"/>
              </a:lnSpc>
            </a:pPr>
            <a:r>
              <a:rPr sz="1634" dirty="0">
                <a:solidFill>
                  <a:srgbClr val="003164"/>
                </a:solidFill>
                <a:latin typeface="Wingdings"/>
                <a:cs typeface="Wingdings"/>
              </a:rPr>
              <a:t></a:t>
            </a:r>
            <a:r>
              <a:rPr sz="1634" dirty="0">
                <a:solidFill>
                  <a:srgbClr val="003164"/>
                </a:solidFill>
                <a:latin typeface="Times New Roman"/>
                <a:cs typeface="Times New Roman"/>
              </a:rPr>
              <a:t>   </a:t>
            </a:r>
            <a:r>
              <a:rPr sz="1634" spc="68" dirty="0">
                <a:solidFill>
                  <a:srgbClr val="003164"/>
                </a:solidFill>
                <a:latin typeface="Times New Roman"/>
                <a:cs typeface="Times New Roman"/>
              </a:rPr>
              <a:t> </a:t>
            </a:r>
            <a:r>
              <a:rPr sz="2178" spc="-13" dirty="0">
                <a:solidFill>
                  <a:srgbClr val="003164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2178" spc="13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sa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u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ar</a:t>
            </a:r>
            <a:r>
              <a:rPr sz="2178" spc="-17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una pan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ll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a.</a:t>
            </a:r>
            <a:endParaRPr sz="2178">
              <a:latin typeface="Arial"/>
              <a:cs typeface="Arial"/>
            </a:endParaRPr>
          </a:p>
          <a:p>
            <a:pPr marL="11527">
              <a:lnSpc>
                <a:spcPct val="95825"/>
              </a:lnSpc>
              <a:spcBef>
                <a:spcPts val="539"/>
              </a:spcBef>
            </a:pPr>
            <a:r>
              <a:rPr sz="1634" dirty="0">
                <a:solidFill>
                  <a:srgbClr val="003164"/>
                </a:solidFill>
                <a:latin typeface="Wingdings"/>
                <a:cs typeface="Wingdings"/>
              </a:rPr>
              <a:t></a:t>
            </a:r>
            <a:r>
              <a:rPr sz="1634" dirty="0">
                <a:solidFill>
                  <a:srgbClr val="003164"/>
                </a:solidFill>
                <a:latin typeface="Times New Roman"/>
                <a:cs typeface="Times New Roman"/>
              </a:rPr>
              <a:t>   </a:t>
            </a:r>
            <a:r>
              <a:rPr sz="1634" spc="68" dirty="0">
                <a:solidFill>
                  <a:srgbClr val="003164"/>
                </a:solidFill>
                <a:latin typeface="Times New Roman"/>
                <a:cs typeface="Times New Roman"/>
              </a:rPr>
              <a:t> </a:t>
            </a:r>
            <a:r>
              <a:rPr sz="2178" spc="-13" dirty="0">
                <a:solidFill>
                  <a:srgbClr val="003164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2178" spc="8" dirty="0">
                <a:solidFill>
                  <a:srgbClr val="003164"/>
                </a:solidFill>
                <a:latin typeface="Arial"/>
                <a:cs typeface="Arial"/>
              </a:rPr>
              <a:t>c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er</a:t>
            </a:r>
            <a:r>
              <a:rPr sz="2178" spc="8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f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l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u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j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os y p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l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an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f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2178" spc="8" dirty="0">
                <a:solidFill>
                  <a:srgbClr val="003164"/>
                </a:solidFill>
                <a:latin typeface="Arial"/>
                <a:cs typeface="Arial"/>
              </a:rPr>
              <a:t>c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ac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ón.</a:t>
            </a:r>
            <a:endParaRPr sz="217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9182" y="3153566"/>
            <a:ext cx="7877461" cy="189891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 marR="36189">
              <a:lnSpc>
                <a:spcPts val="2319"/>
              </a:lnSpc>
            </a:pPr>
            <a:r>
              <a:rPr sz="1634" dirty="0">
                <a:solidFill>
                  <a:srgbClr val="003164"/>
                </a:solidFill>
                <a:latin typeface="Wingdings"/>
                <a:cs typeface="Wingdings"/>
              </a:rPr>
              <a:t></a:t>
            </a:r>
            <a:r>
              <a:rPr sz="1634" dirty="0">
                <a:solidFill>
                  <a:srgbClr val="003164"/>
                </a:solidFill>
                <a:latin typeface="Times New Roman"/>
                <a:cs typeface="Times New Roman"/>
              </a:rPr>
              <a:t>   </a:t>
            </a:r>
            <a:r>
              <a:rPr sz="1634" spc="68" dirty="0">
                <a:solidFill>
                  <a:srgbClr val="003164"/>
                </a:solidFill>
                <a:latin typeface="Times New Roman"/>
                <a:cs typeface="Times New Roman"/>
              </a:rPr>
              <a:t> 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Técnic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s:</a:t>
            </a:r>
            <a:endParaRPr sz="2178" dirty="0">
              <a:latin typeface="Arial"/>
              <a:cs typeface="Arial"/>
            </a:endParaRPr>
          </a:p>
          <a:p>
            <a:pPr marL="774410" lvl="1" indent="-305683">
              <a:lnSpc>
                <a:spcPts val="2504"/>
              </a:lnSpc>
              <a:spcBef>
                <a:spcPts val="220"/>
              </a:spcBef>
              <a:tabLst>
                <a:tab pos="311216" algn="l"/>
              </a:tabLst>
            </a:pPr>
            <a:r>
              <a:rPr sz="1634" dirty="0">
                <a:solidFill>
                  <a:srgbClr val="003164"/>
                </a:solidFill>
                <a:latin typeface="Wingdings"/>
                <a:cs typeface="Wingdings"/>
              </a:rPr>
              <a:t></a:t>
            </a:r>
            <a:r>
              <a:rPr sz="1634" dirty="0">
                <a:solidFill>
                  <a:srgbClr val="003164"/>
                </a:solidFill>
                <a:latin typeface="Times New Roman"/>
                <a:cs typeface="Times New Roman"/>
              </a:rPr>
              <a:t>	</a:t>
            </a:r>
            <a:r>
              <a:rPr sz="2178" spc="-1" dirty="0">
                <a:solidFill>
                  <a:srgbClr val="003164"/>
                </a:solidFill>
                <a:latin typeface="Arial"/>
                <a:cs typeface="Arial"/>
              </a:rPr>
              <a:t>Video Inverso y Cursores Parpadeantes. </a:t>
            </a:r>
            <a:endParaRPr sz="2178" dirty="0">
              <a:latin typeface="Arial"/>
              <a:cs typeface="Arial"/>
            </a:endParaRPr>
          </a:p>
          <a:p>
            <a:pPr marL="774410" lvl="1">
              <a:lnSpc>
                <a:spcPts val="2504"/>
              </a:lnSpc>
              <a:spcBef>
                <a:spcPts val="634"/>
              </a:spcBef>
              <a:tabLst>
                <a:tab pos="311216" algn="l"/>
              </a:tabLst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(Errores)</a:t>
            </a:r>
            <a:endParaRPr sz="2178" dirty="0">
              <a:latin typeface="Arial"/>
              <a:cs typeface="Arial"/>
            </a:endParaRPr>
          </a:p>
          <a:p>
            <a:pPr marL="468727" marR="36189" lvl="1">
              <a:lnSpc>
                <a:spcPct val="95825"/>
              </a:lnSpc>
              <a:spcBef>
                <a:spcPts val="965"/>
              </a:spcBef>
            </a:pPr>
            <a:r>
              <a:rPr sz="1634" dirty="0">
                <a:solidFill>
                  <a:srgbClr val="003164"/>
                </a:solidFill>
                <a:latin typeface="Wingdings"/>
                <a:cs typeface="Wingdings"/>
              </a:rPr>
              <a:t></a:t>
            </a:r>
            <a:r>
              <a:rPr sz="1634" spc="174" dirty="0">
                <a:solidFill>
                  <a:srgbClr val="003164"/>
                </a:solidFill>
                <a:latin typeface="Times New Roman"/>
                <a:cs typeface="Times New Roman"/>
              </a:rPr>
              <a:t>  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Uso de diferentes tipos de letras.</a:t>
            </a:r>
            <a:endParaRPr sz="2178" dirty="0">
              <a:latin typeface="Arial"/>
              <a:cs typeface="Arial"/>
            </a:endParaRPr>
          </a:p>
          <a:p>
            <a:pPr marL="468727" marR="36189" lvl="1">
              <a:lnSpc>
                <a:spcPct val="95825"/>
              </a:lnSpc>
              <a:spcBef>
                <a:spcPts val="653"/>
              </a:spcBef>
            </a:pPr>
            <a:r>
              <a:rPr sz="1634" dirty="0">
                <a:solidFill>
                  <a:srgbClr val="003164"/>
                </a:solidFill>
                <a:latin typeface="Wingdings"/>
                <a:cs typeface="Wingdings"/>
              </a:rPr>
              <a:t></a:t>
            </a:r>
            <a:r>
              <a:rPr sz="1634" spc="174" dirty="0">
                <a:solidFill>
                  <a:srgbClr val="003164"/>
                </a:solidFill>
                <a:latin typeface="Times New Roman"/>
                <a:cs typeface="Times New Roman"/>
              </a:rPr>
              <a:t>  </a:t>
            </a:r>
            <a:r>
              <a:rPr sz="2178" spc="1" dirty="0">
                <a:solidFill>
                  <a:srgbClr val="003164"/>
                </a:solidFill>
                <a:latin typeface="Arial"/>
                <a:cs typeface="Arial"/>
              </a:rPr>
              <a:t>Diferenciación de categorías.</a:t>
            </a:r>
            <a:endParaRPr sz="2178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4A5A9F8-36A2-4119-878D-C1CF40953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2324885" y="801328"/>
            <a:ext cx="9056891" cy="784225"/>
          </a:xfrm>
          <a:prstGeom prst="rect">
            <a:avLst/>
          </a:prstGeom>
        </p:spPr>
        <p:txBody>
          <a:bodyPr wrap="square" lIns="0" tIns="19450" rIns="0" bIns="0" rtlCol="0">
            <a:noAutofit/>
          </a:bodyPr>
          <a:lstStyle/>
          <a:p>
            <a:pPr marL="11527">
              <a:lnSpc>
                <a:spcPts val="3063"/>
              </a:lnSpc>
            </a:pPr>
            <a:r>
              <a:rPr lang="es-CO" sz="2904" b="1" spc="-6" dirty="0">
                <a:solidFill>
                  <a:srgbClr val="002060"/>
                </a:solidFill>
                <a:latin typeface="+mj-lt"/>
                <a:cs typeface="Arial"/>
              </a:rPr>
              <a:t>Diseño de formularios por c</a:t>
            </a:r>
            <a:r>
              <a:rPr lang="es-CO" sz="2904" b="1" spc="-4" dirty="0">
                <a:solidFill>
                  <a:srgbClr val="002060"/>
                </a:solidFill>
                <a:latin typeface="+mj-lt"/>
                <a:cs typeface="Arial"/>
              </a:rPr>
              <a:t>omputador</a:t>
            </a:r>
            <a:endParaRPr lang="es-CO" sz="2904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31856" y="1774672"/>
            <a:ext cx="4595505" cy="254034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815" spc="41" dirty="0">
                <a:solidFill>
                  <a:srgbClr val="003164"/>
                </a:solidFill>
                <a:latin typeface="Arial"/>
                <a:cs typeface="Arial"/>
              </a:rPr>
              <a:t>El  software para el diseño de  formularios</a:t>
            </a:r>
            <a:endParaRPr sz="181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96219" y="1774672"/>
            <a:ext cx="1905746" cy="254034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815" spc="22" dirty="0">
                <a:solidFill>
                  <a:srgbClr val="003164"/>
                </a:solidFill>
                <a:latin typeface="Arial"/>
                <a:cs typeface="Arial"/>
              </a:rPr>
              <a:t>electrónicos tiene</a:t>
            </a:r>
            <a:endParaRPr sz="181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1856" y="2244936"/>
            <a:ext cx="861987" cy="254033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815" spc="-5" dirty="0">
                <a:solidFill>
                  <a:srgbClr val="003164"/>
                </a:solidFill>
                <a:latin typeface="Arial"/>
                <a:cs typeface="Arial"/>
              </a:rPr>
              <a:t>muchas</a:t>
            </a:r>
            <a:endParaRPr sz="181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4623" y="2244936"/>
            <a:ext cx="1533239" cy="254033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815" spc="-6" dirty="0">
                <a:solidFill>
                  <a:srgbClr val="003164"/>
                </a:solidFill>
                <a:latin typeface="Arial"/>
                <a:cs typeface="Arial"/>
              </a:rPr>
              <a:t>características</a:t>
            </a:r>
            <a:endParaRPr sz="181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7053" y="2244936"/>
            <a:ext cx="1094583" cy="254033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815" spc="-2" dirty="0">
                <a:solidFill>
                  <a:srgbClr val="003164"/>
                </a:solidFill>
                <a:latin typeface="Arial"/>
                <a:cs typeface="Arial"/>
              </a:rPr>
              <a:t>dinámicas</a:t>
            </a:r>
            <a:endParaRPr sz="181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2415" y="2244936"/>
            <a:ext cx="578933" cy="254033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815" spc="-6" dirty="0">
                <a:solidFill>
                  <a:srgbClr val="003164"/>
                </a:solidFill>
                <a:latin typeface="Arial"/>
                <a:cs typeface="Arial"/>
              </a:rPr>
              <a:t>entre</a:t>
            </a:r>
            <a:endParaRPr sz="181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1641" y="2244936"/>
            <a:ext cx="973469" cy="254033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ell</a:t>
            </a:r>
            <a:r>
              <a:rPr sz="1815" spc="-8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s  </a:t>
            </a:r>
            <a:r>
              <a:rPr sz="1815" spc="63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endParaRPr sz="181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76786" y="2244936"/>
            <a:ext cx="825205" cy="254033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815" spc="-4" dirty="0">
                <a:solidFill>
                  <a:srgbClr val="003164"/>
                </a:solidFill>
                <a:latin typeface="Arial"/>
                <a:cs typeface="Arial"/>
              </a:rPr>
              <a:t>pueden</a:t>
            </a:r>
            <a:endParaRPr sz="181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1856" y="2715204"/>
            <a:ext cx="1198102" cy="254310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815" spc="-2" dirty="0">
                <a:solidFill>
                  <a:srgbClr val="003164"/>
                </a:solidFill>
                <a:latin typeface="Arial"/>
                <a:cs typeface="Arial"/>
              </a:rPr>
              <a:t>mencionar:</a:t>
            </a:r>
            <a:endParaRPr sz="181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2347" y="3329877"/>
            <a:ext cx="6841843" cy="254033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361" dirty="0">
                <a:solidFill>
                  <a:srgbClr val="003164"/>
                </a:solidFill>
                <a:latin typeface="Wingdings"/>
                <a:cs typeface="Wingdings"/>
              </a:rPr>
              <a:t></a:t>
            </a:r>
            <a:r>
              <a:rPr sz="1361" dirty="0">
                <a:solidFill>
                  <a:srgbClr val="003164"/>
                </a:solidFill>
                <a:latin typeface="Times New Roman"/>
                <a:cs typeface="Times New Roman"/>
              </a:rPr>
              <a:t>   </a:t>
            </a:r>
            <a:r>
              <a:rPr sz="1361" spc="17" dirty="0">
                <a:solidFill>
                  <a:srgbClr val="003164"/>
                </a:solidFill>
                <a:latin typeface="Times New Roman"/>
                <a:cs typeface="Times New Roman"/>
              </a:rPr>
              <a:t> 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P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mi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1815" spc="162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di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1815" spc="-8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ñar</a:t>
            </a:r>
            <a:r>
              <a:rPr sz="1815" spc="167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f</a:t>
            </a:r>
            <a:r>
              <a:rPr sz="1815" spc="-8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1815" spc="-4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mula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os</a:t>
            </a:r>
            <a:r>
              <a:rPr sz="1815" spc="167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m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p</a:t>
            </a:r>
            <a:r>
              <a:rPr sz="1815" spc="-4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1815" spc="-4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1815" spc="-4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,</a:t>
            </a:r>
            <a:r>
              <a:rPr sz="1815" spc="136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f</a:t>
            </a:r>
            <a:r>
              <a:rPr sz="1815" spc="-8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mul</a:t>
            </a:r>
            <a:r>
              <a:rPr sz="1815" spc="-8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1815" spc="-8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1815" spc="153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le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c</a:t>
            </a:r>
            <a:r>
              <a:rPr sz="1815" spc="-26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ón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1815" spc="-4" dirty="0">
                <a:solidFill>
                  <a:srgbClr val="003164"/>
                </a:solidFill>
                <a:latin typeface="Arial"/>
                <a:cs typeface="Arial"/>
              </a:rPr>
              <a:t>c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os</a:t>
            </a:r>
            <a:endParaRPr sz="1815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3551" y="3800140"/>
            <a:ext cx="6515734" cy="254033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815" spc="-6" dirty="0">
                <a:solidFill>
                  <a:srgbClr val="003164"/>
                </a:solidFill>
                <a:latin typeface="Arial"/>
                <a:cs typeface="Arial"/>
              </a:rPr>
              <a:t>o formularios basados en la Web usando un paquete integrado.</a:t>
            </a:r>
            <a:endParaRPr sz="181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2347" y="4327457"/>
            <a:ext cx="6839871" cy="254033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361" dirty="0">
                <a:solidFill>
                  <a:srgbClr val="003164"/>
                </a:solidFill>
                <a:latin typeface="Wingdings"/>
                <a:cs typeface="Wingdings"/>
              </a:rPr>
              <a:t></a:t>
            </a:r>
            <a:r>
              <a:rPr sz="1361" dirty="0">
                <a:solidFill>
                  <a:srgbClr val="003164"/>
                </a:solidFill>
                <a:latin typeface="Times New Roman"/>
                <a:cs typeface="Times New Roman"/>
              </a:rPr>
              <a:t>   </a:t>
            </a:r>
            <a:r>
              <a:rPr sz="1361" spc="17" dirty="0">
                <a:solidFill>
                  <a:srgbClr val="003164"/>
                </a:solidFill>
                <a:latin typeface="Times New Roman"/>
                <a:cs typeface="Times New Roman"/>
              </a:rPr>
              <a:t> 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Fa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c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ili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1815" spc="85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la</a:t>
            </a:r>
            <a:r>
              <a:rPr sz="1815" spc="99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c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n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1815" spc="-4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1815" spc="-8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c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ión</a:t>
            </a:r>
            <a:r>
              <a:rPr sz="1815" spc="63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de</a:t>
            </a:r>
            <a:r>
              <a:rPr sz="1815" spc="85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f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m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u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la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1815" spc="-8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1815" spc="58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ele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c</a:t>
            </a:r>
            <a:r>
              <a:rPr sz="1815" spc="-26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ón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1815" spc="-4" dirty="0">
                <a:solidFill>
                  <a:srgbClr val="003164"/>
                </a:solidFill>
                <a:latin typeface="Arial"/>
                <a:cs typeface="Arial"/>
              </a:rPr>
              <a:t>c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os</a:t>
            </a:r>
            <a:r>
              <a:rPr sz="1815" spc="58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median</a:t>
            </a:r>
            <a:r>
              <a:rPr sz="1815" spc="-26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1815" spc="76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el</a:t>
            </a:r>
            <a:endParaRPr sz="181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3551" y="4797673"/>
            <a:ext cx="5354739" cy="254033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815" spc="-6" dirty="0">
                <a:solidFill>
                  <a:srgbClr val="003164"/>
                </a:solidFill>
                <a:latin typeface="Arial"/>
                <a:cs typeface="Arial"/>
              </a:rPr>
              <a:t>uso de un paquete de software de captura de datos.</a:t>
            </a:r>
            <a:endParaRPr sz="181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4FA36BE6-2488-4D2C-8145-09AEA773E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2764049" y="1500331"/>
            <a:ext cx="3355094" cy="437990"/>
          </a:xfrm>
          <a:prstGeom prst="rect">
            <a:avLst/>
          </a:prstGeom>
        </p:spPr>
        <p:txBody>
          <a:bodyPr wrap="square" lIns="0" tIns="21784" rIns="0" bIns="0" rtlCol="0">
            <a:noAutofit/>
          </a:bodyPr>
          <a:lstStyle/>
          <a:p>
            <a:pPr marL="11527">
              <a:lnSpc>
                <a:spcPts val="3430"/>
              </a:lnSpc>
            </a:pPr>
            <a:r>
              <a:rPr sz="2000" b="1" spc="-2" dirty="0">
                <a:solidFill>
                  <a:srgbClr val="0070C0"/>
                </a:solidFill>
                <a:latin typeface="Arial"/>
                <a:cs typeface="Arial"/>
              </a:rPr>
              <a:t>(…continuación)</a:t>
            </a:r>
            <a:endParaRPr sz="2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2348" y="2520897"/>
            <a:ext cx="2430885" cy="29995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1634" dirty="0">
                <a:solidFill>
                  <a:srgbClr val="003164"/>
                </a:solidFill>
                <a:latin typeface="Wingdings"/>
                <a:cs typeface="Wingdings"/>
              </a:rPr>
              <a:t></a:t>
            </a:r>
            <a:r>
              <a:rPr sz="1634" spc="174" dirty="0">
                <a:solidFill>
                  <a:srgbClr val="003164"/>
                </a:solidFill>
                <a:latin typeface="Times New Roman"/>
                <a:cs typeface="Times New Roman"/>
              </a:rPr>
              <a:t>  </a:t>
            </a:r>
            <a:r>
              <a:rPr sz="2178" spc="19" dirty="0">
                <a:solidFill>
                  <a:srgbClr val="003164"/>
                </a:solidFill>
                <a:latin typeface="Arial"/>
                <a:cs typeface="Arial"/>
              </a:rPr>
              <a:t>Permite  diseñar</a:t>
            </a:r>
            <a:endParaRPr sz="217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6894" y="2520897"/>
            <a:ext cx="1434251" cy="29995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formularios</a:t>
            </a:r>
            <a:endParaRPr sz="217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01441" y="2520897"/>
            <a:ext cx="1142472" cy="29995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cortando</a:t>
            </a:r>
            <a:endParaRPr sz="217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73916" y="2520897"/>
            <a:ext cx="203038" cy="29995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y</a:t>
            </a:r>
            <a:endParaRPr sz="217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8979" y="2520897"/>
            <a:ext cx="1139706" cy="29995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pegando</a:t>
            </a:r>
            <a:endParaRPr sz="217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2347" y="2855838"/>
            <a:ext cx="6859771" cy="1448069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322743" marR="36189">
              <a:lnSpc>
                <a:spcPts val="2319"/>
              </a:lnSpc>
            </a:pPr>
            <a:r>
              <a:rPr sz="2178" spc="-1" dirty="0">
                <a:solidFill>
                  <a:srgbClr val="003164"/>
                </a:solidFill>
                <a:latin typeface="Arial"/>
                <a:cs typeface="Arial"/>
              </a:rPr>
              <a:t>formas y objetos conocidos.</a:t>
            </a:r>
            <a:endParaRPr sz="2178">
              <a:latin typeface="Arial"/>
              <a:cs typeface="Arial"/>
            </a:endParaRPr>
          </a:p>
          <a:p>
            <a:pPr marL="322743" indent="-311216">
              <a:lnSpc>
                <a:spcPct val="100424"/>
              </a:lnSpc>
              <a:spcBef>
                <a:spcPts val="559"/>
              </a:spcBef>
              <a:tabLst>
                <a:tab pos="322743" algn="l"/>
              </a:tabLst>
            </a:pPr>
            <a:r>
              <a:rPr sz="1634" dirty="0">
                <a:solidFill>
                  <a:srgbClr val="003164"/>
                </a:solidFill>
                <a:latin typeface="Wingdings"/>
                <a:cs typeface="Wingdings"/>
              </a:rPr>
              <a:t></a:t>
            </a:r>
            <a:r>
              <a:rPr sz="1634" dirty="0">
                <a:solidFill>
                  <a:srgbClr val="003164"/>
                </a:solidFill>
                <a:latin typeface="Times New Roman"/>
                <a:cs typeface="Times New Roman"/>
              </a:rPr>
              <a:t>	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Ayuda a dar seguimiento a formularios transferidos a otras áreas.</a:t>
            </a:r>
            <a:endParaRPr sz="2178">
              <a:latin typeface="Arial"/>
              <a:cs typeface="Arial"/>
            </a:endParaRPr>
          </a:p>
          <a:p>
            <a:pPr marL="11527" marR="36189">
              <a:lnSpc>
                <a:spcPct val="95825"/>
              </a:lnSpc>
              <a:spcBef>
                <a:spcPts val="615"/>
              </a:spcBef>
            </a:pPr>
            <a:r>
              <a:rPr sz="1634" dirty="0">
                <a:solidFill>
                  <a:srgbClr val="003164"/>
                </a:solidFill>
                <a:latin typeface="Wingdings"/>
                <a:cs typeface="Wingdings"/>
              </a:rPr>
              <a:t></a:t>
            </a:r>
            <a:r>
              <a:rPr sz="1634" spc="174" dirty="0">
                <a:solidFill>
                  <a:srgbClr val="003164"/>
                </a:solidFill>
                <a:latin typeface="Times New Roman"/>
                <a:cs typeface="Times New Roman"/>
              </a:rPr>
              <a:t>  </a:t>
            </a:r>
            <a:r>
              <a:rPr sz="2178" spc="-1" dirty="0">
                <a:solidFill>
                  <a:srgbClr val="003164"/>
                </a:solidFill>
                <a:latin typeface="Arial"/>
                <a:cs typeface="Arial"/>
              </a:rPr>
              <a:t>Permite la realización automática de cálculos</a:t>
            </a:r>
            <a:endParaRPr sz="217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2347" y="4405285"/>
            <a:ext cx="1496357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1634" dirty="0">
                <a:solidFill>
                  <a:srgbClr val="003164"/>
                </a:solidFill>
                <a:latin typeface="Wingdings"/>
                <a:cs typeface="Wingdings"/>
              </a:rPr>
              <a:t></a:t>
            </a:r>
            <a:r>
              <a:rPr sz="1634" spc="174" dirty="0">
                <a:solidFill>
                  <a:srgbClr val="003164"/>
                </a:solidFill>
                <a:latin typeface="Times New Roman"/>
                <a:cs typeface="Times New Roman"/>
              </a:rPr>
              <a:t>  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Digitaliza</a:t>
            </a:r>
            <a:endParaRPr sz="217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6700" y="4405285"/>
            <a:ext cx="1432458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formularios</a:t>
            </a:r>
            <a:endParaRPr sz="217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4432" y="4405285"/>
            <a:ext cx="1186492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impresos</a:t>
            </a:r>
            <a:endParaRPr sz="217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3432" y="4405285"/>
            <a:ext cx="202858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y</a:t>
            </a:r>
            <a:endParaRPr sz="217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67416" y="4405285"/>
            <a:ext cx="988266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2" dirty="0">
                <a:solidFill>
                  <a:srgbClr val="003164"/>
                </a:solidFill>
                <a:latin typeface="Arial"/>
                <a:cs typeface="Arial"/>
              </a:rPr>
              <a:t>permite</a:t>
            </a:r>
            <a:endParaRPr sz="217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7361" y="4405285"/>
            <a:ext cx="356661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su</a:t>
            </a:r>
            <a:endParaRPr sz="217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2347" y="4737235"/>
            <a:ext cx="6316170" cy="701066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322743" marR="41536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publicación en la Web.</a:t>
            </a:r>
            <a:endParaRPr sz="2178">
              <a:latin typeface="Arial"/>
              <a:cs typeface="Arial"/>
            </a:endParaRPr>
          </a:p>
          <a:p>
            <a:pPr marL="11527">
              <a:lnSpc>
                <a:spcPct val="95825"/>
              </a:lnSpc>
              <a:spcBef>
                <a:spcPts val="539"/>
              </a:spcBef>
            </a:pPr>
            <a:r>
              <a:rPr sz="1634" dirty="0">
                <a:solidFill>
                  <a:srgbClr val="003164"/>
                </a:solidFill>
                <a:latin typeface="Wingdings"/>
                <a:cs typeface="Wingdings"/>
              </a:rPr>
              <a:t></a:t>
            </a:r>
            <a:r>
              <a:rPr sz="1634" spc="174" dirty="0">
                <a:solidFill>
                  <a:srgbClr val="003164"/>
                </a:solidFill>
                <a:latin typeface="Times New Roman"/>
                <a:cs typeface="Times New Roman"/>
              </a:rPr>
              <a:t>  </a:t>
            </a:r>
            <a:r>
              <a:rPr sz="2178" spc="-2" dirty="0">
                <a:solidFill>
                  <a:srgbClr val="003164"/>
                </a:solidFill>
                <a:latin typeface="Arial"/>
                <a:cs typeface="Arial"/>
              </a:rPr>
              <a:t>Facilita la contestación de formularios en la Web</a:t>
            </a:r>
            <a:endParaRPr sz="217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3" name="object 3"/>
          <p:cNvSpPr txBox="1"/>
          <p:nvPr/>
        </p:nvSpPr>
        <p:spPr>
          <a:xfrm>
            <a:off x="2493533" y="2114800"/>
            <a:ext cx="138323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2" name="object 2"/>
          <p:cNvSpPr txBox="1"/>
          <p:nvPr/>
        </p:nvSpPr>
        <p:spPr>
          <a:xfrm>
            <a:off x="2631857" y="2114800"/>
            <a:ext cx="6224055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515CD7C0-D099-49AD-91E3-CE1D1EFD2326}"/>
              </a:ext>
            </a:extLst>
          </p:cNvPr>
          <p:cNvSpPr txBox="1"/>
          <p:nvPr/>
        </p:nvSpPr>
        <p:spPr>
          <a:xfrm>
            <a:off x="2372995" y="635474"/>
            <a:ext cx="9056891" cy="784225"/>
          </a:xfrm>
          <a:prstGeom prst="rect">
            <a:avLst/>
          </a:prstGeom>
        </p:spPr>
        <p:txBody>
          <a:bodyPr wrap="square" lIns="0" tIns="19450" rIns="0" bIns="0" rtlCol="0">
            <a:noAutofit/>
          </a:bodyPr>
          <a:lstStyle/>
          <a:p>
            <a:pPr marL="11527">
              <a:lnSpc>
                <a:spcPts val="3063"/>
              </a:lnSpc>
            </a:pPr>
            <a:r>
              <a:rPr lang="es-CO" sz="2904" b="1" spc="-6" dirty="0">
                <a:solidFill>
                  <a:srgbClr val="002060"/>
                </a:solidFill>
                <a:latin typeface="+mj-lt"/>
                <a:cs typeface="Arial"/>
              </a:rPr>
              <a:t>Diseño de formularios por c</a:t>
            </a:r>
            <a:r>
              <a:rPr lang="es-CO" sz="2904" b="1" spc="-4" dirty="0">
                <a:solidFill>
                  <a:srgbClr val="002060"/>
                </a:solidFill>
                <a:latin typeface="+mj-lt"/>
                <a:cs typeface="Arial"/>
              </a:rPr>
              <a:t>omputadora</a:t>
            </a:r>
            <a:endParaRPr lang="es-CO" sz="2904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85AA909-1434-4F33-B09C-4CC10B635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997900" y="696121"/>
            <a:ext cx="8926489" cy="499044"/>
          </a:xfrm>
          <a:prstGeom prst="rect">
            <a:avLst/>
          </a:prstGeom>
        </p:spPr>
        <p:txBody>
          <a:bodyPr wrap="square" lIns="0" tIns="19450" rIns="0" bIns="0" rtlCol="0">
            <a:noAutofit/>
          </a:bodyPr>
          <a:lstStyle/>
          <a:p>
            <a:pPr marL="11527" marR="55396">
              <a:lnSpc>
                <a:spcPts val="3063"/>
              </a:lnSpc>
            </a:pPr>
            <a:r>
              <a:rPr lang="es-CO" sz="2904" b="1" spc="-2" dirty="0">
                <a:solidFill>
                  <a:srgbClr val="006464"/>
                </a:solidFill>
                <a:latin typeface="Arial"/>
                <a:cs typeface="Arial"/>
              </a:rPr>
              <a:t>Diseño de la </a:t>
            </a:r>
            <a:r>
              <a:rPr lang="es-CO" sz="2904" b="1" spc="-5" dirty="0">
                <a:solidFill>
                  <a:srgbClr val="006464"/>
                </a:solidFill>
                <a:latin typeface="Arial"/>
                <a:cs typeface="Arial"/>
              </a:rPr>
              <a:t>interfaz gráfica de usuario</a:t>
            </a:r>
            <a:endParaRPr lang="es-CO" sz="2904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1856" y="1885580"/>
            <a:ext cx="3269343" cy="254034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815" spc="16" dirty="0">
                <a:solidFill>
                  <a:srgbClr val="003164"/>
                </a:solidFill>
                <a:latin typeface="Arial"/>
                <a:cs typeface="Arial"/>
              </a:rPr>
              <a:t>Una interfaz gráfica de usuario</a:t>
            </a:r>
            <a:endParaRPr sz="1815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4634" y="1885580"/>
            <a:ext cx="2775838" cy="2923928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8442" marR="28236">
              <a:lnSpc>
                <a:spcPts val="1951"/>
              </a:lnSpc>
            </a:pPr>
            <a:r>
              <a:rPr sz="1815" spc="-7" dirty="0">
                <a:solidFill>
                  <a:schemeClr val="accent1"/>
                </a:solidFill>
                <a:latin typeface="Arial"/>
                <a:cs typeface="Arial"/>
              </a:rPr>
              <a:t>Cuadros de texto</a:t>
            </a:r>
            <a:endParaRPr sz="1815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1527">
              <a:lnSpc>
                <a:spcPts val="2087"/>
              </a:lnSpc>
              <a:spcBef>
                <a:spcPts val="450"/>
              </a:spcBef>
            </a:pPr>
            <a:r>
              <a:rPr sz="1815" spc="-2" dirty="0">
                <a:solidFill>
                  <a:schemeClr val="accent1"/>
                </a:solidFill>
                <a:latin typeface="Arial"/>
                <a:cs typeface="Arial"/>
              </a:rPr>
              <a:t>Casillas de verificación </a:t>
            </a:r>
            <a:endParaRPr sz="1815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1527">
              <a:lnSpc>
                <a:spcPts val="2087"/>
              </a:lnSpc>
              <a:spcBef>
                <a:spcPts val="450"/>
              </a:spcBef>
            </a:pPr>
            <a:r>
              <a:rPr sz="1815" spc="-4" dirty="0">
                <a:solidFill>
                  <a:schemeClr val="accent1"/>
                </a:solidFill>
                <a:latin typeface="Arial"/>
                <a:cs typeface="Arial"/>
              </a:rPr>
              <a:t>Botones de opción </a:t>
            </a:r>
            <a:endParaRPr sz="1815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1527">
              <a:lnSpc>
                <a:spcPts val="2087"/>
              </a:lnSpc>
              <a:spcBef>
                <a:spcPts val="450"/>
              </a:spcBef>
            </a:pPr>
            <a:r>
              <a:rPr sz="1815" dirty="0">
                <a:solidFill>
                  <a:schemeClr val="accent1"/>
                </a:solidFill>
                <a:latin typeface="Arial"/>
                <a:cs typeface="Arial"/>
              </a:rPr>
              <a:t>Cu</a:t>
            </a:r>
            <a:r>
              <a:rPr sz="1815" spc="4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1815" spc="-8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815" spc="4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1815" spc="-8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181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815" spc="-31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15" spc="-8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815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815" spc="-22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1"/>
                </a:solidFill>
                <a:latin typeface="Arial"/>
                <a:cs typeface="Arial"/>
              </a:rPr>
              <a:t>li</a:t>
            </a:r>
            <a:r>
              <a:rPr sz="1815" spc="4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815" spc="-17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815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1815" spc="-8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1"/>
                </a:solidFill>
                <a:latin typeface="Arial"/>
                <a:cs typeface="Arial"/>
              </a:rPr>
              <a:t>y</a:t>
            </a:r>
            <a:r>
              <a:rPr sz="1815" spc="-17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15" spc="-4" dirty="0">
                <a:solidFill>
                  <a:schemeClr val="accent1"/>
                </a:solidFill>
                <a:latin typeface="Arial"/>
                <a:cs typeface="Arial"/>
              </a:rPr>
              <a:t>c</a:t>
            </a:r>
            <a:r>
              <a:rPr sz="1815" dirty="0">
                <a:solidFill>
                  <a:schemeClr val="accent1"/>
                </a:solidFill>
                <a:latin typeface="Arial"/>
                <a:cs typeface="Arial"/>
              </a:rPr>
              <a:t>ua</a:t>
            </a:r>
            <a:r>
              <a:rPr sz="1815" spc="-8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815" spc="4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1815" spc="-8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1815" dirty="0">
                <a:solidFill>
                  <a:schemeClr val="accent1"/>
                </a:solidFill>
                <a:latin typeface="Arial"/>
                <a:cs typeface="Arial"/>
              </a:rPr>
              <a:t>s </a:t>
            </a:r>
          </a:p>
          <a:p>
            <a:pPr marL="11527">
              <a:lnSpc>
                <a:spcPts val="2087"/>
              </a:lnSpc>
              <a:spcBef>
                <a:spcPts val="450"/>
              </a:spcBef>
            </a:pPr>
            <a:r>
              <a:rPr sz="1815" spc="-2" dirty="0">
                <a:solidFill>
                  <a:schemeClr val="accent1"/>
                </a:solidFill>
                <a:latin typeface="Arial"/>
                <a:cs typeface="Arial"/>
              </a:rPr>
              <a:t>de lista desplegable</a:t>
            </a:r>
            <a:endParaRPr sz="1815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8442" marR="330923">
              <a:lnSpc>
                <a:spcPts val="2087"/>
              </a:lnSpc>
              <a:spcBef>
                <a:spcPts val="732"/>
              </a:spcBef>
            </a:pPr>
            <a:r>
              <a:rPr sz="1815" spc="-4" dirty="0">
                <a:solidFill>
                  <a:schemeClr val="accent1"/>
                </a:solidFill>
                <a:latin typeface="Arial"/>
                <a:cs typeface="Arial"/>
              </a:rPr>
              <a:t>Deslizadores y botones </a:t>
            </a:r>
            <a:endParaRPr sz="1815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8442" marR="330923">
              <a:lnSpc>
                <a:spcPts val="2087"/>
              </a:lnSpc>
              <a:spcBef>
                <a:spcPts val="548"/>
              </a:spcBef>
            </a:pPr>
            <a:r>
              <a:rPr sz="1815" spc="-3" dirty="0">
                <a:solidFill>
                  <a:schemeClr val="accent1"/>
                </a:solidFill>
                <a:latin typeface="Arial"/>
                <a:cs typeface="Arial"/>
              </a:rPr>
              <a:t>giratorios</a:t>
            </a:r>
            <a:endParaRPr sz="1815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1527" marR="28236">
              <a:lnSpc>
                <a:spcPct val="95825"/>
              </a:lnSpc>
              <a:spcBef>
                <a:spcPts val="616"/>
              </a:spcBef>
            </a:pPr>
            <a:r>
              <a:rPr sz="1815" spc="-5" dirty="0">
                <a:solidFill>
                  <a:schemeClr val="accent1"/>
                </a:solidFill>
                <a:latin typeface="Arial"/>
                <a:cs typeface="Arial"/>
              </a:rPr>
              <a:t>Mapas de imagen</a:t>
            </a:r>
            <a:endParaRPr sz="1815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1527" marR="28236">
              <a:lnSpc>
                <a:spcPct val="95825"/>
              </a:lnSpc>
              <a:spcBef>
                <a:spcPts val="548"/>
              </a:spcBef>
            </a:pPr>
            <a:r>
              <a:rPr sz="1815" spc="-4" dirty="0">
                <a:solidFill>
                  <a:schemeClr val="accent1"/>
                </a:solidFill>
                <a:latin typeface="Arial"/>
                <a:cs typeface="Arial"/>
              </a:rPr>
              <a:t>Cuadros de mensaje</a:t>
            </a:r>
            <a:endParaRPr sz="181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29807" y="1932717"/>
            <a:ext cx="128338" cy="1165796"/>
          </a:xfrm>
          <a:prstGeom prst="rect">
            <a:avLst/>
          </a:prstGeom>
        </p:spPr>
        <p:txBody>
          <a:bodyPr wrap="square" lIns="0" tIns="9393" rIns="0" bIns="0" rtlCol="0">
            <a:noAutofit/>
          </a:bodyPr>
          <a:lstStyle/>
          <a:p>
            <a:pPr marL="11527" marR="168">
              <a:lnSpc>
                <a:spcPts val="1479"/>
              </a:lnSpc>
            </a:pPr>
            <a:r>
              <a:rPr sz="1361" dirty="0">
                <a:solidFill>
                  <a:schemeClr val="accent1"/>
                </a:solidFill>
                <a:latin typeface="Wingdings"/>
                <a:cs typeface="Wingdings"/>
              </a:rPr>
              <a:t></a:t>
            </a:r>
          </a:p>
          <a:p>
            <a:pPr marL="11527" marR="168">
              <a:lnSpc>
                <a:spcPct val="92488"/>
              </a:lnSpc>
              <a:spcBef>
                <a:spcPts val="1050"/>
              </a:spcBef>
            </a:pPr>
            <a:r>
              <a:rPr sz="1361" dirty="0">
                <a:solidFill>
                  <a:schemeClr val="accent1"/>
                </a:solidFill>
                <a:latin typeface="Wingdings"/>
                <a:cs typeface="Wingdings"/>
              </a:rPr>
              <a:t></a:t>
            </a:r>
          </a:p>
          <a:p>
            <a:pPr marL="11527" marR="168">
              <a:lnSpc>
                <a:spcPct val="92488"/>
              </a:lnSpc>
              <a:spcBef>
                <a:spcPts val="1114"/>
              </a:spcBef>
            </a:pPr>
            <a:r>
              <a:rPr sz="1361" dirty="0">
                <a:solidFill>
                  <a:schemeClr val="accent1"/>
                </a:solidFill>
                <a:latin typeface="Wingdings"/>
                <a:cs typeface="Wingdings"/>
              </a:rPr>
              <a:t></a:t>
            </a:r>
          </a:p>
          <a:p>
            <a:pPr marL="11527">
              <a:lnSpc>
                <a:spcPct val="92488"/>
              </a:lnSpc>
              <a:spcBef>
                <a:spcPts val="865"/>
              </a:spcBef>
            </a:pPr>
            <a:r>
              <a:rPr sz="1361" dirty="0">
                <a:solidFill>
                  <a:schemeClr val="accent1"/>
                </a:solidFill>
                <a:latin typeface="Wingdings"/>
                <a:cs typeface="Wingdings"/>
              </a:rPr>
              <a:t>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43060" y="2162205"/>
            <a:ext cx="2146451" cy="807285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(GUI) es la forma en</a:t>
            </a:r>
            <a:endParaRPr sz="1815">
              <a:latin typeface="Arial"/>
              <a:cs typeface="Arial"/>
            </a:endParaRPr>
          </a:p>
          <a:p>
            <a:pPr marL="11527" marR="3057">
              <a:lnSpc>
                <a:spcPct val="100041"/>
              </a:lnSpc>
            </a:pP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u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1815" spc="-8" dirty="0">
                <a:solidFill>
                  <a:srgbClr val="003164"/>
                </a:solidFill>
                <a:latin typeface="Arial"/>
                <a:cs typeface="Arial"/>
              </a:rPr>
              <a:t>ua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1815" spc="-8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1815" spc="99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in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1815" spc="-17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c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1815" spc="-8" dirty="0">
                <a:solidFill>
                  <a:srgbClr val="003164"/>
                </a:solidFill>
                <a:latin typeface="Arial"/>
                <a:cs typeface="Arial"/>
              </a:rPr>
              <a:t>úan 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1815" spc="-8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m</a:t>
            </a:r>
            <a:r>
              <a:rPr sz="1815" spc="-8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1815" spc="-26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1815" spc="-8" dirty="0">
                <a:solidFill>
                  <a:srgbClr val="003164"/>
                </a:solidFill>
                <a:latin typeface="Arial"/>
                <a:cs typeface="Arial"/>
              </a:rPr>
              <a:t>pe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1815" spc="-17" dirty="0">
                <a:solidFill>
                  <a:srgbClr val="003164"/>
                </a:solidFill>
                <a:latin typeface="Arial"/>
                <a:cs typeface="Arial"/>
              </a:rPr>
              <a:t>v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1815" spc="-4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.</a:t>
            </a:r>
            <a:endParaRPr sz="181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8202" y="2162205"/>
            <a:ext cx="442053" cy="530659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815" spc="-3" dirty="0">
                <a:solidFill>
                  <a:srgbClr val="003164"/>
                </a:solidFill>
                <a:latin typeface="Arial"/>
                <a:cs typeface="Arial"/>
              </a:rPr>
              <a:t>que</a:t>
            </a:r>
            <a:endParaRPr sz="1815">
              <a:latin typeface="Arial"/>
              <a:cs typeface="Arial"/>
            </a:endParaRPr>
          </a:p>
          <a:p>
            <a:pPr marL="12910" marR="12288">
              <a:lnSpc>
                <a:spcPct val="95825"/>
              </a:lnSpc>
            </a:pPr>
            <a:r>
              <a:rPr sz="1815" spc="-4" dirty="0">
                <a:solidFill>
                  <a:srgbClr val="003164"/>
                </a:solidFill>
                <a:latin typeface="Arial"/>
                <a:cs typeface="Arial"/>
              </a:rPr>
              <a:t>con</a:t>
            </a:r>
            <a:endParaRPr sz="181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9101" y="2162205"/>
            <a:ext cx="350440" cy="530659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2910">
              <a:lnSpc>
                <a:spcPts val="1951"/>
              </a:lnSpc>
            </a:pPr>
            <a:r>
              <a:rPr sz="1815" spc="-10" dirty="0">
                <a:solidFill>
                  <a:srgbClr val="003164"/>
                </a:solidFill>
                <a:latin typeface="Arial"/>
                <a:cs typeface="Arial"/>
              </a:rPr>
              <a:t>los</a:t>
            </a:r>
            <a:endParaRPr sz="1815">
              <a:latin typeface="Arial"/>
              <a:cs typeface="Arial"/>
            </a:endParaRPr>
          </a:p>
          <a:p>
            <a:pPr marL="11527">
              <a:lnSpc>
                <a:spcPct val="95825"/>
              </a:lnSpc>
            </a:pPr>
            <a:r>
              <a:rPr sz="1815" spc="-5" dirty="0">
                <a:solidFill>
                  <a:srgbClr val="003164"/>
                </a:solidFill>
                <a:latin typeface="Arial"/>
                <a:cs typeface="Arial"/>
              </a:rPr>
              <a:t>los</a:t>
            </a:r>
            <a:endParaRPr sz="181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1857" y="3393418"/>
            <a:ext cx="3056154" cy="807284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 marR="28236">
              <a:lnSpc>
                <a:spcPts val="1951"/>
              </a:lnSpc>
            </a:pPr>
            <a:r>
              <a:rPr sz="1815" spc="-5" dirty="0">
                <a:solidFill>
                  <a:srgbClr val="003164"/>
                </a:solidFill>
                <a:latin typeface="Arial"/>
                <a:cs typeface="Arial"/>
              </a:rPr>
              <a:t>La interfaz gráfica de usuario</a:t>
            </a:r>
            <a:endParaRPr sz="1815">
              <a:latin typeface="Arial"/>
              <a:cs typeface="Arial"/>
            </a:endParaRPr>
          </a:p>
          <a:p>
            <a:pPr marL="322743">
              <a:lnSpc>
                <a:spcPct val="100041"/>
              </a:lnSpc>
            </a:pP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ap</a:t>
            </a:r>
            <a:r>
              <a:rPr sz="1815" spc="-4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1815" spc="-17" dirty="0">
                <a:solidFill>
                  <a:srgbClr val="003164"/>
                </a:solidFill>
                <a:latin typeface="Arial"/>
                <a:cs typeface="Arial"/>
              </a:rPr>
              <a:t>v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1815" spc="-4" dirty="0">
                <a:solidFill>
                  <a:srgbClr val="003164"/>
                </a:solidFill>
                <a:latin typeface="Arial"/>
                <a:cs typeface="Arial"/>
              </a:rPr>
              <a:t>c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ha</a:t>
            </a:r>
            <a:r>
              <a:rPr sz="1815" spc="-31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l</a:t>
            </a:r>
            <a:r>
              <a:rPr sz="1815" spc="-8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s 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c</a:t>
            </a:r>
            <a:r>
              <a:rPr sz="1815" spc="-8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1815" spc="-8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c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1815" spc="-8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1815" spc="-4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1815" spc="-26" dirty="0">
                <a:solidFill>
                  <a:srgbClr val="003164"/>
                </a:solidFill>
                <a:latin typeface="Arial"/>
                <a:cs typeface="Arial"/>
              </a:rPr>
              <a:t>í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c</a:t>
            </a:r>
            <a:r>
              <a:rPr sz="1815" spc="-17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1815" spc="-31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d</a:t>
            </a:r>
            <a:r>
              <a:rPr sz="1815" spc="-13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1815" spc="4" dirty="0">
                <a:solidFill>
                  <a:srgbClr val="003164"/>
                </a:solidFill>
                <a:latin typeface="Arial"/>
                <a:cs typeface="Arial"/>
              </a:rPr>
              <a:t>c</a:t>
            </a: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ionales</a:t>
            </a:r>
            <a:endParaRPr sz="181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9806" y="3591315"/>
            <a:ext cx="128170" cy="195943"/>
          </a:xfrm>
          <a:prstGeom prst="rect">
            <a:avLst/>
          </a:prstGeom>
        </p:spPr>
        <p:txBody>
          <a:bodyPr wrap="square" lIns="0" tIns="9393" rIns="0" bIns="0" rtlCol="0">
            <a:noAutofit/>
          </a:bodyPr>
          <a:lstStyle/>
          <a:p>
            <a:pPr marL="11527">
              <a:lnSpc>
                <a:spcPts val="1479"/>
              </a:lnSpc>
            </a:pPr>
            <a:r>
              <a:rPr sz="1361" dirty="0">
                <a:solidFill>
                  <a:schemeClr val="accent1"/>
                </a:solidFill>
                <a:latin typeface="Wingdings"/>
                <a:cs typeface="Wingdings"/>
              </a:rPr>
              <a:t></a:t>
            </a:r>
            <a:endParaRPr sz="1361">
              <a:solidFill>
                <a:schemeClr val="accent1"/>
              </a:solidFill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3060" y="4223525"/>
            <a:ext cx="1299747" cy="530658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815" spc="-2" dirty="0">
                <a:solidFill>
                  <a:srgbClr val="003164"/>
                </a:solidFill>
                <a:latin typeface="Arial"/>
                <a:cs typeface="Arial"/>
              </a:rPr>
              <a:t>en el diseño</a:t>
            </a:r>
            <a:endParaRPr sz="1815">
              <a:latin typeface="Arial"/>
              <a:cs typeface="Arial"/>
            </a:endParaRPr>
          </a:p>
          <a:p>
            <a:pPr marL="11527" marR="34649">
              <a:lnSpc>
                <a:spcPct val="95825"/>
              </a:lnSpc>
            </a:pPr>
            <a:r>
              <a:rPr sz="1815" spc="-3" dirty="0">
                <a:solidFill>
                  <a:srgbClr val="003164"/>
                </a:solidFill>
                <a:latin typeface="Arial"/>
                <a:cs typeface="Arial"/>
              </a:rPr>
              <a:t>entre ellas:</a:t>
            </a:r>
            <a:endParaRPr sz="181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4582" y="4223524"/>
            <a:ext cx="314962" cy="254033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815" dirty="0">
                <a:solidFill>
                  <a:srgbClr val="003164"/>
                </a:solidFill>
                <a:latin typeface="Arial"/>
                <a:cs typeface="Arial"/>
              </a:rPr>
              <a:t>de</a:t>
            </a:r>
            <a:endParaRPr sz="181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4315" y="4223524"/>
            <a:ext cx="1044457" cy="254033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815" spc="-1" dirty="0">
                <a:solidFill>
                  <a:srgbClr val="003164"/>
                </a:solidFill>
                <a:latin typeface="Arial"/>
                <a:cs typeface="Arial"/>
              </a:rPr>
              <a:t>pantallas,</a:t>
            </a:r>
            <a:endParaRPr sz="181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9807" y="4267670"/>
            <a:ext cx="128338" cy="530883"/>
          </a:xfrm>
          <a:prstGeom prst="rect">
            <a:avLst/>
          </a:prstGeom>
        </p:spPr>
        <p:txBody>
          <a:bodyPr wrap="square" lIns="0" tIns="9422" rIns="0" bIns="0" rtlCol="0">
            <a:noAutofit/>
          </a:bodyPr>
          <a:lstStyle/>
          <a:p>
            <a:pPr marL="11527">
              <a:lnSpc>
                <a:spcPts val="1484"/>
              </a:lnSpc>
            </a:pPr>
            <a:r>
              <a:rPr sz="1361" dirty="0">
                <a:solidFill>
                  <a:schemeClr val="accent1"/>
                </a:solidFill>
                <a:latin typeface="Wingdings"/>
                <a:cs typeface="Wingdings"/>
              </a:rPr>
              <a:t></a:t>
            </a:r>
            <a:endParaRPr sz="1361">
              <a:solidFill>
                <a:schemeClr val="accent1"/>
              </a:solidFill>
              <a:latin typeface="Wingdings"/>
              <a:cs typeface="Wingdings"/>
            </a:endParaRPr>
          </a:p>
          <a:p>
            <a:pPr marL="11527" marR="168">
              <a:lnSpc>
                <a:spcPct val="92488"/>
              </a:lnSpc>
              <a:spcBef>
                <a:spcPts val="1050"/>
              </a:spcBef>
            </a:pPr>
            <a:r>
              <a:rPr sz="1361" dirty="0">
                <a:solidFill>
                  <a:schemeClr val="accent1"/>
                </a:solidFill>
                <a:latin typeface="Wingdings"/>
                <a:cs typeface="Wingdings"/>
              </a:rPr>
              <a:t></a:t>
            </a:r>
            <a:endParaRPr sz="1361">
              <a:solidFill>
                <a:schemeClr val="accent1"/>
              </a:solidFill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4E71D83-03C5-4FA6-B899-FFCFDEB1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4A296AD-5914-D721-248C-832E09070EA3}"/>
              </a:ext>
            </a:extLst>
          </p:cNvPr>
          <p:cNvCxnSpPr/>
          <p:nvPr/>
        </p:nvCxnSpPr>
        <p:spPr>
          <a:xfrm>
            <a:off x="6503991" y="1510145"/>
            <a:ext cx="0" cy="35190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2286075" y="711085"/>
            <a:ext cx="8733183" cy="446190"/>
          </a:xfrm>
          <a:prstGeom prst="rect">
            <a:avLst/>
          </a:prstGeom>
        </p:spPr>
        <p:txBody>
          <a:bodyPr wrap="square" lIns="0" tIns="19450" rIns="0" bIns="0" rtlCol="0">
            <a:noAutofit/>
          </a:bodyPr>
          <a:lstStyle/>
          <a:p>
            <a:pPr marL="11527" marR="55396">
              <a:lnSpc>
                <a:spcPts val="3063"/>
              </a:lnSpc>
            </a:pPr>
            <a:r>
              <a:rPr lang="es-CO" sz="2904" b="1" spc="-4" dirty="0">
                <a:solidFill>
                  <a:srgbClr val="002060"/>
                </a:solidFill>
                <a:latin typeface="+mj-lt"/>
                <a:cs typeface="Arial"/>
              </a:rPr>
              <a:t>Uso de iconos en el diseño de pantallas</a:t>
            </a:r>
            <a:endParaRPr lang="es-CO" sz="2904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36032" y="1746504"/>
            <a:ext cx="554448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Son</a:t>
            </a:r>
            <a:endParaRPr sz="217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25798" y="1746504"/>
            <a:ext cx="2187875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1" dirty="0">
                <a:solidFill>
                  <a:srgbClr val="003164"/>
                </a:solidFill>
                <a:latin typeface="Arial"/>
                <a:cs typeface="Arial"/>
              </a:rPr>
              <a:t>representaciones</a:t>
            </a:r>
            <a:endParaRPr sz="217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49265" y="1746504"/>
            <a:ext cx="1034348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1" dirty="0">
                <a:solidFill>
                  <a:srgbClr val="003164"/>
                </a:solidFill>
                <a:latin typeface="Arial"/>
                <a:cs typeface="Arial"/>
              </a:rPr>
              <a:t>gráficas</a:t>
            </a:r>
            <a:endParaRPr sz="217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16439" y="1746504"/>
            <a:ext cx="371876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en</a:t>
            </a:r>
            <a:endParaRPr sz="2178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20865" y="1746504"/>
            <a:ext cx="1031973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pantalla</a:t>
            </a:r>
            <a:endParaRPr sz="217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89538" y="1746504"/>
            <a:ext cx="525403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que</a:t>
            </a:r>
            <a:endParaRPr sz="217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47236" y="2077071"/>
            <a:ext cx="6577110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9" dirty="0">
                <a:solidFill>
                  <a:srgbClr val="003164"/>
                </a:solidFill>
                <a:latin typeface="Arial"/>
                <a:cs typeface="Arial"/>
              </a:rPr>
              <a:t>simbolizan las acciones de la computadora y que los</a:t>
            </a:r>
            <a:endParaRPr sz="217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7236" y="2409252"/>
            <a:ext cx="1110189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usuarios</a:t>
            </a:r>
            <a:endParaRPr sz="217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0458" y="2409252"/>
            <a:ext cx="1002812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1" dirty="0">
                <a:solidFill>
                  <a:srgbClr val="003164"/>
                </a:solidFill>
                <a:latin typeface="Arial"/>
                <a:cs typeface="Arial"/>
              </a:rPr>
              <a:t>podrían</a:t>
            </a:r>
            <a:endParaRPr sz="217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24646" y="2409252"/>
            <a:ext cx="1461180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1" dirty="0">
                <a:solidFill>
                  <a:srgbClr val="003164"/>
                </a:solidFill>
                <a:latin typeface="Arial"/>
                <a:cs typeface="Arial"/>
              </a:rPr>
              <a:t>seleccionar</a:t>
            </a:r>
            <a:endParaRPr sz="217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8030" y="2409252"/>
            <a:ext cx="963854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10" dirty="0">
                <a:solidFill>
                  <a:srgbClr val="003164"/>
                </a:solidFill>
                <a:latin typeface="Arial"/>
                <a:cs typeface="Arial"/>
              </a:rPr>
              <a:t>usando</a:t>
            </a:r>
            <a:endParaRPr sz="2178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0493" y="2409252"/>
            <a:ext cx="370838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un</a:t>
            </a:r>
            <a:endParaRPr sz="2178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59939" y="2409252"/>
            <a:ext cx="765237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8" dirty="0">
                <a:solidFill>
                  <a:srgbClr val="003164"/>
                </a:solidFill>
                <a:latin typeface="Arial"/>
                <a:cs typeface="Arial"/>
              </a:rPr>
              <a:t>ratón,</a:t>
            </a:r>
            <a:endParaRPr sz="2178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7236" y="2741202"/>
            <a:ext cx="5121162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teclado, lápiz óptico o palanca de juegos.</a:t>
            </a:r>
            <a:endParaRPr sz="2178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6032" y="3557368"/>
            <a:ext cx="524247" cy="963801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 marR="14155">
              <a:lnSpc>
                <a:spcPts val="2319"/>
              </a:lnSpc>
            </a:pPr>
            <a:r>
              <a:rPr sz="2178" spc="-3" dirty="0">
                <a:solidFill>
                  <a:srgbClr val="003164"/>
                </a:solidFill>
                <a:latin typeface="Arial"/>
                <a:cs typeface="Arial"/>
              </a:rPr>
              <a:t>Los</a:t>
            </a:r>
            <a:endParaRPr sz="2178">
              <a:latin typeface="Arial"/>
              <a:cs typeface="Arial"/>
            </a:endParaRPr>
          </a:p>
          <a:p>
            <a:pPr marL="322743">
              <a:lnSpc>
                <a:spcPct val="100041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y a</a:t>
            </a:r>
            <a:endParaRPr sz="217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0985" y="3557368"/>
            <a:ext cx="6343542" cy="963801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19" dirty="0">
                <a:solidFill>
                  <a:srgbClr val="003164"/>
                </a:solidFill>
                <a:latin typeface="Arial"/>
                <a:cs typeface="Arial"/>
              </a:rPr>
              <a:t>iconos cumplen funciones similares a las palabras</a:t>
            </a:r>
            <a:endParaRPr sz="2178">
              <a:latin typeface="Arial"/>
              <a:cs typeface="Arial"/>
            </a:endParaRPr>
          </a:p>
          <a:p>
            <a:pPr marL="35041" marR="5209" indent="-11065">
              <a:lnSpc>
                <a:spcPct val="100041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se</a:t>
            </a:r>
            <a:r>
              <a:rPr sz="2178" spc="244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pod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rí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an</a:t>
            </a:r>
            <a:r>
              <a:rPr sz="2178" spc="244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ee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m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p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l</a:t>
            </a:r>
            <a:r>
              <a:rPr sz="2178" spc="8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zar</a:t>
            </a:r>
            <a:r>
              <a:rPr sz="2178" spc="249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en</a:t>
            </a:r>
            <a:r>
              <a:rPr sz="2178" spc="235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m</a:t>
            </a:r>
            <a:r>
              <a:rPr sz="2178" spc="-23" dirty="0">
                <a:solidFill>
                  <a:srgbClr val="003164"/>
                </a:solidFill>
                <a:latin typeface="Arial"/>
                <a:cs typeface="Arial"/>
              </a:rPr>
              <a:t>u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ch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2178" spc="244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m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enús,</a:t>
            </a:r>
            <a:r>
              <a:rPr sz="2178" spc="240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deb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2178" spc="8" dirty="0">
                <a:solidFill>
                  <a:srgbClr val="003164"/>
                </a:solidFill>
                <a:latin typeface="Arial"/>
                <a:cs typeface="Arial"/>
              </a:rPr>
              <a:t>d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o que</a:t>
            </a:r>
            <a:r>
              <a:rPr sz="2178" spc="212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su</a:t>
            </a:r>
            <a:r>
              <a:rPr sz="2178" spc="212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spc="-8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g</a:t>
            </a:r>
            <a:r>
              <a:rPr sz="2178" spc="8" dirty="0">
                <a:solidFill>
                  <a:srgbClr val="003164"/>
                </a:solidFill>
                <a:latin typeface="Arial"/>
                <a:cs typeface="Arial"/>
              </a:rPr>
              <a:t>n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f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cado</a:t>
            </a:r>
            <a:r>
              <a:rPr sz="2178" spc="212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se</a:t>
            </a:r>
            <a:r>
              <a:rPr sz="2178" spc="212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en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ende</a:t>
            </a:r>
            <a:r>
              <a:rPr sz="2178" spc="221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con</a:t>
            </a:r>
            <a:r>
              <a:rPr sz="2178" spc="212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m</a:t>
            </a:r>
            <a:r>
              <a:rPr sz="2178" spc="-13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y</a:t>
            </a:r>
            <a:r>
              <a:rPr sz="2178" spc="-8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2178" spc="217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2178" spc="4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ap</a:t>
            </a:r>
            <a:r>
              <a:rPr sz="2178" spc="-4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d</a:t>
            </a:r>
            <a:r>
              <a:rPr sz="2178" spc="8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z</a:t>
            </a:r>
            <a:endParaRPr sz="217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7235" y="4553443"/>
            <a:ext cx="2169341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rgbClr val="003164"/>
                </a:solidFill>
                <a:latin typeface="Arial"/>
                <a:cs typeface="Arial"/>
              </a:rPr>
              <a:t>que las palabras.</a:t>
            </a:r>
            <a:endParaRPr sz="217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EFFBD131-0B84-42CE-9E4B-B6C32B27E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C9B1902B-5882-4662-BC34-5936FD3BD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628"/>
            <a:ext cx="9453490" cy="640143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529495" y="5881744"/>
            <a:ext cx="12447" cy="0"/>
          </a:xfrm>
          <a:custGeom>
            <a:avLst/>
            <a:gdLst/>
            <a:ahLst/>
            <a:cxnLst/>
            <a:rect l="l" t="t" r="r" b="b"/>
            <a:pathLst>
              <a:path w="13715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3716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DA21B46-5B62-4A9D-BE5D-2106225212C0}"/>
              </a:ext>
            </a:extLst>
          </p:cNvPr>
          <p:cNvGrpSpPr/>
          <p:nvPr/>
        </p:nvGrpSpPr>
        <p:grpSpPr>
          <a:xfrm>
            <a:off x="5927161" y="3919702"/>
            <a:ext cx="5468695" cy="1240434"/>
            <a:chOff x="4363404" y="1640328"/>
            <a:chExt cx="5468695" cy="1240434"/>
          </a:xfrm>
          <a:solidFill>
            <a:schemeClr val="bg1">
              <a:lumMod val="85000"/>
            </a:schemeClr>
          </a:solidFill>
        </p:grpSpPr>
        <p:sp>
          <p:nvSpPr>
            <p:cNvPr id="6" name="object 6"/>
            <p:cNvSpPr txBox="1"/>
            <p:nvPr/>
          </p:nvSpPr>
          <p:spPr>
            <a:xfrm>
              <a:off x="4363404" y="1640328"/>
              <a:ext cx="5468695" cy="576303"/>
            </a:xfrm>
            <a:prstGeom prst="rect">
              <a:avLst/>
            </a:prstGeom>
            <a:grpFill/>
          </p:spPr>
          <p:txBody>
            <a:bodyPr wrap="square" lIns="0" tIns="28815" rIns="0" bIns="0" rtlCol="0">
              <a:noAutofit/>
            </a:bodyPr>
            <a:lstStyle/>
            <a:p>
              <a:pPr marL="11527">
                <a:lnSpc>
                  <a:spcPts val="4538"/>
                </a:lnSpc>
              </a:pPr>
              <a:r>
                <a:rPr sz="4400" b="1" spc="-290" dirty="0">
                  <a:solidFill>
                    <a:srgbClr val="0000CC"/>
                  </a:solidFill>
                  <a:latin typeface="+mj-lt"/>
                  <a:cs typeface="Arial"/>
                </a:rPr>
                <a:t>Diseño</a:t>
              </a:r>
              <a:r>
                <a:rPr lang="es-CO" sz="4400" b="1" spc="-290" dirty="0">
                  <a:solidFill>
                    <a:srgbClr val="0000CC"/>
                  </a:solidFill>
                  <a:latin typeface="+mj-lt"/>
                  <a:cs typeface="Arial"/>
                </a:rPr>
                <a:t> </a:t>
              </a:r>
              <a:r>
                <a:rPr sz="4400" b="1" spc="-290" dirty="0">
                  <a:solidFill>
                    <a:srgbClr val="0000CC"/>
                  </a:solidFill>
                  <a:latin typeface="+mj-lt"/>
                  <a:cs typeface="Arial"/>
                </a:rPr>
                <a:t>de</a:t>
              </a:r>
              <a:r>
                <a:rPr lang="es-CO" sz="4400" b="1" spc="-290" dirty="0">
                  <a:solidFill>
                    <a:srgbClr val="0000CC"/>
                  </a:solidFill>
                  <a:latin typeface="+mj-lt"/>
                  <a:cs typeface="Arial"/>
                </a:rPr>
                <a:t> </a:t>
              </a:r>
              <a:r>
                <a:rPr sz="4400" b="1" spc="-290" dirty="0">
                  <a:solidFill>
                    <a:srgbClr val="0000CC"/>
                  </a:solidFill>
                  <a:latin typeface="+mj-lt"/>
                  <a:cs typeface="Arial"/>
                </a:rPr>
                <a:t>entrada</a:t>
              </a:r>
              <a:r>
                <a:rPr lang="es-CO" sz="4400" b="1" spc="-290" dirty="0">
                  <a:solidFill>
                    <a:srgbClr val="0000CC"/>
                  </a:solidFill>
                  <a:latin typeface="+mj-lt"/>
                  <a:cs typeface="Arial"/>
                </a:rPr>
                <a:t> </a:t>
              </a:r>
              <a:r>
                <a:rPr sz="4400" b="1" spc="-290" dirty="0">
                  <a:solidFill>
                    <a:srgbClr val="0000CC"/>
                  </a:solidFill>
                  <a:latin typeface="+mj-lt"/>
                  <a:cs typeface="Arial"/>
                </a:rPr>
                <a:t>y</a:t>
              </a:r>
              <a:r>
                <a:rPr lang="es-CO" sz="4400" b="1" spc="-290" dirty="0">
                  <a:solidFill>
                    <a:srgbClr val="0000CC"/>
                  </a:solidFill>
                  <a:latin typeface="+mj-lt"/>
                  <a:cs typeface="Arial"/>
                </a:rPr>
                <a:t> </a:t>
              </a:r>
              <a:r>
                <a:rPr sz="4400" b="1" spc="-290" dirty="0" err="1">
                  <a:solidFill>
                    <a:srgbClr val="0000CC"/>
                  </a:solidFill>
                  <a:latin typeface="+mj-lt"/>
                  <a:cs typeface="Arial"/>
                </a:rPr>
                <a:t>salidas</a:t>
              </a:r>
              <a:endParaRPr sz="4400" b="1" dirty="0">
                <a:latin typeface="+mj-lt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664765" y="2304459"/>
              <a:ext cx="2234555" cy="576303"/>
            </a:xfrm>
            <a:prstGeom prst="rect">
              <a:avLst/>
            </a:prstGeom>
            <a:grpFill/>
          </p:spPr>
          <p:txBody>
            <a:bodyPr wrap="square" lIns="0" tIns="28815" rIns="0" bIns="0" rtlCol="0">
              <a:noAutofit/>
            </a:bodyPr>
            <a:lstStyle/>
            <a:p>
              <a:pPr marL="11527">
                <a:lnSpc>
                  <a:spcPts val="4538"/>
                </a:lnSpc>
              </a:pPr>
              <a:r>
                <a:rPr sz="4400" b="1" spc="-398" dirty="0">
                  <a:solidFill>
                    <a:srgbClr val="0000CC"/>
                  </a:solidFill>
                  <a:latin typeface="+mj-lt"/>
                  <a:cs typeface="Arial"/>
                </a:rPr>
                <a:t>efectivas</a:t>
              </a:r>
              <a:endParaRPr sz="4400" b="1" dirty="0">
                <a:latin typeface="+mj-lt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745357" y="2304459"/>
              <a:ext cx="2329551" cy="576303"/>
            </a:xfrm>
            <a:prstGeom prst="rect">
              <a:avLst/>
            </a:prstGeom>
            <a:grpFill/>
          </p:spPr>
          <p:txBody>
            <a:bodyPr wrap="square" lIns="0" tIns="28815" rIns="0" bIns="0" rtlCol="0">
              <a:noAutofit/>
            </a:bodyPr>
            <a:lstStyle/>
            <a:p>
              <a:pPr marL="11527">
                <a:lnSpc>
                  <a:spcPts val="4538"/>
                </a:lnSpc>
              </a:pPr>
              <a:r>
                <a:rPr lang="es-ES" sz="4400" b="1" spc="-269" dirty="0">
                  <a:solidFill>
                    <a:srgbClr val="0000CC"/>
                  </a:solidFill>
                  <a:latin typeface="+mj-lt"/>
                  <a:cs typeface="Arial"/>
                </a:rPr>
                <a:t>p</a:t>
              </a:r>
              <a:r>
                <a:rPr sz="4400" b="1" spc="-269" dirty="0" err="1">
                  <a:solidFill>
                    <a:srgbClr val="0000CC"/>
                  </a:solidFill>
                  <a:latin typeface="+mj-lt"/>
                  <a:cs typeface="Arial"/>
                </a:rPr>
                <a:t>ara</a:t>
              </a:r>
              <a:r>
                <a:rPr lang="es-CO" sz="4400" b="1" spc="-269" dirty="0">
                  <a:solidFill>
                    <a:srgbClr val="0000CC"/>
                  </a:solidFill>
                  <a:latin typeface="+mj-lt"/>
                  <a:cs typeface="Arial"/>
                </a:rPr>
                <a:t> </a:t>
              </a:r>
              <a:r>
                <a:rPr sz="4400" b="1" spc="-269" dirty="0">
                  <a:solidFill>
                    <a:srgbClr val="0000CC"/>
                  </a:solidFill>
                  <a:latin typeface="+mj-lt"/>
                  <a:cs typeface="Arial"/>
                </a:rPr>
                <a:t>los</a:t>
              </a:r>
              <a:r>
                <a:rPr lang="es-CO" sz="4400" b="1" spc="-269" dirty="0">
                  <a:solidFill>
                    <a:srgbClr val="0000CC"/>
                  </a:solidFill>
                  <a:latin typeface="+mj-lt"/>
                  <a:cs typeface="Arial"/>
                </a:rPr>
                <a:t> </a:t>
              </a:r>
              <a:r>
                <a:rPr sz="4400" b="1" spc="-269" dirty="0">
                  <a:solidFill>
                    <a:srgbClr val="0000CC"/>
                  </a:solidFill>
                  <a:latin typeface="+mj-lt"/>
                  <a:cs typeface="Arial"/>
                </a:rPr>
                <a:t>S</a:t>
              </a:r>
              <a:r>
                <a:rPr lang="es-CO" sz="4400" b="1" spc="-269" dirty="0">
                  <a:solidFill>
                    <a:srgbClr val="0000CC"/>
                  </a:solidFill>
                  <a:latin typeface="+mj-lt"/>
                  <a:cs typeface="Arial"/>
                </a:rPr>
                <a:t>.</a:t>
              </a:r>
              <a:r>
                <a:rPr sz="4400" b="1" spc="-269" dirty="0">
                  <a:solidFill>
                    <a:srgbClr val="0000CC"/>
                  </a:solidFill>
                  <a:latin typeface="+mj-lt"/>
                  <a:cs typeface="Arial"/>
                </a:rPr>
                <a:t>I</a:t>
              </a:r>
              <a:r>
                <a:rPr lang="es-CO" sz="4400" b="1" spc="-269">
                  <a:solidFill>
                    <a:srgbClr val="0000CC"/>
                  </a:solidFill>
                  <a:latin typeface="+mj-lt"/>
                  <a:cs typeface="Arial"/>
                </a:rPr>
                <a:t>.</a:t>
              </a:r>
              <a:endParaRPr sz="4400" b="1" dirty="0">
                <a:latin typeface="+mj-lt"/>
                <a:cs typeface="Arial"/>
              </a:endParaRPr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4640605" y="5518488"/>
            <a:ext cx="6755251" cy="963578"/>
          </a:xfrm>
          <a:prstGeom prst="rect">
            <a:avLst/>
          </a:prstGeom>
        </p:spPr>
        <p:txBody>
          <a:bodyPr wrap="square" lIns="0" tIns="14408" rIns="0" bIns="0" rtlCol="0">
            <a:noAutofit/>
          </a:bodyPr>
          <a:lstStyle/>
          <a:p>
            <a:pPr marL="11527" algn="r">
              <a:lnSpc>
                <a:spcPts val="2269"/>
              </a:lnSpc>
            </a:pPr>
            <a:r>
              <a:rPr lang="es-CO" sz="2178" spc="-6" dirty="0">
                <a:solidFill>
                  <a:srgbClr val="002060"/>
                </a:solidFill>
                <a:latin typeface="Calibri"/>
                <a:cs typeface="Calibri"/>
              </a:rPr>
              <a:t>Nelson Javier Pulido Daza</a:t>
            </a:r>
          </a:p>
          <a:p>
            <a:pPr marL="11527" algn="r">
              <a:lnSpc>
                <a:spcPts val="2269"/>
              </a:lnSpc>
            </a:pPr>
            <a:r>
              <a:rPr lang="es-CO" sz="2178" spc="-6" dirty="0">
                <a:solidFill>
                  <a:srgbClr val="002060"/>
                </a:solidFill>
                <a:latin typeface="Calibri"/>
                <a:cs typeface="Calibri"/>
              </a:rPr>
              <a:t>Sistemas de Información, Bibliotecología y Archivistica</a:t>
            </a:r>
          </a:p>
          <a:p>
            <a:pPr marL="11527" algn="r">
              <a:lnSpc>
                <a:spcPts val="2269"/>
              </a:lnSpc>
            </a:pPr>
            <a:r>
              <a:rPr lang="es-CO" sz="2178" spc="-6">
                <a:solidFill>
                  <a:srgbClr val="002060"/>
                </a:solidFill>
                <a:latin typeface="Calibri"/>
                <a:cs typeface="Calibri"/>
              </a:rPr>
              <a:t>Marzo de 2023</a:t>
            </a:r>
            <a:endParaRPr sz="2178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286075" y="733058"/>
            <a:ext cx="8818351" cy="516620"/>
          </a:xfrm>
          <a:prstGeom prst="rect">
            <a:avLst/>
          </a:prstGeom>
        </p:spPr>
        <p:txBody>
          <a:bodyPr wrap="square" lIns="0" tIns="19450" rIns="0" bIns="0" rtlCol="0">
            <a:noAutofit/>
          </a:bodyPr>
          <a:lstStyle/>
          <a:p>
            <a:pPr marL="11527" marR="55396">
              <a:lnSpc>
                <a:spcPts val="3063"/>
              </a:lnSpc>
            </a:pPr>
            <a:r>
              <a:rPr lang="es-CO" sz="2904" b="1" spc="-3" dirty="0">
                <a:solidFill>
                  <a:srgbClr val="002060"/>
                </a:solidFill>
                <a:latin typeface="+mj-lt"/>
                <a:cs typeface="Arial"/>
              </a:rPr>
              <a:t>Uso de  color en el </a:t>
            </a:r>
            <a:r>
              <a:rPr lang="es-CO" sz="2904" b="1" spc="-4" dirty="0">
                <a:solidFill>
                  <a:srgbClr val="002060"/>
                </a:solidFill>
                <a:latin typeface="+mj-lt"/>
                <a:cs typeface="Arial"/>
              </a:rPr>
              <a:t>diseño de pantallas</a:t>
            </a:r>
            <a:endParaRPr lang="es-CO" sz="2904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2348" y="1994493"/>
            <a:ext cx="6776345" cy="552788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58555" marR="34649">
              <a:lnSpc>
                <a:spcPts val="1951"/>
              </a:lnSpc>
            </a:pPr>
            <a:r>
              <a:rPr sz="1815" spc="50" dirty="0">
                <a:solidFill>
                  <a:srgbClr val="003164"/>
                </a:solidFill>
                <a:latin typeface="Arial"/>
                <a:cs typeface="Arial"/>
              </a:rPr>
              <a:t>El color facilita la entrada de datos a la </a:t>
            </a:r>
            <a:r>
              <a:rPr sz="1815" spc="50" dirty="0" err="1">
                <a:solidFill>
                  <a:srgbClr val="003164"/>
                </a:solidFill>
                <a:latin typeface="Arial"/>
                <a:cs typeface="Arial"/>
              </a:rPr>
              <a:t>computadora</a:t>
            </a:r>
            <a:r>
              <a:rPr sz="1815" spc="50" dirty="0">
                <a:solidFill>
                  <a:srgbClr val="003164"/>
                </a:solidFill>
                <a:latin typeface="Arial"/>
                <a:cs typeface="Arial"/>
              </a:rPr>
              <a:t>.</a:t>
            </a:r>
            <a:r>
              <a:rPr lang="es-CO" sz="1815" spc="50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lang="es-CO" sz="1815" spc="-4" dirty="0">
                <a:solidFill>
                  <a:srgbClr val="003164"/>
                </a:solidFill>
                <a:latin typeface="Arial"/>
                <a:cs typeface="Arial"/>
              </a:rPr>
              <a:t>El uso </a:t>
            </a:r>
            <a:r>
              <a:rPr sz="1815" spc="-4" dirty="0" err="1">
                <a:solidFill>
                  <a:srgbClr val="003164"/>
                </a:solidFill>
                <a:latin typeface="Arial"/>
                <a:cs typeface="Arial"/>
              </a:rPr>
              <a:t>apropiado</a:t>
            </a:r>
            <a:r>
              <a:rPr sz="1815" spc="-4" dirty="0">
                <a:solidFill>
                  <a:srgbClr val="003164"/>
                </a:solidFill>
                <a:latin typeface="Arial"/>
                <a:cs typeface="Arial"/>
              </a:rPr>
              <a:t> de color en las pantallas desplegadas le permite:</a:t>
            </a:r>
            <a:endParaRPr sz="1815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5949" y="2993340"/>
            <a:ext cx="6861923" cy="1925081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 marR="34649">
              <a:lnSpc>
                <a:spcPts val="1951"/>
              </a:lnSpc>
            </a:pPr>
            <a:r>
              <a:rPr sz="1361" dirty="0">
                <a:solidFill>
                  <a:schemeClr val="accent2">
                    <a:lumMod val="75000"/>
                  </a:schemeClr>
                </a:solidFill>
                <a:latin typeface="Wingdings"/>
                <a:cs typeface="Wingdings"/>
              </a:rPr>
              <a:t></a:t>
            </a:r>
            <a:r>
              <a:rPr sz="136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   </a:t>
            </a:r>
            <a:r>
              <a:rPr sz="1361" spc="126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on</a:t>
            </a:r>
            <a:r>
              <a:rPr sz="1815" spc="-26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815" spc="-1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spc="-4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el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ol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spc="-17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de</a:t>
            </a:r>
            <a:r>
              <a:rPr sz="1815" spc="-2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1815" spc="-1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er</a:t>
            </a:r>
            <a:r>
              <a:rPr sz="1815" spc="-49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plano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sz="1815" spc="-17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el</a:t>
            </a:r>
            <a:r>
              <a:rPr sz="1815" spc="-22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de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spc="-1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ndo.</a:t>
            </a:r>
            <a:endParaRPr sz="1815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pPr marL="11527" marR="34649">
              <a:lnSpc>
                <a:spcPct val="95825"/>
              </a:lnSpc>
              <a:spcBef>
                <a:spcPts val="450"/>
              </a:spcBef>
            </a:pPr>
            <a:r>
              <a:rPr sz="1361" dirty="0">
                <a:solidFill>
                  <a:schemeClr val="accent2">
                    <a:lumMod val="75000"/>
                  </a:schemeClr>
                </a:solidFill>
                <a:latin typeface="Wingdings"/>
                <a:cs typeface="Wingdings"/>
              </a:rPr>
              <a:t></a:t>
            </a:r>
            <a:r>
              <a:rPr sz="136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   </a:t>
            </a:r>
            <a:r>
              <a:rPr sz="1361" spc="126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al</a:t>
            </a:r>
            <a:r>
              <a:rPr sz="1815" spc="-1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spc="-17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815" spc="-26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spc="-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amp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815" spc="-26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im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po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spc="-26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an</a:t>
            </a:r>
            <a:r>
              <a:rPr sz="1815" spc="-1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815" spc="-17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815" spc="-4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en</a:t>
            </a:r>
            <a:r>
              <a:rPr sz="1815" spc="-17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los</a:t>
            </a:r>
            <a:r>
              <a:rPr sz="1815" spc="-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spc="-26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15" spc="-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mula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endParaRPr sz="1815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pPr marL="11527" marR="34649">
              <a:lnSpc>
                <a:spcPct val="95825"/>
              </a:lnSpc>
              <a:spcBef>
                <a:spcPts val="537"/>
              </a:spcBef>
            </a:pPr>
            <a:r>
              <a:rPr sz="1361" dirty="0">
                <a:solidFill>
                  <a:schemeClr val="accent2">
                    <a:lumMod val="75000"/>
                  </a:schemeClr>
                </a:solidFill>
                <a:latin typeface="Wingdings"/>
                <a:cs typeface="Wingdings"/>
              </a:rPr>
              <a:t></a:t>
            </a:r>
            <a:r>
              <a:rPr sz="136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   </a:t>
            </a:r>
            <a:r>
              <a:rPr sz="1361" spc="126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815" spc="-26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815" spc="-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ar</a:t>
            </a:r>
            <a:r>
              <a:rPr sz="1815" spc="-4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spc="-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spc="-17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endParaRPr sz="1815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pPr marL="11527" marR="34649">
              <a:lnSpc>
                <a:spcPct val="95825"/>
              </a:lnSpc>
              <a:spcBef>
                <a:spcPts val="548"/>
              </a:spcBef>
            </a:pPr>
            <a:r>
              <a:rPr sz="1361" dirty="0">
                <a:solidFill>
                  <a:schemeClr val="accent2">
                    <a:lumMod val="75000"/>
                  </a:schemeClr>
                </a:solidFill>
                <a:latin typeface="Wingdings"/>
                <a:cs typeface="Wingdings"/>
              </a:rPr>
              <a:t></a:t>
            </a:r>
            <a:r>
              <a:rPr sz="136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   </a:t>
            </a:r>
            <a:r>
              <a:rPr sz="1361" spc="126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al</a:t>
            </a:r>
            <a:r>
              <a:rPr sz="1815" spc="-1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spc="-17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la</a:t>
            </a:r>
            <a:r>
              <a:rPr sz="1815" spc="-22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sz="1815" spc="-1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815" spc="-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ada</a:t>
            </a:r>
            <a:r>
              <a:rPr sz="1815" spc="-4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de</a:t>
            </a:r>
            <a:r>
              <a:rPr sz="1815" spc="-2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ó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igo</a:t>
            </a:r>
            <a:r>
              <a:rPr sz="1815" spc="-22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15" spc="-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ec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ial.</a:t>
            </a:r>
            <a:endParaRPr sz="1815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pPr marL="11527" marR="34649">
              <a:lnSpc>
                <a:spcPct val="95825"/>
              </a:lnSpc>
              <a:spcBef>
                <a:spcPts val="550"/>
              </a:spcBef>
            </a:pPr>
            <a:r>
              <a:rPr sz="1361" dirty="0">
                <a:solidFill>
                  <a:schemeClr val="accent2">
                    <a:lumMod val="75000"/>
                  </a:schemeClr>
                </a:solidFill>
                <a:latin typeface="Wingdings"/>
                <a:cs typeface="Wingdings"/>
              </a:rPr>
              <a:t></a:t>
            </a:r>
            <a:r>
              <a:rPr sz="136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   </a:t>
            </a:r>
            <a:r>
              <a:rPr sz="1361" spc="126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15" spc="-1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oner</a:t>
            </a:r>
            <a:r>
              <a:rPr sz="1815" spc="-17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815" spc="-1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815" spc="-1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ón</a:t>
            </a:r>
            <a:r>
              <a:rPr sz="1815" spc="-3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815" spc="-49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15" spc="-1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815" spc="-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os</a:t>
            </a:r>
            <a:r>
              <a:rPr sz="1815" spc="-26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815" spc="-26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ibu</a:t>
            </a:r>
            <a:r>
              <a:rPr sz="1815" spc="-1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815" spc="-26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iale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endParaRPr sz="1815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pPr marL="11527">
              <a:lnSpc>
                <a:spcPct val="95825"/>
              </a:lnSpc>
              <a:spcBef>
                <a:spcPts val="537"/>
              </a:spcBef>
            </a:pPr>
            <a:r>
              <a:rPr sz="1361" dirty="0">
                <a:solidFill>
                  <a:schemeClr val="accent2">
                    <a:lumMod val="75000"/>
                  </a:schemeClr>
                </a:solidFill>
                <a:latin typeface="Wingdings"/>
                <a:cs typeface="Wingdings"/>
              </a:rPr>
              <a:t></a:t>
            </a:r>
            <a:r>
              <a:rPr sz="136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   </a:t>
            </a:r>
            <a:r>
              <a:rPr sz="1361" spc="126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15" spc="-26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spc="-4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spc="-1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815" spc="-17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spc="-17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on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15" spc="-1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mí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815" spc="-4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en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la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sz="1815" spc="-1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815" spc="-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ión</a:t>
            </a:r>
            <a:r>
              <a:rPr sz="1815" spc="-4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sz="1815" spc="-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815" spc="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io</a:t>
            </a:r>
            <a:r>
              <a:rPr sz="1815" spc="-4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sz="1815" spc="-1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15" spc="-1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sz="1815" spc="-17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sz="1815" spc="-1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815" spc="-8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do</a:t>
            </a:r>
            <a:r>
              <a:rPr sz="1815" spc="-103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r.</a:t>
            </a:r>
            <a:endParaRPr sz="1815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78B4DDF-750D-42C5-8A23-CA5DB099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EE6ED861-55C7-41E3-9C33-57E5ECE65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88" r="-1" b="561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940294" y="4552853"/>
            <a:ext cx="3368052" cy="576578"/>
          </a:xfrm>
          <a:prstGeom prst="rect">
            <a:avLst/>
          </a:prstGeom>
        </p:spPr>
        <p:txBody>
          <a:bodyPr wrap="square" lIns="0" tIns="28815" rIns="0" bIns="0" rtlCol="0">
            <a:noAutofit/>
          </a:bodyPr>
          <a:lstStyle/>
          <a:p>
            <a:pPr marL="11527">
              <a:lnSpc>
                <a:spcPts val="4538"/>
              </a:lnSpc>
              <a:spcAft>
                <a:spcPts val="600"/>
              </a:spcAft>
            </a:pPr>
            <a:r>
              <a:rPr lang="es-CO" sz="4356" dirty="0">
                <a:latin typeface="Arial"/>
                <a:cs typeface="Arial"/>
              </a:rPr>
              <a:t>DISEÑO </a:t>
            </a:r>
            <a:r>
              <a:rPr sz="4356" dirty="0">
                <a:latin typeface="Arial"/>
                <a:cs typeface="Arial"/>
              </a:rPr>
              <a:t>DE</a:t>
            </a:r>
            <a:endParaRPr lang="es-ES" sz="4356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3932" y="4552853"/>
            <a:ext cx="2444179" cy="576578"/>
          </a:xfrm>
          <a:prstGeom prst="rect">
            <a:avLst/>
          </a:prstGeom>
        </p:spPr>
        <p:txBody>
          <a:bodyPr wrap="square" lIns="0" tIns="28815" rIns="0" bIns="0" rtlCol="0">
            <a:noAutofit/>
          </a:bodyPr>
          <a:lstStyle/>
          <a:p>
            <a:pPr marL="11527">
              <a:lnSpc>
                <a:spcPts val="4538"/>
              </a:lnSpc>
              <a:spcAft>
                <a:spcPts val="600"/>
              </a:spcAft>
            </a:pPr>
            <a:r>
              <a:rPr sz="4356" dirty="0">
                <a:latin typeface="Arial"/>
                <a:cs typeface="Arial"/>
              </a:rPr>
              <a:t>SALIDAS</a:t>
            </a:r>
            <a:endParaRPr lang="es-ES" sz="435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7143" y="5216977"/>
            <a:ext cx="3180452" cy="576303"/>
          </a:xfrm>
          <a:prstGeom prst="rect">
            <a:avLst/>
          </a:prstGeom>
        </p:spPr>
        <p:txBody>
          <a:bodyPr wrap="square" lIns="0" tIns="28815" rIns="0" bIns="0" rtlCol="0">
            <a:noAutofit/>
          </a:bodyPr>
          <a:lstStyle/>
          <a:p>
            <a:pPr marL="11527">
              <a:lnSpc>
                <a:spcPts val="4538"/>
              </a:lnSpc>
              <a:spcAft>
                <a:spcPts val="600"/>
              </a:spcAft>
            </a:pPr>
            <a:r>
              <a:rPr sz="4356" dirty="0">
                <a:latin typeface="Arial"/>
                <a:cs typeface="Arial"/>
              </a:rPr>
              <a:t>EFECTIVAS</a:t>
            </a:r>
            <a:endParaRPr lang="es-ES" sz="4356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2497238" y="910091"/>
            <a:ext cx="2662217" cy="472568"/>
          </a:xfrm>
          <a:prstGeom prst="rect">
            <a:avLst/>
          </a:prstGeom>
        </p:spPr>
        <p:txBody>
          <a:bodyPr wrap="square" lIns="0" tIns="23513" rIns="0" bIns="0" rtlCol="0">
            <a:noAutofit/>
          </a:bodyPr>
          <a:lstStyle/>
          <a:p>
            <a:pPr marL="11527">
              <a:lnSpc>
                <a:spcPts val="3702"/>
              </a:lnSpc>
            </a:pPr>
            <a:r>
              <a:rPr lang="es-ES" sz="3540" b="1" spc="-1" dirty="0">
                <a:solidFill>
                  <a:srgbClr val="002060"/>
                </a:solidFill>
                <a:latin typeface="+mj-lt"/>
                <a:cs typeface="Times New Roman"/>
              </a:rPr>
              <a:t>Objetivos</a:t>
            </a:r>
            <a:endParaRPr lang="es-ES" sz="3540" dirty="0">
              <a:solidFill>
                <a:srgbClr val="002060"/>
              </a:solidFill>
              <a:latin typeface="+mj-lt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31856" y="1964961"/>
            <a:ext cx="6970747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1543" dirty="0">
                <a:solidFill>
                  <a:srgbClr val="310064"/>
                </a:solidFill>
                <a:latin typeface="Wingdings"/>
                <a:cs typeface="Wingdings"/>
              </a:rPr>
              <a:t></a:t>
            </a:r>
            <a:r>
              <a:rPr sz="1543" dirty="0">
                <a:solidFill>
                  <a:srgbClr val="310064"/>
                </a:solidFill>
                <a:latin typeface="Times New Roman"/>
                <a:cs typeface="Times New Roman"/>
              </a:rPr>
              <a:t>   </a:t>
            </a:r>
            <a:r>
              <a:rPr sz="1543" spc="200" dirty="0">
                <a:solidFill>
                  <a:srgbClr val="310064"/>
                </a:solidFill>
                <a:latin typeface="Times New Roman"/>
                <a:cs typeface="Times New Roman"/>
              </a:rPr>
              <a:t> </a:t>
            </a:r>
            <a:r>
              <a:rPr sz="2178" spc="-4" dirty="0">
                <a:latin typeface="Arial"/>
                <a:cs typeface="Arial"/>
              </a:rPr>
              <a:t>D</a:t>
            </a:r>
            <a:r>
              <a:rPr sz="2178" dirty="0">
                <a:latin typeface="Arial"/>
                <a:cs typeface="Arial"/>
              </a:rPr>
              <a:t>is</a:t>
            </a:r>
            <a:r>
              <a:rPr sz="2178" spc="-4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ñar</a:t>
            </a:r>
            <a:r>
              <a:rPr sz="2178" spc="22" dirty="0">
                <a:latin typeface="Arial"/>
                <a:cs typeface="Arial"/>
              </a:rPr>
              <a:t> </a:t>
            </a:r>
            <a:r>
              <a:rPr sz="2178" spc="-4" dirty="0">
                <a:latin typeface="Arial"/>
                <a:cs typeface="Arial"/>
              </a:rPr>
              <a:t>l</a:t>
            </a:r>
            <a:r>
              <a:rPr sz="2178" dirty="0">
                <a:latin typeface="Arial"/>
                <a:cs typeface="Arial"/>
              </a:rPr>
              <a:t>a sa</a:t>
            </a:r>
            <a:r>
              <a:rPr sz="2178" spc="-4" dirty="0">
                <a:latin typeface="Arial"/>
                <a:cs typeface="Arial"/>
              </a:rPr>
              <a:t>li</a:t>
            </a:r>
            <a:r>
              <a:rPr sz="2178" dirty="0">
                <a:latin typeface="Arial"/>
                <a:cs typeface="Arial"/>
              </a:rPr>
              <a:t>da</a:t>
            </a:r>
            <a:r>
              <a:rPr sz="2178" spc="26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pa</a:t>
            </a:r>
            <a:r>
              <a:rPr sz="2178" spc="4" dirty="0">
                <a:latin typeface="Arial"/>
                <a:cs typeface="Arial"/>
              </a:rPr>
              <a:t>r</a:t>
            </a:r>
            <a:r>
              <a:rPr sz="2178" dirty="0">
                <a:latin typeface="Arial"/>
                <a:cs typeface="Arial"/>
              </a:rPr>
              <a:t>a que s</a:t>
            </a:r>
            <a:r>
              <a:rPr sz="2178" spc="-4" dirty="0">
                <a:latin typeface="Arial"/>
                <a:cs typeface="Arial"/>
              </a:rPr>
              <a:t>i</a:t>
            </a:r>
            <a:r>
              <a:rPr sz="2178" spc="4" dirty="0">
                <a:latin typeface="Arial"/>
                <a:cs typeface="Arial"/>
              </a:rPr>
              <a:t>r</a:t>
            </a:r>
            <a:r>
              <a:rPr sz="2178" dirty="0">
                <a:latin typeface="Arial"/>
                <a:cs typeface="Arial"/>
              </a:rPr>
              <a:t>va</a:t>
            </a:r>
            <a:r>
              <a:rPr sz="2178" spc="-4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al p</a:t>
            </a:r>
            <a:r>
              <a:rPr sz="2178" spc="4" dirty="0">
                <a:latin typeface="Arial"/>
                <a:cs typeface="Arial"/>
              </a:rPr>
              <a:t>r</a:t>
            </a:r>
            <a:r>
              <a:rPr sz="2178" dirty="0">
                <a:latin typeface="Arial"/>
                <a:cs typeface="Arial"/>
              </a:rPr>
              <a:t>opó</a:t>
            </a:r>
            <a:r>
              <a:rPr sz="2178" spc="8" dirty="0">
                <a:latin typeface="Arial"/>
                <a:cs typeface="Arial"/>
              </a:rPr>
              <a:t>s</a:t>
            </a:r>
            <a:r>
              <a:rPr sz="2178" spc="-4" dirty="0">
                <a:latin typeface="Arial"/>
                <a:cs typeface="Arial"/>
              </a:rPr>
              <a:t>i</a:t>
            </a:r>
            <a:r>
              <a:rPr sz="2178" dirty="0">
                <a:latin typeface="Arial"/>
                <a:cs typeface="Arial"/>
              </a:rPr>
              <a:t>to des</a:t>
            </a:r>
            <a:r>
              <a:rPr sz="2178" spc="-4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ado.</a:t>
            </a:r>
            <a:endParaRPr sz="217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1856" y="2420010"/>
            <a:ext cx="1326786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1543" dirty="0">
                <a:solidFill>
                  <a:srgbClr val="310064"/>
                </a:solidFill>
                <a:latin typeface="Wingdings"/>
                <a:cs typeface="Wingdings"/>
              </a:rPr>
              <a:t></a:t>
            </a:r>
            <a:r>
              <a:rPr sz="1543" dirty="0">
                <a:solidFill>
                  <a:srgbClr val="310064"/>
                </a:solidFill>
                <a:latin typeface="Times New Roman"/>
                <a:cs typeface="Times New Roman"/>
              </a:rPr>
              <a:t>   </a:t>
            </a:r>
            <a:r>
              <a:rPr sz="1543" spc="200" dirty="0">
                <a:solidFill>
                  <a:srgbClr val="310064"/>
                </a:solidFill>
                <a:latin typeface="Times New Roman"/>
                <a:cs typeface="Times New Roman"/>
              </a:rPr>
              <a:t> </a:t>
            </a:r>
            <a:r>
              <a:rPr sz="2178" spc="-4" dirty="0">
                <a:latin typeface="Arial"/>
                <a:cs typeface="Arial"/>
              </a:rPr>
              <a:t>D</a:t>
            </a:r>
            <a:r>
              <a:rPr sz="2178" dirty="0">
                <a:latin typeface="Arial"/>
                <a:cs typeface="Arial"/>
              </a:rPr>
              <a:t>is</a:t>
            </a:r>
            <a:r>
              <a:rPr sz="2178" spc="-4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ñar</a:t>
            </a:r>
            <a:endParaRPr sz="217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64774" y="2420010"/>
            <a:ext cx="279206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2" dirty="0">
                <a:latin typeface="Arial"/>
                <a:cs typeface="Arial"/>
              </a:rPr>
              <a:t>la</a:t>
            </a:r>
            <a:endParaRPr sz="217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46748" y="2420010"/>
            <a:ext cx="785430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1" dirty="0">
                <a:latin typeface="Arial"/>
                <a:cs typeface="Arial"/>
              </a:rPr>
              <a:t>salida</a:t>
            </a:r>
            <a:endParaRPr sz="2178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4714" y="2420010"/>
            <a:ext cx="371876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de</a:t>
            </a:r>
            <a:endParaRPr sz="217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6361" y="2420010"/>
            <a:ext cx="356938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1" dirty="0">
                <a:latin typeface="Arial"/>
                <a:cs typeface="Arial"/>
              </a:rPr>
              <a:t>tal</a:t>
            </a:r>
            <a:endParaRPr sz="217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62792" y="2420010"/>
            <a:ext cx="1398386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9" dirty="0">
                <a:latin typeface="Arial"/>
                <a:cs typeface="Arial"/>
              </a:rPr>
              <a:t>forma  que</a:t>
            </a:r>
            <a:endParaRPr sz="217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62331" y="2420010"/>
            <a:ext cx="356661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se</a:t>
            </a:r>
            <a:endParaRPr sz="217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18763" y="2420010"/>
            <a:ext cx="804310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3" dirty="0">
                <a:latin typeface="Arial"/>
                <a:cs typeface="Arial"/>
              </a:rPr>
              <a:t>ajuste</a:t>
            </a:r>
            <a:endParaRPr sz="217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23673" y="2420010"/>
            <a:ext cx="218349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a</a:t>
            </a:r>
            <a:endParaRPr sz="217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41792" y="2420010"/>
            <a:ext cx="417243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1" dirty="0">
                <a:latin typeface="Arial"/>
                <a:cs typeface="Arial"/>
              </a:rPr>
              <a:t>las</a:t>
            </a:r>
            <a:endParaRPr sz="217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3058" y="2851891"/>
            <a:ext cx="3123698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necesidades del usuario.</a:t>
            </a:r>
            <a:endParaRPr sz="217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1856" y="3389927"/>
            <a:ext cx="1434670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1543" dirty="0">
                <a:solidFill>
                  <a:srgbClr val="310064"/>
                </a:solidFill>
                <a:latin typeface="Wingdings"/>
                <a:cs typeface="Wingdings"/>
              </a:rPr>
              <a:t></a:t>
            </a:r>
            <a:r>
              <a:rPr sz="1543" dirty="0">
                <a:solidFill>
                  <a:srgbClr val="310064"/>
                </a:solidFill>
                <a:latin typeface="Times New Roman"/>
                <a:cs typeface="Times New Roman"/>
              </a:rPr>
              <a:t>   </a:t>
            </a:r>
            <a:r>
              <a:rPr sz="1543" spc="200" dirty="0">
                <a:solidFill>
                  <a:srgbClr val="310064"/>
                </a:solidFill>
                <a:latin typeface="Times New Roman"/>
                <a:cs typeface="Times New Roman"/>
              </a:rPr>
              <a:t> </a:t>
            </a:r>
            <a:r>
              <a:rPr sz="2178" spc="-13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n</a:t>
            </a:r>
            <a:r>
              <a:rPr sz="2178" spc="4" dirty="0">
                <a:latin typeface="Arial"/>
                <a:cs typeface="Arial"/>
              </a:rPr>
              <a:t>tr</a:t>
            </a:r>
            <a:r>
              <a:rPr sz="2178" dirty="0">
                <a:latin typeface="Arial"/>
                <a:cs typeface="Arial"/>
              </a:rPr>
              <a:t>egar</a:t>
            </a:r>
            <a:endParaRPr sz="217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8606" y="3389927"/>
            <a:ext cx="5715633" cy="1287459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 marR="47715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una cantidad adecuada de salida.</a:t>
            </a:r>
            <a:endParaRPr sz="2178">
              <a:latin typeface="Arial"/>
              <a:cs typeface="Arial"/>
            </a:endParaRPr>
          </a:p>
          <a:p>
            <a:pPr marL="11527">
              <a:lnSpc>
                <a:spcPct val="95825"/>
              </a:lnSpc>
              <a:spcBef>
                <a:spcPts val="1269"/>
              </a:spcBef>
            </a:pPr>
            <a:r>
              <a:rPr sz="2178" dirty="0">
                <a:latin typeface="Arial"/>
                <a:cs typeface="Arial"/>
              </a:rPr>
              <a:t>que la salida de encuentre donde se necesite.</a:t>
            </a:r>
            <a:endParaRPr sz="2178">
              <a:latin typeface="Arial"/>
              <a:cs typeface="Arial"/>
            </a:endParaRPr>
          </a:p>
          <a:p>
            <a:pPr marL="11527" marR="47715">
              <a:lnSpc>
                <a:spcPct val="95825"/>
              </a:lnSpc>
              <a:spcBef>
                <a:spcPts val="1383"/>
              </a:spcBef>
            </a:pPr>
            <a:r>
              <a:rPr sz="2178" dirty="0">
                <a:latin typeface="Arial"/>
                <a:cs typeface="Arial"/>
              </a:rPr>
              <a:t>la salida a tiempo.</a:t>
            </a:r>
            <a:endParaRPr sz="217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1856" y="3883709"/>
            <a:ext cx="1434804" cy="29995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1543" dirty="0">
                <a:solidFill>
                  <a:srgbClr val="310064"/>
                </a:solidFill>
                <a:latin typeface="Wingdings"/>
                <a:cs typeface="Wingdings"/>
              </a:rPr>
              <a:t></a:t>
            </a:r>
            <a:r>
              <a:rPr sz="1543" dirty="0">
                <a:solidFill>
                  <a:srgbClr val="310064"/>
                </a:solidFill>
                <a:latin typeface="Times New Roman"/>
                <a:cs typeface="Times New Roman"/>
              </a:rPr>
              <a:t>   </a:t>
            </a:r>
            <a:r>
              <a:rPr sz="1543" spc="200" dirty="0">
                <a:solidFill>
                  <a:srgbClr val="310064"/>
                </a:solidFill>
                <a:latin typeface="Times New Roman"/>
                <a:cs typeface="Times New Roman"/>
              </a:rPr>
              <a:t> </a:t>
            </a:r>
            <a:r>
              <a:rPr sz="2178" spc="-17" dirty="0">
                <a:latin typeface="Arial"/>
                <a:cs typeface="Arial"/>
              </a:rPr>
              <a:t>P</a:t>
            </a:r>
            <a:r>
              <a:rPr sz="2178" spc="4" dirty="0">
                <a:latin typeface="Arial"/>
                <a:cs typeface="Arial"/>
              </a:rPr>
              <a:t>r</a:t>
            </a:r>
            <a:r>
              <a:rPr sz="2178" dirty="0">
                <a:latin typeface="Arial"/>
                <a:cs typeface="Arial"/>
              </a:rPr>
              <a:t>oc</a:t>
            </a:r>
            <a:r>
              <a:rPr sz="2178" spc="-8" dirty="0">
                <a:latin typeface="Arial"/>
                <a:cs typeface="Arial"/>
              </a:rPr>
              <a:t>u</a:t>
            </a:r>
            <a:r>
              <a:rPr sz="2178" spc="4" dirty="0">
                <a:latin typeface="Arial"/>
                <a:cs typeface="Arial"/>
              </a:rPr>
              <a:t>r</a:t>
            </a:r>
            <a:r>
              <a:rPr sz="2178" spc="-4" dirty="0">
                <a:latin typeface="Arial"/>
                <a:cs typeface="Arial"/>
              </a:rPr>
              <a:t>a</a:t>
            </a:r>
            <a:r>
              <a:rPr sz="2178" dirty="0">
                <a:latin typeface="Arial"/>
                <a:cs typeface="Arial"/>
              </a:rPr>
              <a:t>r</a:t>
            </a:r>
            <a:endParaRPr sz="217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1856" y="4377709"/>
            <a:ext cx="1434670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1543" dirty="0">
                <a:solidFill>
                  <a:srgbClr val="310064"/>
                </a:solidFill>
                <a:latin typeface="Wingdings"/>
                <a:cs typeface="Wingdings"/>
              </a:rPr>
              <a:t></a:t>
            </a:r>
            <a:r>
              <a:rPr sz="1543" dirty="0">
                <a:solidFill>
                  <a:srgbClr val="310064"/>
                </a:solidFill>
                <a:latin typeface="Times New Roman"/>
                <a:cs typeface="Times New Roman"/>
              </a:rPr>
              <a:t>   </a:t>
            </a:r>
            <a:r>
              <a:rPr sz="1543" spc="200" dirty="0">
                <a:solidFill>
                  <a:srgbClr val="310064"/>
                </a:solidFill>
                <a:latin typeface="Times New Roman"/>
                <a:cs typeface="Times New Roman"/>
              </a:rPr>
              <a:t> </a:t>
            </a:r>
            <a:r>
              <a:rPr sz="2178" spc="-13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n</a:t>
            </a:r>
            <a:r>
              <a:rPr sz="2178" spc="4" dirty="0">
                <a:latin typeface="Arial"/>
                <a:cs typeface="Arial"/>
              </a:rPr>
              <a:t>tr</a:t>
            </a:r>
            <a:r>
              <a:rPr sz="2178" dirty="0">
                <a:latin typeface="Arial"/>
                <a:cs typeface="Arial"/>
              </a:rPr>
              <a:t>egar</a:t>
            </a:r>
            <a:endParaRPr sz="217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1856" y="4870103"/>
            <a:ext cx="5231812" cy="299676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1543" dirty="0">
                <a:solidFill>
                  <a:srgbClr val="310064"/>
                </a:solidFill>
                <a:latin typeface="Wingdings"/>
                <a:cs typeface="Wingdings"/>
              </a:rPr>
              <a:t></a:t>
            </a:r>
            <a:r>
              <a:rPr sz="1543" dirty="0">
                <a:solidFill>
                  <a:srgbClr val="310064"/>
                </a:solidFill>
                <a:latin typeface="Times New Roman"/>
                <a:cs typeface="Times New Roman"/>
              </a:rPr>
              <a:t>   </a:t>
            </a:r>
            <a:r>
              <a:rPr sz="1543" spc="200" dirty="0">
                <a:solidFill>
                  <a:srgbClr val="310064"/>
                </a:solidFill>
                <a:latin typeface="Times New Roman"/>
                <a:cs typeface="Times New Roman"/>
              </a:rPr>
              <a:t> </a:t>
            </a:r>
            <a:r>
              <a:rPr sz="2178" spc="-13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scoger</a:t>
            </a:r>
            <a:r>
              <a:rPr sz="2178" spc="8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el </a:t>
            </a:r>
            <a:r>
              <a:rPr sz="2178" spc="4" dirty="0">
                <a:latin typeface="Arial"/>
                <a:cs typeface="Arial"/>
              </a:rPr>
              <a:t>m</a:t>
            </a:r>
            <a:r>
              <a:rPr sz="2178" dirty="0">
                <a:latin typeface="Arial"/>
                <a:cs typeface="Arial"/>
              </a:rPr>
              <a:t>é</a:t>
            </a:r>
            <a:r>
              <a:rPr sz="2178" spc="4" dirty="0">
                <a:latin typeface="Arial"/>
                <a:cs typeface="Arial"/>
              </a:rPr>
              <a:t>t</a:t>
            </a:r>
            <a:r>
              <a:rPr sz="2178" dirty="0">
                <a:latin typeface="Arial"/>
                <a:cs typeface="Arial"/>
              </a:rPr>
              <a:t>odo</a:t>
            </a:r>
            <a:r>
              <a:rPr sz="2178" spc="-17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de sa</a:t>
            </a:r>
            <a:r>
              <a:rPr sz="2178" spc="-4" dirty="0">
                <a:latin typeface="Arial"/>
                <a:cs typeface="Arial"/>
              </a:rPr>
              <a:t>li</a:t>
            </a:r>
            <a:r>
              <a:rPr sz="2178" dirty="0">
                <a:latin typeface="Arial"/>
                <a:cs typeface="Arial"/>
              </a:rPr>
              <a:t>da</a:t>
            </a:r>
            <a:r>
              <a:rPr sz="2178" spc="26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ade</a:t>
            </a:r>
            <a:r>
              <a:rPr sz="2178" spc="8" dirty="0">
                <a:latin typeface="Arial"/>
                <a:cs typeface="Arial"/>
              </a:rPr>
              <a:t>c</a:t>
            </a:r>
            <a:r>
              <a:rPr sz="2178" dirty="0">
                <a:latin typeface="Arial"/>
                <a:cs typeface="Arial"/>
              </a:rPr>
              <a:t>uado.</a:t>
            </a:r>
            <a:endParaRPr sz="217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CC5BB270-713F-4F0D-9A83-D1C91EEA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603513" y="653296"/>
            <a:ext cx="6767320" cy="631628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algn="ctr">
              <a:lnSpc>
                <a:spcPts val="2314"/>
              </a:lnSpc>
            </a:pPr>
            <a:r>
              <a:rPr lang="es-CO" sz="2178" b="1" dirty="0">
                <a:solidFill>
                  <a:srgbClr val="310064"/>
                </a:solidFill>
                <a:latin typeface="+mj-lt"/>
                <a:cs typeface="Times New Roman"/>
              </a:rPr>
              <a:t>Relación del contenido de la salida c</a:t>
            </a:r>
            <a:r>
              <a:rPr lang="es-CO" sz="2178" b="1" spc="-3" dirty="0">
                <a:solidFill>
                  <a:srgbClr val="310064"/>
                </a:solidFill>
                <a:latin typeface="+mj-lt"/>
                <a:cs typeface="Times New Roman"/>
              </a:rPr>
              <a:t>on el método de salida</a:t>
            </a:r>
            <a:endParaRPr lang="es-CO" sz="2178" dirty="0">
              <a:latin typeface="+mj-lt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3232" y="1621484"/>
            <a:ext cx="4079495" cy="1395458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 marR="12829">
              <a:lnSpc>
                <a:spcPts val="2319"/>
              </a:lnSpc>
            </a:pPr>
            <a:r>
              <a:rPr sz="1543" dirty="0">
                <a:solidFill>
                  <a:srgbClr val="310064"/>
                </a:solidFill>
                <a:latin typeface="Wingdings"/>
                <a:cs typeface="Wingdings"/>
              </a:rPr>
              <a:t></a:t>
            </a:r>
            <a:r>
              <a:rPr sz="1543" dirty="0">
                <a:solidFill>
                  <a:srgbClr val="310064"/>
                </a:solidFill>
                <a:latin typeface="Times New Roman"/>
                <a:cs typeface="Times New Roman"/>
              </a:rPr>
              <a:t>   </a:t>
            </a:r>
            <a:r>
              <a:rPr sz="1543" spc="200" dirty="0">
                <a:solidFill>
                  <a:srgbClr val="310064"/>
                </a:solidFill>
                <a:latin typeface="Times New Roman"/>
                <a:cs typeface="Times New Roman"/>
              </a:rPr>
              <a:t> </a:t>
            </a:r>
            <a:r>
              <a:rPr sz="2178" spc="-4" dirty="0">
                <a:latin typeface="Arial"/>
                <a:cs typeface="Arial"/>
              </a:rPr>
              <a:t>C</a:t>
            </a:r>
            <a:r>
              <a:rPr sz="2178" dirty="0">
                <a:latin typeface="Arial"/>
                <a:cs typeface="Arial"/>
              </a:rPr>
              <a:t>ada</a:t>
            </a:r>
            <a:r>
              <a:rPr sz="2178" spc="299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vez</a:t>
            </a:r>
            <a:r>
              <a:rPr sz="2178" spc="290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que</a:t>
            </a:r>
            <a:r>
              <a:rPr sz="2178" spc="299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se</a:t>
            </a:r>
            <a:r>
              <a:rPr sz="2178" spc="299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d</a:t>
            </a:r>
            <a:r>
              <a:rPr sz="2178" spc="-4" dirty="0">
                <a:latin typeface="Arial"/>
                <a:cs typeface="Arial"/>
              </a:rPr>
              <a:t>i</a:t>
            </a:r>
            <a:r>
              <a:rPr sz="2178" spc="8" dirty="0">
                <a:latin typeface="Arial"/>
                <a:cs typeface="Arial"/>
              </a:rPr>
              <a:t>s</a:t>
            </a:r>
            <a:r>
              <a:rPr sz="2178" dirty="0">
                <a:latin typeface="Arial"/>
                <a:cs typeface="Arial"/>
              </a:rPr>
              <a:t>eña</a:t>
            </a:r>
            <a:r>
              <a:rPr sz="2178" spc="299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una</a:t>
            </a:r>
            <a:endParaRPr sz="2178">
              <a:latin typeface="Arial"/>
              <a:cs typeface="Arial"/>
            </a:endParaRPr>
          </a:p>
          <a:p>
            <a:pPr marL="322743" algn="just">
              <a:lnSpc>
                <a:spcPts val="2877"/>
              </a:lnSpc>
              <a:spcBef>
                <a:spcPts val="141"/>
              </a:spcBef>
            </a:pPr>
            <a:r>
              <a:rPr sz="2178" dirty="0">
                <a:latin typeface="Arial"/>
                <a:cs typeface="Arial"/>
              </a:rPr>
              <a:t>pensar sobre como la función como el propósito pretendido de salida que se escoge.</a:t>
            </a:r>
            <a:endParaRPr sz="217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4662" y="1621483"/>
            <a:ext cx="1287229" cy="103031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26741">
              <a:lnSpc>
                <a:spcPts val="2319"/>
              </a:lnSpc>
            </a:pPr>
            <a:r>
              <a:rPr sz="2178" spc="31" dirty="0">
                <a:latin typeface="Arial"/>
                <a:cs typeface="Arial"/>
              </a:rPr>
              <a:t>salida, es</a:t>
            </a:r>
            <a:endParaRPr sz="2178">
              <a:latin typeface="Arial"/>
              <a:cs typeface="Arial"/>
            </a:endParaRPr>
          </a:p>
          <a:p>
            <a:pPr marL="28124" marR="41495">
              <a:lnSpc>
                <a:spcPct val="95825"/>
              </a:lnSpc>
              <a:spcBef>
                <a:spcPts val="256"/>
              </a:spcBef>
            </a:pPr>
            <a:r>
              <a:rPr sz="2178" spc="-1" dirty="0">
                <a:latin typeface="Arial"/>
                <a:cs typeface="Arial"/>
              </a:rPr>
              <a:t>influencia</a:t>
            </a:r>
            <a:endParaRPr sz="2178">
              <a:latin typeface="Arial"/>
              <a:cs typeface="Arial"/>
            </a:endParaRPr>
          </a:p>
          <a:p>
            <a:pPr marL="11527" marR="41495">
              <a:lnSpc>
                <a:spcPct val="95825"/>
              </a:lnSpc>
              <a:spcBef>
                <a:spcPts val="368"/>
              </a:spcBef>
            </a:pPr>
            <a:r>
              <a:rPr sz="2178" spc="1" dirty="0">
                <a:latin typeface="Arial"/>
                <a:cs typeface="Arial"/>
              </a:rPr>
              <a:t>influencia</a:t>
            </a:r>
            <a:endParaRPr sz="217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36820" y="1621483"/>
            <a:ext cx="1325744" cy="103031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65470" marR="8848">
              <a:lnSpc>
                <a:spcPts val="2319"/>
              </a:lnSpc>
            </a:pPr>
            <a:r>
              <a:rPr sz="2178" spc="-1" dirty="0">
                <a:latin typeface="Arial"/>
                <a:cs typeface="Arial"/>
              </a:rPr>
              <a:t>necesario</a:t>
            </a:r>
            <a:endParaRPr sz="2178">
              <a:latin typeface="Arial"/>
              <a:cs typeface="Arial"/>
            </a:endParaRPr>
          </a:p>
          <a:p>
            <a:pPr marL="11527">
              <a:lnSpc>
                <a:spcPct val="95825"/>
              </a:lnSpc>
              <a:spcBef>
                <a:spcPts val="256"/>
              </a:spcBef>
            </a:pPr>
            <a:r>
              <a:rPr sz="2178" spc="31" dirty="0">
                <a:latin typeface="Arial"/>
                <a:cs typeface="Arial"/>
              </a:rPr>
              <a:t>la forma y</a:t>
            </a:r>
            <a:endParaRPr sz="2178">
              <a:latin typeface="Arial"/>
              <a:cs typeface="Arial"/>
            </a:endParaRPr>
          </a:p>
          <a:p>
            <a:pPr marL="14293" marR="7465">
              <a:lnSpc>
                <a:spcPct val="95825"/>
              </a:lnSpc>
              <a:spcBef>
                <a:spcPts val="368"/>
              </a:spcBef>
            </a:pPr>
            <a:r>
              <a:rPr sz="2178" spc="33" dirty="0">
                <a:latin typeface="Arial"/>
                <a:cs typeface="Arial"/>
              </a:rPr>
              <a:t>el método</a:t>
            </a:r>
            <a:endParaRPr sz="217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3232" y="3598547"/>
            <a:ext cx="6702421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1543" dirty="0">
                <a:solidFill>
                  <a:srgbClr val="310064"/>
                </a:solidFill>
                <a:latin typeface="Wingdings"/>
                <a:cs typeface="Wingdings"/>
              </a:rPr>
              <a:t></a:t>
            </a:r>
            <a:r>
              <a:rPr sz="1543" dirty="0">
                <a:solidFill>
                  <a:srgbClr val="310064"/>
                </a:solidFill>
                <a:latin typeface="Times New Roman"/>
                <a:cs typeface="Times New Roman"/>
              </a:rPr>
              <a:t>   </a:t>
            </a:r>
            <a:r>
              <a:rPr sz="1543" spc="200" dirty="0">
                <a:solidFill>
                  <a:srgbClr val="310064"/>
                </a:solidFill>
                <a:latin typeface="Times New Roman"/>
                <a:cs typeface="Times New Roman"/>
              </a:rPr>
              <a:t> </a:t>
            </a:r>
            <a:r>
              <a:rPr sz="2178" spc="-13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s</a:t>
            </a:r>
            <a:r>
              <a:rPr sz="2178" spc="212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pos</a:t>
            </a:r>
            <a:r>
              <a:rPr sz="2178" spc="-8" dirty="0">
                <a:latin typeface="Arial"/>
                <a:cs typeface="Arial"/>
              </a:rPr>
              <a:t>i</a:t>
            </a:r>
            <a:r>
              <a:rPr sz="2178" dirty="0">
                <a:latin typeface="Arial"/>
                <a:cs typeface="Arial"/>
              </a:rPr>
              <a:t>b</a:t>
            </a:r>
            <a:r>
              <a:rPr sz="2178" spc="4" dirty="0">
                <a:latin typeface="Arial"/>
                <a:cs typeface="Arial"/>
              </a:rPr>
              <a:t>l</a:t>
            </a:r>
            <a:r>
              <a:rPr sz="2178" dirty="0">
                <a:latin typeface="Arial"/>
                <a:cs typeface="Arial"/>
              </a:rPr>
              <a:t>e</a:t>
            </a:r>
            <a:r>
              <a:rPr sz="2178" spc="212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con</a:t>
            </a:r>
            <a:r>
              <a:rPr sz="2178" spc="-4" dirty="0">
                <a:latin typeface="Arial"/>
                <a:cs typeface="Arial"/>
              </a:rPr>
              <a:t>c</a:t>
            </a:r>
            <a:r>
              <a:rPr sz="2178" dirty="0">
                <a:latin typeface="Arial"/>
                <a:cs typeface="Arial"/>
              </a:rPr>
              <a:t>ep</a:t>
            </a:r>
            <a:r>
              <a:rPr sz="2178" spc="4" dirty="0">
                <a:latin typeface="Arial"/>
                <a:cs typeface="Arial"/>
              </a:rPr>
              <a:t>t</a:t>
            </a:r>
            <a:r>
              <a:rPr sz="2178" dirty="0">
                <a:latin typeface="Arial"/>
                <a:cs typeface="Arial"/>
              </a:rPr>
              <a:t>ual</a:t>
            </a:r>
            <a:r>
              <a:rPr sz="2178" spc="23" dirty="0">
                <a:latin typeface="Arial"/>
                <a:cs typeface="Arial"/>
              </a:rPr>
              <a:t>i</a:t>
            </a:r>
            <a:r>
              <a:rPr sz="2178" dirty="0">
                <a:latin typeface="Arial"/>
                <a:cs typeface="Arial"/>
              </a:rPr>
              <a:t>zar</a:t>
            </a:r>
            <a:r>
              <a:rPr sz="2178" spc="208" dirty="0">
                <a:latin typeface="Arial"/>
                <a:cs typeface="Arial"/>
              </a:rPr>
              <a:t> </a:t>
            </a:r>
            <a:r>
              <a:rPr sz="2178" spc="-4" dirty="0">
                <a:latin typeface="Arial"/>
                <a:cs typeface="Arial"/>
              </a:rPr>
              <a:t>l</a:t>
            </a:r>
            <a:r>
              <a:rPr sz="2178" dirty="0">
                <a:latin typeface="Arial"/>
                <a:cs typeface="Arial"/>
              </a:rPr>
              <a:t>a</a:t>
            </a:r>
            <a:r>
              <a:rPr sz="2178" spc="199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sa</a:t>
            </a:r>
            <a:r>
              <a:rPr sz="2178" spc="-4" dirty="0">
                <a:latin typeface="Arial"/>
                <a:cs typeface="Arial"/>
              </a:rPr>
              <a:t>l</a:t>
            </a:r>
            <a:r>
              <a:rPr sz="2178" spc="4" dirty="0">
                <a:latin typeface="Arial"/>
                <a:cs typeface="Arial"/>
              </a:rPr>
              <a:t>i</a:t>
            </a:r>
            <a:r>
              <a:rPr sz="2178" spc="8" dirty="0">
                <a:latin typeface="Arial"/>
                <a:cs typeface="Arial"/>
              </a:rPr>
              <a:t>d</a:t>
            </a:r>
            <a:r>
              <a:rPr sz="2178" dirty="0">
                <a:latin typeface="Arial"/>
                <a:cs typeface="Arial"/>
              </a:rPr>
              <a:t>a</a:t>
            </a:r>
            <a:r>
              <a:rPr sz="2178" spc="212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co</a:t>
            </a:r>
            <a:r>
              <a:rPr sz="2178" spc="4" dirty="0">
                <a:latin typeface="Arial"/>
                <a:cs typeface="Arial"/>
              </a:rPr>
              <a:t>m</a:t>
            </a:r>
            <a:r>
              <a:rPr sz="2178" dirty="0">
                <a:latin typeface="Arial"/>
                <a:cs typeface="Arial"/>
              </a:rPr>
              <a:t>o </a:t>
            </a:r>
            <a:r>
              <a:rPr sz="2178" spc="-40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178" u="heavy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178" u="heavy" spc="-23" dirty="0">
                <a:solidFill>
                  <a:srgbClr val="009999"/>
                </a:solidFill>
                <a:latin typeface="Arial"/>
                <a:cs typeface="Arial"/>
              </a:rPr>
              <a:t>x</a:t>
            </a:r>
            <a:r>
              <a:rPr sz="2178" u="heavy" spc="-17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178" u="heavy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178" u="heavy" spc="4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178" u="heavy" dirty="0">
                <a:solidFill>
                  <a:srgbClr val="009999"/>
                </a:solidFill>
                <a:latin typeface="Arial"/>
                <a:cs typeface="Arial"/>
              </a:rPr>
              <a:t>na </a:t>
            </a:r>
            <a:r>
              <a:rPr sz="2178" spc="-40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(</a:t>
            </a:r>
            <a:endParaRPr sz="217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4435" y="3963692"/>
            <a:ext cx="6390664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que</a:t>
            </a:r>
            <a:r>
              <a:rPr sz="2178" spc="267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sa</a:t>
            </a:r>
            <a:r>
              <a:rPr sz="2178" spc="-4" dirty="0">
                <a:latin typeface="Arial"/>
                <a:cs typeface="Arial"/>
              </a:rPr>
              <a:t>l</a:t>
            </a:r>
            <a:r>
              <a:rPr sz="2178" dirty="0">
                <a:latin typeface="Arial"/>
                <a:cs typeface="Arial"/>
              </a:rPr>
              <a:t>e</a:t>
            </a:r>
            <a:r>
              <a:rPr sz="2178" spc="267" dirty="0">
                <a:latin typeface="Arial"/>
                <a:cs typeface="Arial"/>
              </a:rPr>
              <a:t> </a:t>
            </a:r>
            <a:r>
              <a:rPr sz="2178" spc="8" dirty="0">
                <a:latin typeface="Arial"/>
                <a:cs typeface="Arial"/>
              </a:rPr>
              <a:t>d</a:t>
            </a:r>
            <a:r>
              <a:rPr sz="2178" dirty="0">
                <a:latin typeface="Arial"/>
                <a:cs typeface="Arial"/>
              </a:rPr>
              <a:t>el</a:t>
            </a:r>
            <a:r>
              <a:rPr sz="2178" spc="262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nego</a:t>
            </a:r>
            <a:r>
              <a:rPr sz="2178" spc="8" dirty="0">
                <a:latin typeface="Arial"/>
                <a:cs typeface="Arial"/>
              </a:rPr>
              <a:t>c</a:t>
            </a:r>
            <a:r>
              <a:rPr sz="2178" spc="4" dirty="0">
                <a:latin typeface="Arial"/>
                <a:cs typeface="Arial"/>
              </a:rPr>
              <a:t>i</a:t>
            </a:r>
            <a:r>
              <a:rPr sz="2178" dirty="0">
                <a:latin typeface="Arial"/>
                <a:cs typeface="Arial"/>
              </a:rPr>
              <a:t>o</a:t>
            </a:r>
            <a:r>
              <a:rPr sz="2178" spc="267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)</a:t>
            </a:r>
            <a:r>
              <a:rPr sz="2178" spc="271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o </a:t>
            </a:r>
            <a:r>
              <a:rPr sz="2178" spc="-33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178" u="heavy" spc="-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178" u="heavy" spc="-8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178" u="heavy" spc="4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178" u="heavy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178" u="heavy" spc="4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178" u="heavy" dirty="0">
                <a:solidFill>
                  <a:srgbClr val="009999"/>
                </a:solidFill>
                <a:latin typeface="Arial"/>
                <a:cs typeface="Arial"/>
              </a:rPr>
              <a:t>na  </a:t>
            </a:r>
            <a:r>
              <a:rPr sz="2178" dirty="0">
                <a:latin typeface="Arial"/>
                <a:cs typeface="Arial"/>
              </a:rPr>
              <a:t>(</a:t>
            </a:r>
            <a:r>
              <a:rPr sz="2178" spc="262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que</a:t>
            </a:r>
            <a:r>
              <a:rPr sz="2178" spc="267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pe</a:t>
            </a:r>
            <a:r>
              <a:rPr sz="2178" spc="-4" dirty="0">
                <a:latin typeface="Arial"/>
                <a:cs typeface="Arial"/>
              </a:rPr>
              <a:t>r</a:t>
            </a:r>
            <a:r>
              <a:rPr sz="2178" spc="8" dirty="0">
                <a:latin typeface="Arial"/>
                <a:cs typeface="Arial"/>
              </a:rPr>
              <a:t>m</a:t>
            </a:r>
            <a:r>
              <a:rPr sz="2178" dirty="0">
                <a:latin typeface="Arial"/>
                <a:cs typeface="Arial"/>
              </a:rPr>
              <a:t>anece</a:t>
            </a:r>
            <a:endParaRPr sz="217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4435" y="4328889"/>
            <a:ext cx="2587163" cy="29995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dentro del negocio ).</a:t>
            </a:r>
            <a:endParaRPr sz="217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6" name="object 6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5" name="object 5"/>
          <p:cNvSpPr txBox="1"/>
          <p:nvPr/>
        </p:nvSpPr>
        <p:spPr>
          <a:xfrm>
            <a:off x="2493533" y="2114800"/>
            <a:ext cx="138323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2631857" y="2114800"/>
            <a:ext cx="6224055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3" name="object 3"/>
          <p:cNvSpPr txBox="1"/>
          <p:nvPr/>
        </p:nvSpPr>
        <p:spPr>
          <a:xfrm>
            <a:off x="8808166" y="3707440"/>
            <a:ext cx="101199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2" name="object 2"/>
          <p:cNvSpPr txBox="1"/>
          <p:nvPr/>
        </p:nvSpPr>
        <p:spPr>
          <a:xfrm>
            <a:off x="6736174" y="4072585"/>
            <a:ext cx="109566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DEEA617-ECBC-41CA-8C64-D40568767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2425565" y="710212"/>
            <a:ext cx="4093749" cy="472844"/>
          </a:xfrm>
          <a:prstGeom prst="rect">
            <a:avLst/>
          </a:prstGeom>
        </p:spPr>
        <p:txBody>
          <a:bodyPr wrap="square" lIns="0" tIns="23541" rIns="0" bIns="0" rtlCol="0">
            <a:noAutofit/>
          </a:bodyPr>
          <a:lstStyle/>
          <a:p>
            <a:pPr marL="11527">
              <a:lnSpc>
                <a:spcPts val="3708"/>
              </a:lnSpc>
            </a:pPr>
            <a:r>
              <a:rPr lang="es-ES" sz="3540" b="1" spc="-5" dirty="0">
                <a:solidFill>
                  <a:srgbClr val="310064"/>
                </a:solidFill>
                <a:latin typeface="+mj-lt"/>
                <a:cs typeface="Times New Roman"/>
              </a:rPr>
              <a:t>Salida externa</a:t>
            </a:r>
            <a:endParaRPr lang="es-ES" sz="3540" dirty="0">
              <a:latin typeface="+mj-lt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5923" y="1782728"/>
            <a:ext cx="928446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1543" dirty="0">
                <a:solidFill>
                  <a:srgbClr val="310064"/>
                </a:solidFill>
                <a:latin typeface="Wingdings"/>
                <a:cs typeface="Wingdings"/>
              </a:rPr>
              <a:t></a:t>
            </a:r>
            <a:r>
              <a:rPr sz="1543" dirty="0">
                <a:solidFill>
                  <a:srgbClr val="310064"/>
                </a:solidFill>
                <a:latin typeface="Times New Roman"/>
                <a:cs typeface="Times New Roman"/>
              </a:rPr>
              <a:t>   </a:t>
            </a:r>
            <a:r>
              <a:rPr sz="1543" spc="200" dirty="0">
                <a:solidFill>
                  <a:srgbClr val="310064"/>
                </a:solidFill>
                <a:latin typeface="Times New Roman"/>
                <a:cs typeface="Times New Roman"/>
              </a:rPr>
              <a:t> </a:t>
            </a:r>
            <a:r>
              <a:rPr sz="2178" spc="-13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s</a:t>
            </a:r>
            <a:r>
              <a:rPr sz="2178" spc="4" dirty="0">
                <a:latin typeface="Arial"/>
                <a:cs typeface="Arial"/>
              </a:rPr>
              <a:t>te</a:t>
            </a:r>
            <a:endParaRPr sz="217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6352" y="1782728"/>
            <a:ext cx="510188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tipo</a:t>
            </a:r>
            <a:endParaRPr sz="217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9307" y="1782728"/>
            <a:ext cx="371876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de</a:t>
            </a:r>
            <a:endParaRPr sz="217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5103" y="1782728"/>
            <a:ext cx="788197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1" dirty="0">
                <a:latin typeface="Arial"/>
                <a:cs typeface="Arial"/>
              </a:rPr>
              <a:t>salida</a:t>
            </a:r>
            <a:endParaRPr sz="217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17219" y="1782728"/>
            <a:ext cx="356385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es</a:t>
            </a:r>
            <a:endParaRPr sz="217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77800" y="1782728"/>
            <a:ext cx="587598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1" dirty="0">
                <a:latin typeface="Arial"/>
                <a:cs typeface="Arial"/>
              </a:rPr>
              <a:t>muy</a:t>
            </a:r>
            <a:endParaRPr sz="217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68211" y="1782728"/>
            <a:ext cx="996818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31" dirty="0">
                <a:latin typeface="Arial"/>
                <a:cs typeface="Arial"/>
              </a:rPr>
              <a:t>familiar,</a:t>
            </a:r>
            <a:endParaRPr sz="217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84393" y="1782728"/>
            <a:ext cx="355278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4" dirty="0">
                <a:latin typeface="Arial"/>
                <a:cs typeface="Arial"/>
              </a:rPr>
              <a:t>ya</a:t>
            </a:r>
            <a:endParaRPr sz="217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39787" y="1782728"/>
            <a:ext cx="522637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8" dirty="0">
                <a:latin typeface="Arial"/>
                <a:cs typeface="Arial"/>
              </a:rPr>
              <a:t>que</a:t>
            </a:r>
            <a:endParaRPr sz="217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2194" y="1782728"/>
            <a:ext cx="356661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se</a:t>
            </a:r>
            <a:endParaRPr sz="217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7127" y="2114800"/>
            <a:ext cx="6402401" cy="631851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49" dirty="0">
                <a:latin typeface="Arial"/>
                <a:cs typeface="Arial"/>
              </a:rPr>
              <a:t>presenta en anuncios, recibos, cheques de pago,</a:t>
            </a:r>
            <a:endParaRPr sz="2178">
              <a:latin typeface="Arial"/>
              <a:cs typeface="Arial"/>
            </a:endParaRPr>
          </a:p>
          <a:p>
            <a:pPr marL="11527" marR="41536">
              <a:lnSpc>
                <a:spcPct val="95825"/>
              </a:lnSpc>
            </a:pPr>
            <a:r>
              <a:rPr sz="2178" dirty="0">
                <a:latin typeface="Arial"/>
                <a:cs typeface="Arial"/>
              </a:rPr>
              <a:t>reportes anuales, etc.</a:t>
            </a:r>
            <a:endParaRPr sz="217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5924" y="3250571"/>
            <a:ext cx="6709890" cy="634624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1543" dirty="0">
                <a:solidFill>
                  <a:srgbClr val="310064"/>
                </a:solidFill>
                <a:latin typeface="Wingdings"/>
                <a:cs typeface="Wingdings"/>
              </a:rPr>
              <a:t></a:t>
            </a:r>
            <a:r>
              <a:rPr sz="1543" dirty="0">
                <a:solidFill>
                  <a:srgbClr val="310064"/>
                </a:solidFill>
                <a:latin typeface="Times New Roman"/>
                <a:cs typeface="Times New Roman"/>
              </a:rPr>
              <a:t>   </a:t>
            </a:r>
            <a:r>
              <a:rPr sz="1543" spc="200" dirty="0">
                <a:solidFill>
                  <a:srgbClr val="310064"/>
                </a:solidFill>
                <a:latin typeface="Times New Roman"/>
                <a:cs typeface="Times New Roman"/>
              </a:rPr>
              <a:t> </a:t>
            </a:r>
            <a:r>
              <a:rPr sz="2178" spc="-13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s</a:t>
            </a:r>
            <a:r>
              <a:rPr sz="2178" spc="4" dirty="0">
                <a:latin typeface="Arial"/>
                <a:cs typeface="Arial"/>
              </a:rPr>
              <a:t>t</a:t>
            </a:r>
            <a:r>
              <a:rPr sz="2178" dirty="0">
                <a:latin typeface="Arial"/>
                <a:cs typeface="Arial"/>
              </a:rPr>
              <a:t>as</a:t>
            </a:r>
            <a:r>
              <a:rPr sz="2178" spc="212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pos</a:t>
            </a:r>
            <a:r>
              <a:rPr sz="2178" spc="-17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en</a:t>
            </a:r>
            <a:r>
              <a:rPr sz="2178" spc="212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i</a:t>
            </a:r>
            <a:r>
              <a:rPr sz="2178" spc="-4" dirty="0">
                <a:latin typeface="Arial"/>
                <a:cs typeface="Arial"/>
              </a:rPr>
              <a:t>n</a:t>
            </a:r>
            <a:r>
              <a:rPr sz="2178" dirty="0">
                <a:latin typeface="Arial"/>
                <a:cs typeface="Arial"/>
              </a:rPr>
              <a:t>s</a:t>
            </a:r>
            <a:r>
              <a:rPr sz="2178" spc="4" dirty="0">
                <a:latin typeface="Arial"/>
                <a:cs typeface="Arial"/>
              </a:rPr>
              <a:t>tr</a:t>
            </a:r>
            <a:r>
              <a:rPr sz="2178" dirty="0">
                <a:latin typeface="Arial"/>
                <a:cs typeface="Arial"/>
              </a:rPr>
              <a:t>u</a:t>
            </a:r>
            <a:r>
              <a:rPr sz="2178" spc="-13" dirty="0">
                <a:latin typeface="Arial"/>
                <a:cs typeface="Arial"/>
              </a:rPr>
              <a:t>c</a:t>
            </a:r>
            <a:r>
              <a:rPr sz="2178" spc="-8" dirty="0">
                <a:latin typeface="Arial"/>
                <a:cs typeface="Arial"/>
              </a:rPr>
              <a:t>c</a:t>
            </a:r>
            <a:r>
              <a:rPr sz="2178" spc="-4" dirty="0">
                <a:latin typeface="Arial"/>
                <a:cs typeface="Arial"/>
              </a:rPr>
              <a:t>i</a:t>
            </a:r>
            <a:r>
              <a:rPr sz="2178" dirty="0">
                <a:latin typeface="Arial"/>
                <a:cs typeface="Arial"/>
              </a:rPr>
              <a:t>ones</a:t>
            </a:r>
            <a:r>
              <a:rPr sz="2178" spc="212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pa</a:t>
            </a:r>
            <a:r>
              <a:rPr sz="2178" spc="4" dirty="0">
                <a:latin typeface="Arial"/>
                <a:cs typeface="Arial"/>
              </a:rPr>
              <a:t>r</a:t>
            </a:r>
            <a:r>
              <a:rPr sz="2178" dirty="0">
                <a:latin typeface="Arial"/>
                <a:cs typeface="Arial"/>
              </a:rPr>
              <a:t>a</a:t>
            </a:r>
            <a:r>
              <a:rPr sz="2178" spc="231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que</a:t>
            </a:r>
            <a:r>
              <a:rPr sz="2178" spc="199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se</a:t>
            </a:r>
            <a:r>
              <a:rPr sz="2178" spc="-4" dirty="0">
                <a:latin typeface="Arial"/>
                <a:cs typeface="Arial"/>
              </a:rPr>
              <a:t>a</a:t>
            </a:r>
            <a:r>
              <a:rPr sz="2178" dirty="0">
                <a:latin typeface="Arial"/>
                <a:cs typeface="Arial"/>
              </a:rPr>
              <a:t>n</a:t>
            </a:r>
            <a:r>
              <a:rPr sz="2178" spc="212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us</a:t>
            </a:r>
            <a:r>
              <a:rPr sz="2178" spc="-4" dirty="0">
                <a:latin typeface="Arial"/>
                <a:cs typeface="Arial"/>
              </a:rPr>
              <a:t>a</a:t>
            </a:r>
            <a:r>
              <a:rPr sz="2178" dirty="0">
                <a:latin typeface="Arial"/>
                <a:cs typeface="Arial"/>
              </a:rPr>
              <a:t>d</a:t>
            </a:r>
            <a:r>
              <a:rPr sz="2178" spc="8" dirty="0">
                <a:latin typeface="Arial"/>
                <a:cs typeface="Arial"/>
              </a:rPr>
              <a:t>o</a:t>
            </a:r>
            <a:r>
              <a:rPr sz="2178" dirty="0">
                <a:latin typeface="Arial"/>
                <a:cs typeface="Arial"/>
              </a:rPr>
              <a:t>s</a:t>
            </a:r>
            <a:endParaRPr sz="2178">
              <a:latin typeface="Arial"/>
              <a:cs typeface="Arial"/>
            </a:endParaRPr>
          </a:p>
          <a:p>
            <a:pPr marL="322743" marR="41495">
              <a:lnSpc>
                <a:spcPct val="95825"/>
              </a:lnSpc>
              <a:spcBef>
                <a:spcPts val="15"/>
              </a:spcBef>
            </a:pPr>
            <a:r>
              <a:rPr sz="2178" spc="-1" dirty="0">
                <a:latin typeface="Arial"/>
                <a:cs typeface="Arial"/>
              </a:rPr>
              <a:t>de forma adecuada.</a:t>
            </a:r>
            <a:endParaRPr sz="217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5924" y="4408477"/>
            <a:ext cx="6709890" cy="631956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1543" dirty="0">
                <a:solidFill>
                  <a:srgbClr val="310064"/>
                </a:solidFill>
                <a:latin typeface="Wingdings"/>
                <a:cs typeface="Wingdings"/>
              </a:rPr>
              <a:t></a:t>
            </a:r>
            <a:r>
              <a:rPr sz="1543" dirty="0">
                <a:solidFill>
                  <a:srgbClr val="310064"/>
                </a:solidFill>
                <a:latin typeface="Times New Roman"/>
                <a:cs typeface="Times New Roman"/>
              </a:rPr>
              <a:t>   </a:t>
            </a:r>
            <a:r>
              <a:rPr sz="1543" spc="200" dirty="0">
                <a:solidFill>
                  <a:srgbClr val="310064"/>
                </a:solidFill>
                <a:latin typeface="Times New Roman"/>
                <a:cs typeface="Times New Roman"/>
              </a:rPr>
              <a:t> </a:t>
            </a:r>
            <a:r>
              <a:rPr sz="2178" spc="4" dirty="0">
                <a:latin typeface="Arial"/>
                <a:cs typeface="Arial"/>
              </a:rPr>
              <a:t>M</a:t>
            </a:r>
            <a:r>
              <a:rPr sz="2178" dirty="0">
                <a:latin typeface="Arial"/>
                <a:cs typeface="Arial"/>
              </a:rPr>
              <a:t>uc</a:t>
            </a:r>
            <a:r>
              <a:rPr sz="2178" spc="-4" dirty="0">
                <a:latin typeface="Arial"/>
                <a:cs typeface="Arial"/>
              </a:rPr>
              <a:t>h</a:t>
            </a:r>
            <a:r>
              <a:rPr sz="2178" dirty="0">
                <a:latin typeface="Arial"/>
                <a:cs typeface="Arial"/>
              </a:rPr>
              <a:t>a</a:t>
            </a:r>
            <a:r>
              <a:rPr sz="2178" spc="67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sa</a:t>
            </a:r>
            <a:r>
              <a:rPr sz="2178" spc="-4" dirty="0">
                <a:latin typeface="Arial"/>
                <a:cs typeface="Arial"/>
              </a:rPr>
              <a:t>l</a:t>
            </a:r>
            <a:r>
              <a:rPr sz="2178" spc="4" dirty="0">
                <a:latin typeface="Arial"/>
                <a:cs typeface="Arial"/>
              </a:rPr>
              <a:t>i</a:t>
            </a:r>
            <a:r>
              <a:rPr sz="2178" dirty="0">
                <a:latin typeface="Arial"/>
                <a:cs typeface="Arial"/>
              </a:rPr>
              <a:t>da</a:t>
            </a:r>
            <a:r>
              <a:rPr sz="2178" spc="81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e</a:t>
            </a:r>
            <a:r>
              <a:rPr sz="2178" spc="-23" dirty="0">
                <a:latin typeface="Arial"/>
                <a:cs typeface="Arial"/>
              </a:rPr>
              <a:t>x</a:t>
            </a:r>
            <a:r>
              <a:rPr sz="2178" spc="4" dirty="0">
                <a:latin typeface="Arial"/>
                <a:cs typeface="Arial"/>
              </a:rPr>
              <a:t>t</a:t>
            </a:r>
            <a:r>
              <a:rPr sz="2178" dirty="0">
                <a:latin typeface="Arial"/>
                <a:cs typeface="Arial"/>
              </a:rPr>
              <a:t>e</a:t>
            </a:r>
            <a:r>
              <a:rPr sz="2178" spc="4" dirty="0">
                <a:latin typeface="Arial"/>
                <a:cs typeface="Arial"/>
              </a:rPr>
              <a:t>r</a:t>
            </a:r>
            <a:r>
              <a:rPr sz="2178" dirty="0">
                <a:latin typeface="Arial"/>
                <a:cs typeface="Arial"/>
              </a:rPr>
              <a:t>na</a:t>
            </a:r>
            <a:r>
              <a:rPr sz="2178" spc="68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co</a:t>
            </a:r>
            <a:r>
              <a:rPr sz="2178" spc="-4" dirty="0">
                <a:latin typeface="Arial"/>
                <a:cs typeface="Arial"/>
              </a:rPr>
              <a:t>n</a:t>
            </a:r>
            <a:r>
              <a:rPr sz="2178" spc="4" dirty="0">
                <a:latin typeface="Arial"/>
                <a:cs typeface="Arial"/>
              </a:rPr>
              <a:t>t</a:t>
            </a:r>
            <a:r>
              <a:rPr sz="2178" spc="-4" dirty="0">
                <a:latin typeface="Arial"/>
                <a:cs typeface="Arial"/>
              </a:rPr>
              <a:t>i</a:t>
            </a:r>
            <a:r>
              <a:rPr sz="2178" dirty="0">
                <a:latin typeface="Arial"/>
                <a:cs typeface="Arial"/>
              </a:rPr>
              <a:t>ene</a:t>
            </a:r>
            <a:r>
              <a:rPr sz="2178" spc="68" dirty="0">
                <a:latin typeface="Arial"/>
                <a:cs typeface="Arial"/>
              </a:rPr>
              <a:t> </a:t>
            </a:r>
            <a:r>
              <a:rPr sz="2178" spc="8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l</a:t>
            </a:r>
            <a:r>
              <a:rPr sz="2178" spc="91" dirty="0">
                <a:latin typeface="Arial"/>
                <a:cs typeface="Arial"/>
              </a:rPr>
              <a:t> </a:t>
            </a:r>
            <a:r>
              <a:rPr sz="2178" spc="-4" dirty="0">
                <a:latin typeface="Arial"/>
                <a:cs typeface="Arial"/>
              </a:rPr>
              <a:t>l</a:t>
            </a:r>
            <a:r>
              <a:rPr sz="2178" dirty="0">
                <a:latin typeface="Arial"/>
                <a:cs typeface="Arial"/>
              </a:rPr>
              <a:t>ogo</a:t>
            </a:r>
            <a:r>
              <a:rPr sz="2178" spc="4" dirty="0">
                <a:latin typeface="Arial"/>
                <a:cs typeface="Arial"/>
              </a:rPr>
              <a:t>t</a:t>
            </a:r>
            <a:r>
              <a:rPr sz="2178" spc="-4" dirty="0">
                <a:latin typeface="Arial"/>
                <a:cs typeface="Arial"/>
              </a:rPr>
              <a:t>i</a:t>
            </a:r>
            <a:r>
              <a:rPr sz="2178" dirty="0">
                <a:latin typeface="Arial"/>
                <a:cs typeface="Arial"/>
              </a:rPr>
              <a:t>po</a:t>
            </a:r>
            <a:r>
              <a:rPr sz="2178" spc="68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y</a:t>
            </a:r>
            <a:r>
              <a:rPr sz="2178" spc="63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co</a:t>
            </a:r>
            <a:r>
              <a:rPr sz="2178" spc="-4" dirty="0">
                <a:latin typeface="Arial"/>
                <a:cs typeface="Arial"/>
              </a:rPr>
              <a:t>l</a:t>
            </a:r>
            <a:r>
              <a:rPr sz="2178" dirty="0">
                <a:latin typeface="Arial"/>
                <a:cs typeface="Arial"/>
              </a:rPr>
              <a:t>o</a:t>
            </a:r>
            <a:r>
              <a:rPr sz="2178" spc="13" dirty="0">
                <a:latin typeface="Arial"/>
                <a:cs typeface="Arial"/>
              </a:rPr>
              <a:t>r</a:t>
            </a:r>
            <a:r>
              <a:rPr sz="2178" spc="8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s</a:t>
            </a:r>
            <a:endParaRPr sz="2178">
              <a:latin typeface="Arial"/>
              <a:cs typeface="Arial"/>
            </a:endParaRPr>
          </a:p>
          <a:p>
            <a:pPr marL="322743" marR="41495">
              <a:lnSpc>
                <a:spcPct val="95825"/>
              </a:lnSpc>
            </a:pPr>
            <a:r>
              <a:rPr sz="2178" dirty="0">
                <a:latin typeface="Arial"/>
                <a:cs typeface="Arial"/>
              </a:rPr>
              <a:t>corporativos de la compañía.</a:t>
            </a:r>
            <a:endParaRPr sz="217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3F5971CF-8DF4-4699-8D29-7628CDE9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2611850" y="789335"/>
            <a:ext cx="3967654" cy="472844"/>
          </a:xfrm>
          <a:prstGeom prst="rect">
            <a:avLst/>
          </a:prstGeom>
        </p:spPr>
        <p:txBody>
          <a:bodyPr wrap="square" lIns="0" tIns="23541" rIns="0" bIns="0" rtlCol="0">
            <a:noAutofit/>
          </a:bodyPr>
          <a:lstStyle/>
          <a:p>
            <a:pPr marL="11527">
              <a:lnSpc>
                <a:spcPts val="3708"/>
              </a:lnSpc>
            </a:pPr>
            <a:r>
              <a:rPr lang="es-ES" sz="3540" b="1" spc="-5" dirty="0">
                <a:solidFill>
                  <a:srgbClr val="310064"/>
                </a:solidFill>
                <a:latin typeface="+mj-lt"/>
                <a:cs typeface="Times New Roman"/>
              </a:rPr>
              <a:t>Salida interna</a:t>
            </a:r>
            <a:endParaRPr lang="es-ES" sz="3540" dirty="0">
              <a:latin typeface="+mj-lt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12401" y="1692600"/>
            <a:ext cx="372071" cy="29995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2" dirty="0">
                <a:latin typeface="Arial"/>
                <a:cs typeface="Arial"/>
              </a:rPr>
              <a:t>La</a:t>
            </a:r>
            <a:endParaRPr sz="2178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04794" y="1692600"/>
            <a:ext cx="1820434" cy="29995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16" dirty="0">
                <a:latin typeface="Arial"/>
                <a:cs typeface="Arial"/>
              </a:rPr>
              <a:t>salida  interna</a:t>
            </a:r>
            <a:endParaRPr sz="217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46933" y="1692600"/>
            <a:ext cx="926704" cy="29995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incluye</a:t>
            </a:r>
            <a:endParaRPr sz="2178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93959" y="1730168"/>
            <a:ext cx="1095205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1" dirty="0">
                <a:latin typeface="Arial"/>
                <a:cs typeface="Arial"/>
              </a:rPr>
              <a:t>diversos</a:t>
            </a:r>
            <a:endParaRPr sz="2178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09958" y="1730168"/>
            <a:ext cx="1079759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1" dirty="0">
                <a:latin typeface="Arial"/>
                <a:cs typeface="Arial"/>
              </a:rPr>
              <a:t>reportes</a:t>
            </a:r>
            <a:endParaRPr sz="2178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10856" y="1730168"/>
            <a:ext cx="618626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2" dirty="0">
                <a:latin typeface="Arial"/>
                <a:cs typeface="Arial"/>
              </a:rPr>
              <a:t>para</a:t>
            </a:r>
            <a:endParaRPr sz="2178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649446" y="1730168"/>
            <a:ext cx="417243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1" dirty="0">
                <a:latin typeface="Arial"/>
                <a:cs typeface="Arial"/>
              </a:rPr>
              <a:t>los</a:t>
            </a:r>
            <a:endParaRPr sz="217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12400" y="2091164"/>
            <a:ext cx="3214984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tomadores de decisiones.</a:t>
            </a:r>
            <a:endParaRPr sz="2178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19317" y="2806999"/>
            <a:ext cx="754725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1" dirty="0">
                <a:latin typeface="Arial"/>
                <a:cs typeface="Arial"/>
              </a:rPr>
              <a:t>Estos</a:t>
            </a:r>
            <a:endParaRPr sz="217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7394" y="2806999"/>
            <a:ext cx="1079760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1" dirty="0">
                <a:latin typeface="Arial"/>
                <a:cs typeface="Arial"/>
              </a:rPr>
              <a:t>reportes</a:t>
            </a:r>
            <a:endParaRPr sz="217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00736" y="2806999"/>
            <a:ext cx="510188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van</a:t>
            </a:r>
            <a:endParaRPr sz="217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84001" y="2806999"/>
            <a:ext cx="817242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desde</a:t>
            </a:r>
            <a:endParaRPr sz="2178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74550" y="2806999"/>
            <a:ext cx="417243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1" dirty="0">
                <a:latin typeface="Arial"/>
                <a:cs typeface="Arial"/>
              </a:rPr>
              <a:t>los</a:t>
            </a:r>
            <a:endParaRPr sz="217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63762" y="2806999"/>
            <a:ext cx="1079760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1" dirty="0">
                <a:latin typeface="Arial"/>
                <a:cs typeface="Arial"/>
              </a:rPr>
              <a:t>reportes</a:t>
            </a:r>
            <a:endParaRPr sz="217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22406" y="2806999"/>
            <a:ext cx="817311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cortos</a:t>
            </a:r>
            <a:endParaRPr sz="217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64661" y="2806999"/>
            <a:ext cx="417242" cy="70078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55787" marR="1106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de</a:t>
            </a:r>
            <a:endParaRPr sz="2178">
              <a:latin typeface="Arial"/>
              <a:cs typeface="Arial"/>
            </a:endParaRPr>
          </a:p>
          <a:p>
            <a:pPr marL="11527">
              <a:lnSpc>
                <a:spcPct val="95825"/>
              </a:lnSpc>
              <a:spcBef>
                <a:spcPts val="537"/>
              </a:spcBef>
            </a:pPr>
            <a:r>
              <a:rPr sz="2178" spc="-1" dirty="0">
                <a:latin typeface="Arial"/>
                <a:cs typeface="Arial"/>
              </a:rPr>
              <a:t>los</a:t>
            </a:r>
            <a:endParaRPr sz="217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19316" y="3203956"/>
            <a:ext cx="1140894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resumen</a:t>
            </a:r>
            <a:endParaRPr sz="217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66896" y="3203956"/>
            <a:ext cx="156662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(</a:t>
            </a:r>
            <a:endParaRPr sz="2178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1073" y="3203956"/>
            <a:ext cx="463716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por</a:t>
            </a:r>
            <a:endParaRPr sz="217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1151" y="3203956"/>
            <a:ext cx="1109636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ejemplo,</a:t>
            </a:r>
            <a:endParaRPr sz="217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19685" y="3203956"/>
            <a:ext cx="371876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un</a:t>
            </a:r>
            <a:endParaRPr sz="217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5481" y="3203956"/>
            <a:ext cx="942508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2" dirty="0">
                <a:latin typeface="Arial"/>
                <a:cs typeface="Arial"/>
              </a:rPr>
              <a:t>reporte</a:t>
            </a:r>
            <a:endParaRPr sz="217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42738" y="3203956"/>
            <a:ext cx="525403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que</a:t>
            </a:r>
            <a:endParaRPr sz="217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73444" y="3203956"/>
            <a:ext cx="1078999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sintetice</a:t>
            </a:r>
            <a:endParaRPr sz="217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9316" y="3565874"/>
            <a:ext cx="3660904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26" dirty="0">
                <a:latin typeface="Arial"/>
                <a:cs typeface="Arial"/>
              </a:rPr>
              <a:t>totales de ventas mensuales</a:t>
            </a:r>
            <a:endParaRPr sz="217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4942" y="3565873"/>
            <a:ext cx="3360558" cy="698018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 marR="3596">
              <a:lnSpc>
                <a:spcPts val="2319"/>
              </a:lnSpc>
            </a:pPr>
            <a:r>
              <a:rPr sz="2178" spc="37" dirty="0">
                <a:latin typeface="Arial"/>
                <a:cs typeface="Arial"/>
              </a:rPr>
              <a:t>) y los reportes detallados</a:t>
            </a:r>
            <a:endParaRPr sz="2178">
              <a:latin typeface="Arial"/>
              <a:cs typeface="Arial"/>
            </a:endParaRPr>
          </a:p>
          <a:p>
            <a:pPr marL="32274">
              <a:lnSpc>
                <a:spcPct val="95825"/>
              </a:lnSpc>
              <a:spcBef>
                <a:spcPts val="516"/>
              </a:spcBef>
            </a:pPr>
            <a:r>
              <a:rPr sz="2178" spc="45" dirty="0">
                <a:latin typeface="Arial"/>
                <a:cs typeface="Arial"/>
              </a:rPr>
              <a:t>las ventas semanales por</a:t>
            </a:r>
            <a:endParaRPr sz="217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9316" y="3964214"/>
            <a:ext cx="581281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11" dirty="0">
                <a:latin typeface="Arial"/>
                <a:cs typeface="Arial"/>
              </a:rPr>
              <a:t>(Por</a:t>
            </a:r>
            <a:endParaRPr sz="217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4918" y="3964214"/>
            <a:ext cx="1099954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9" dirty="0">
                <a:latin typeface="Arial"/>
                <a:cs typeface="Arial"/>
              </a:rPr>
              <a:t>ejemplo,</a:t>
            </a:r>
            <a:endParaRPr sz="217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9191" y="3964214"/>
            <a:ext cx="1378193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43" dirty="0">
                <a:latin typeface="Arial"/>
                <a:cs typeface="Arial"/>
              </a:rPr>
              <a:t>un reporte</a:t>
            </a:r>
            <a:endParaRPr sz="217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1705" y="3964214"/>
            <a:ext cx="370493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6" dirty="0">
                <a:latin typeface="Arial"/>
                <a:cs typeface="Arial"/>
              </a:rPr>
              <a:t>de</a:t>
            </a:r>
            <a:endParaRPr sz="217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9316" y="4362508"/>
            <a:ext cx="1386261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vendedor).</a:t>
            </a:r>
            <a:endParaRPr sz="217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6493966F-8D57-4F73-B321-E324A66F0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1236224" y="685554"/>
            <a:ext cx="8755051" cy="595464"/>
          </a:xfrm>
          <a:prstGeom prst="rect">
            <a:avLst/>
          </a:prstGeom>
        </p:spPr>
        <p:txBody>
          <a:bodyPr wrap="square" lIns="0" tIns="23541" rIns="0" bIns="0" rtlCol="0">
            <a:noAutofit/>
          </a:bodyPr>
          <a:lstStyle/>
          <a:p>
            <a:pPr marL="728397" marR="761002" algn="ctr">
              <a:lnSpc>
                <a:spcPts val="3708"/>
              </a:lnSpc>
            </a:pPr>
            <a:r>
              <a:rPr lang="es-CO" sz="3540" b="1" spc="-5" dirty="0">
                <a:solidFill>
                  <a:srgbClr val="310064"/>
                </a:solidFill>
                <a:latin typeface="+mj-lt"/>
                <a:cs typeface="Times New Roman"/>
              </a:rPr>
              <a:t>Selección de la </a:t>
            </a:r>
            <a:r>
              <a:rPr lang="es-CO" sz="3540" b="1" spc="-2" dirty="0">
                <a:solidFill>
                  <a:srgbClr val="310064"/>
                </a:solidFill>
                <a:latin typeface="+mj-lt"/>
                <a:cs typeface="Times New Roman"/>
              </a:rPr>
              <a:t>Tecnología de salida</a:t>
            </a:r>
            <a:endParaRPr lang="es-CO" sz="3540" dirty="0">
              <a:latin typeface="+mj-lt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37060" y="1854311"/>
            <a:ext cx="435792" cy="299780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4" dirty="0">
                <a:latin typeface="Wingdings"/>
                <a:cs typeface="Wingdings"/>
              </a:rPr>
              <a:t></a:t>
            </a:r>
            <a:r>
              <a:rPr sz="2178" spc="-6" dirty="0">
                <a:latin typeface="Arial"/>
                <a:cs typeface="Arial"/>
              </a:rPr>
              <a:t>El</a:t>
            </a:r>
            <a:endParaRPr sz="217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17558" y="1854311"/>
            <a:ext cx="1064223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1" dirty="0">
                <a:latin typeface="Arial"/>
                <a:cs typeface="Arial"/>
              </a:rPr>
              <a:t>producir</a:t>
            </a:r>
            <a:endParaRPr sz="2178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71316" y="1854311"/>
            <a:ext cx="1278930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diferentes</a:t>
            </a:r>
            <a:endParaRPr sz="217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40611" y="1854311"/>
            <a:ext cx="648571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tipos</a:t>
            </a:r>
            <a:endParaRPr sz="217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78163" y="1854311"/>
            <a:ext cx="371876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de</a:t>
            </a:r>
            <a:endParaRPr sz="217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40127" y="1854311"/>
            <a:ext cx="785430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1" dirty="0">
                <a:latin typeface="Arial"/>
                <a:cs typeface="Arial"/>
              </a:rPr>
              <a:t>salida</a:t>
            </a:r>
            <a:endParaRPr sz="217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37061" y="2252651"/>
            <a:ext cx="5136492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requiere el uso de diferentes tecnologías.</a:t>
            </a:r>
            <a:endParaRPr sz="217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37061" y="3378862"/>
            <a:ext cx="637175" cy="299780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4" dirty="0">
                <a:latin typeface="Wingdings"/>
                <a:cs typeface="Wingdings"/>
              </a:rPr>
              <a:t></a:t>
            </a:r>
            <a:r>
              <a:rPr sz="2178" dirty="0">
                <a:latin typeface="Arial"/>
                <a:cs typeface="Arial"/>
              </a:rPr>
              <a:t>Las</a:t>
            </a:r>
            <a:endParaRPr sz="2178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8347" y="3378862"/>
            <a:ext cx="1478331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alternativas</a:t>
            </a:r>
            <a:endParaRPr sz="217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08661" y="3378862"/>
            <a:ext cx="510534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son</a:t>
            </a:r>
            <a:endParaRPr sz="217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18135" y="3378862"/>
            <a:ext cx="1510742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1" dirty="0">
                <a:latin typeface="Arial"/>
                <a:cs typeface="Arial"/>
              </a:rPr>
              <a:t>numerosas:</a:t>
            </a:r>
            <a:endParaRPr sz="217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37060" y="3777208"/>
            <a:ext cx="1512474" cy="29995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1" dirty="0">
                <a:latin typeface="Arial"/>
                <a:cs typeface="Arial"/>
              </a:rPr>
              <a:t>impresoras,</a:t>
            </a:r>
            <a:endParaRPr sz="217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9062" y="3777208"/>
            <a:ext cx="1169843" cy="29995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3" dirty="0">
                <a:latin typeface="Arial"/>
                <a:cs typeface="Arial"/>
              </a:rPr>
              <a:t>pantallas</a:t>
            </a:r>
            <a:endParaRPr sz="217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9200" y="3777208"/>
            <a:ext cx="1300971" cy="29995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28" dirty="0">
                <a:latin typeface="Arial"/>
                <a:cs typeface="Arial"/>
              </a:rPr>
              <a:t>de  video,</a:t>
            </a:r>
            <a:endParaRPr sz="217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88951" y="3777209"/>
            <a:ext cx="838661" cy="1096058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33657">
              <a:lnSpc>
                <a:spcPts val="2319"/>
              </a:lnSpc>
            </a:pPr>
            <a:r>
              <a:rPr sz="2178" spc="-3" dirty="0">
                <a:latin typeface="Arial"/>
                <a:cs typeface="Arial"/>
              </a:rPr>
              <a:t>audio,</a:t>
            </a:r>
            <a:endParaRPr sz="2178">
              <a:latin typeface="Arial"/>
              <a:cs typeface="Arial"/>
            </a:endParaRPr>
          </a:p>
          <a:p>
            <a:pPr marR="8627" algn="ctr">
              <a:lnSpc>
                <a:spcPct val="95825"/>
              </a:lnSpc>
              <a:spcBef>
                <a:spcPts val="509"/>
              </a:spcBef>
            </a:pPr>
            <a:r>
              <a:rPr sz="2178" dirty="0">
                <a:latin typeface="Arial"/>
                <a:cs typeface="Arial"/>
              </a:rPr>
              <a:t>correo</a:t>
            </a:r>
            <a:endParaRPr sz="2178">
              <a:latin typeface="Arial"/>
              <a:cs typeface="Arial"/>
            </a:endParaRPr>
          </a:p>
          <a:p>
            <a:pPr marL="53923" marR="8319" algn="ctr">
              <a:lnSpc>
                <a:spcPct val="95825"/>
              </a:lnSpc>
              <a:spcBef>
                <a:spcPts val="634"/>
              </a:spcBef>
            </a:pPr>
            <a:r>
              <a:rPr sz="2178" spc="-22" dirty="0">
                <a:latin typeface="Arial"/>
                <a:cs typeface="Arial"/>
              </a:rPr>
              <a:t>ROM,</a:t>
            </a:r>
            <a:endParaRPr sz="217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7061" y="4174966"/>
            <a:ext cx="4307999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37" dirty="0">
                <a:latin typeface="Arial"/>
                <a:cs typeface="Arial"/>
              </a:rPr>
              <a:t>medios electrónicos como el fax ,</a:t>
            </a:r>
            <a:endParaRPr sz="217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7061" y="4573313"/>
            <a:ext cx="1464064" cy="698264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10" dirty="0">
                <a:latin typeface="Arial"/>
                <a:cs typeface="Arial"/>
              </a:rPr>
              <a:t>electrónico,</a:t>
            </a:r>
            <a:endParaRPr sz="2178">
              <a:latin typeface="Arial"/>
              <a:cs typeface="Arial"/>
            </a:endParaRPr>
          </a:p>
          <a:p>
            <a:pPr marL="11527" marR="41536">
              <a:lnSpc>
                <a:spcPct val="95825"/>
              </a:lnSpc>
              <a:spcBef>
                <a:spcPts val="516"/>
              </a:spcBef>
            </a:pPr>
            <a:r>
              <a:rPr sz="2178" spc="1" dirty="0">
                <a:latin typeface="Arial"/>
                <a:cs typeface="Arial"/>
              </a:rPr>
              <a:t>etc.</a:t>
            </a:r>
            <a:endParaRPr sz="217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9269" y="4573313"/>
            <a:ext cx="734911" cy="29995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10" dirty="0">
                <a:latin typeface="Arial"/>
                <a:cs typeface="Arial"/>
              </a:rPr>
              <a:t>micro</a:t>
            </a:r>
            <a:endParaRPr sz="217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0957" y="4573313"/>
            <a:ext cx="980085" cy="29995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8" dirty="0">
                <a:latin typeface="Arial"/>
                <a:cs typeface="Arial"/>
              </a:rPr>
              <a:t>formas,</a:t>
            </a:r>
            <a:endParaRPr sz="217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7804" y="4573313"/>
            <a:ext cx="460914" cy="29995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13" dirty="0">
                <a:latin typeface="Arial"/>
                <a:cs typeface="Arial"/>
              </a:rPr>
              <a:t>CD</a:t>
            </a:r>
            <a:endParaRPr sz="217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4249" y="4573313"/>
            <a:ext cx="156795" cy="299953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-</a:t>
            </a:r>
            <a:endParaRPr sz="217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03E30B28-256E-4EBB-8D71-D49A2503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59D343A8-08FC-4BF2-8CA6-DD64F35A6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795" y="4378062"/>
            <a:ext cx="3188637" cy="211392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4500104" y="711252"/>
            <a:ext cx="3569497" cy="392347"/>
          </a:xfrm>
          <a:prstGeom prst="rect">
            <a:avLst/>
          </a:prstGeom>
        </p:spPr>
        <p:txBody>
          <a:bodyPr wrap="square" lIns="0" tIns="19421" rIns="0" bIns="0" rtlCol="0">
            <a:noAutofit/>
          </a:bodyPr>
          <a:lstStyle/>
          <a:p>
            <a:pPr marL="11527">
              <a:lnSpc>
                <a:spcPts val="3059"/>
              </a:lnSpc>
            </a:pPr>
            <a:r>
              <a:rPr sz="2904" b="1" spc="-3" dirty="0">
                <a:solidFill>
                  <a:srgbClr val="310064"/>
                </a:solidFill>
                <a:latin typeface="Times New Roman"/>
                <a:cs typeface="Times New Roman"/>
              </a:rPr>
              <a:t>COMPARACIÓN DE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59209" y="1154082"/>
            <a:ext cx="1966818" cy="392347"/>
          </a:xfrm>
          <a:prstGeom prst="rect">
            <a:avLst/>
          </a:prstGeom>
        </p:spPr>
        <p:txBody>
          <a:bodyPr wrap="square" lIns="0" tIns="19421" rIns="0" bIns="0" rtlCol="0">
            <a:noAutofit/>
          </a:bodyPr>
          <a:lstStyle/>
          <a:p>
            <a:pPr marL="11527">
              <a:lnSpc>
                <a:spcPts val="3059"/>
              </a:lnSpc>
            </a:pPr>
            <a:r>
              <a:rPr sz="2904" b="1" dirty="0">
                <a:solidFill>
                  <a:srgbClr val="310064"/>
                </a:solidFill>
                <a:latin typeface="Times New Roman"/>
                <a:cs typeface="Times New Roman"/>
              </a:rPr>
              <a:t>MÉTODOS</a:t>
            </a:r>
            <a:endParaRPr sz="2904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3161" y="1154082"/>
            <a:ext cx="592574" cy="392347"/>
          </a:xfrm>
          <a:prstGeom prst="rect">
            <a:avLst/>
          </a:prstGeom>
        </p:spPr>
        <p:txBody>
          <a:bodyPr wrap="square" lIns="0" tIns="19421" rIns="0" bIns="0" rtlCol="0">
            <a:noAutofit/>
          </a:bodyPr>
          <a:lstStyle/>
          <a:p>
            <a:pPr marL="11527">
              <a:lnSpc>
                <a:spcPts val="3059"/>
              </a:lnSpc>
            </a:pPr>
            <a:r>
              <a:rPr sz="2904" b="1" spc="4" dirty="0">
                <a:solidFill>
                  <a:srgbClr val="310064"/>
                </a:solidFill>
                <a:latin typeface="Times New Roman"/>
                <a:cs typeface="Times New Roman"/>
              </a:rPr>
              <a:t>DE</a:t>
            </a:r>
            <a:endParaRPr sz="290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37817" y="1154082"/>
            <a:ext cx="1470439" cy="392347"/>
          </a:xfrm>
          <a:prstGeom prst="rect">
            <a:avLst/>
          </a:prstGeom>
        </p:spPr>
        <p:txBody>
          <a:bodyPr wrap="square" lIns="0" tIns="19421" rIns="0" bIns="0" rtlCol="0">
            <a:noAutofit/>
          </a:bodyPr>
          <a:lstStyle/>
          <a:p>
            <a:pPr marL="11527">
              <a:lnSpc>
                <a:spcPts val="3059"/>
              </a:lnSpc>
            </a:pPr>
            <a:r>
              <a:rPr sz="2904" b="1" spc="-4" dirty="0">
                <a:solidFill>
                  <a:srgbClr val="310064"/>
                </a:solidFill>
                <a:latin typeface="Times New Roman"/>
                <a:cs typeface="Times New Roman"/>
              </a:rPr>
              <a:t>SALIDA</a:t>
            </a:r>
            <a:endParaRPr sz="2904">
              <a:latin typeface="Times New Roman"/>
              <a:cs typeface="Times New Roman"/>
            </a:endParaRP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3C5114F3-05B2-4DEA-A2B8-2CD9B12AB659}"/>
              </a:ext>
            </a:extLst>
          </p:cNvPr>
          <p:cNvGrpSpPr/>
          <p:nvPr/>
        </p:nvGrpSpPr>
        <p:grpSpPr>
          <a:xfrm>
            <a:off x="2364611" y="2013477"/>
            <a:ext cx="7840481" cy="3932192"/>
            <a:chOff x="2688669" y="2517059"/>
            <a:chExt cx="7840481" cy="3932192"/>
          </a:xfrm>
        </p:grpSpPr>
        <p:sp>
          <p:nvSpPr>
            <p:cNvPr id="21" name="object 21"/>
            <p:cNvSpPr/>
            <p:nvPr/>
          </p:nvSpPr>
          <p:spPr>
            <a:xfrm>
              <a:off x="4770158" y="2517059"/>
              <a:ext cx="0" cy="3932192"/>
            </a:xfrm>
            <a:custGeom>
              <a:avLst/>
              <a:gdLst/>
              <a:ahLst/>
              <a:cxnLst/>
              <a:rect l="l" t="t" r="r" b="b"/>
              <a:pathLst>
                <a:path h="4332693">
                  <a:moveTo>
                    <a:pt x="0" y="0"/>
                  </a:moveTo>
                  <a:lnTo>
                    <a:pt x="0" y="4332693"/>
                  </a:lnTo>
                </a:path>
              </a:pathLst>
            </a:custGeom>
            <a:ln w="1269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634">
                <a:solidFill>
                  <a:srgbClr val="00206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017393" y="2517059"/>
              <a:ext cx="0" cy="3932192"/>
            </a:xfrm>
            <a:custGeom>
              <a:avLst/>
              <a:gdLst/>
              <a:ahLst/>
              <a:cxnLst/>
              <a:rect l="l" t="t" r="r" b="b"/>
              <a:pathLst>
                <a:path h="4332693">
                  <a:moveTo>
                    <a:pt x="0" y="0"/>
                  </a:moveTo>
                  <a:lnTo>
                    <a:pt x="0" y="4332693"/>
                  </a:lnTo>
                </a:path>
              </a:pathLst>
            </a:custGeom>
            <a:ln w="1269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634">
                <a:solidFill>
                  <a:srgbClr val="00206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688669" y="2828608"/>
              <a:ext cx="7840481" cy="0"/>
            </a:xfrm>
            <a:custGeom>
              <a:avLst/>
              <a:gdLst/>
              <a:ahLst/>
              <a:cxnLst/>
              <a:rect l="l" t="t" r="r" b="b"/>
              <a:pathLst>
                <a:path w="8639048">
                  <a:moveTo>
                    <a:pt x="0" y="0"/>
                  </a:moveTo>
                  <a:lnTo>
                    <a:pt x="8639048" y="0"/>
                  </a:lnTo>
                </a:path>
              </a:pathLst>
            </a:custGeom>
            <a:ln w="1269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634">
                <a:solidFill>
                  <a:srgbClr val="00206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688669" y="4937875"/>
              <a:ext cx="7840481" cy="0"/>
            </a:xfrm>
            <a:custGeom>
              <a:avLst/>
              <a:gdLst/>
              <a:ahLst/>
              <a:cxnLst/>
              <a:rect l="l" t="t" r="r" b="b"/>
              <a:pathLst>
                <a:path w="8639048">
                  <a:moveTo>
                    <a:pt x="0" y="0"/>
                  </a:moveTo>
                  <a:lnTo>
                    <a:pt x="8639048" y="0"/>
                  </a:lnTo>
                </a:path>
              </a:pathLst>
            </a:custGeom>
            <a:ln w="1269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634">
                <a:solidFill>
                  <a:srgbClr val="00206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701578" y="2517059"/>
              <a:ext cx="0" cy="3932192"/>
            </a:xfrm>
            <a:custGeom>
              <a:avLst/>
              <a:gdLst/>
              <a:ahLst/>
              <a:cxnLst/>
              <a:rect l="l" t="t" r="r" b="b"/>
              <a:pathLst>
                <a:path h="4332693">
                  <a:moveTo>
                    <a:pt x="0" y="0"/>
                  </a:moveTo>
                  <a:lnTo>
                    <a:pt x="0" y="4332693"/>
                  </a:lnTo>
                </a:path>
              </a:pathLst>
            </a:custGeom>
            <a:ln w="2857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634">
                <a:solidFill>
                  <a:srgbClr val="00206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0516240" y="2517059"/>
              <a:ext cx="0" cy="3932192"/>
            </a:xfrm>
            <a:custGeom>
              <a:avLst/>
              <a:gdLst/>
              <a:ahLst/>
              <a:cxnLst/>
              <a:rect l="l" t="t" r="r" b="b"/>
              <a:pathLst>
                <a:path h="4332693">
                  <a:moveTo>
                    <a:pt x="0" y="0"/>
                  </a:moveTo>
                  <a:lnTo>
                    <a:pt x="0" y="4332693"/>
                  </a:lnTo>
                </a:path>
              </a:pathLst>
            </a:custGeom>
            <a:ln w="2857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634">
                <a:solidFill>
                  <a:srgbClr val="00206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688669" y="2529968"/>
              <a:ext cx="7840481" cy="0"/>
            </a:xfrm>
            <a:custGeom>
              <a:avLst/>
              <a:gdLst/>
              <a:ahLst/>
              <a:cxnLst/>
              <a:rect l="l" t="t" r="r" b="b"/>
              <a:pathLst>
                <a:path w="8639048">
                  <a:moveTo>
                    <a:pt x="0" y="0"/>
                  </a:moveTo>
                  <a:lnTo>
                    <a:pt x="8639048" y="0"/>
                  </a:lnTo>
                </a:path>
              </a:pathLst>
            </a:custGeom>
            <a:ln w="2857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634">
                <a:solidFill>
                  <a:srgbClr val="00206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688669" y="6436285"/>
              <a:ext cx="7840481" cy="0"/>
            </a:xfrm>
            <a:custGeom>
              <a:avLst/>
              <a:gdLst/>
              <a:ahLst/>
              <a:cxnLst/>
              <a:rect l="l" t="t" r="r" b="b"/>
              <a:pathLst>
                <a:path w="8639048">
                  <a:moveTo>
                    <a:pt x="0" y="0"/>
                  </a:moveTo>
                  <a:lnTo>
                    <a:pt x="8639048" y="0"/>
                  </a:lnTo>
                </a:path>
              </a:pathLst>
            </a:custGeom>
            <a:ln w="2857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634">
                <a:solidFill>
                  <a:srgbClr val="002060"/>
                </a:solidFill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085743" y="3407922"/>
              <a:ext cx="121912" cy="254034"/>
            </a:xfrm>
            <a:prstGeom prst="rect">
              <a:avLst/>
            </a:prstGeom>
          </p:spPr>
          <p:txBody>
            <a:bodyPr wrap="square" lIns="0" tIns="12390" rIns="0" bIns="0" rtlCol="0">
              <a:noAutofit/>
            </a:bodyPr>
            <a:lstStyle/>
            <a:p>
              <a:pPr marL="11527">
                <a:lnSpc>
                  <a:spcPts val="1951"/>
                </a:lnSpc>
              </a:pP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.</a:t>
              </a:r>
              <a:endParaRPr sz="1815">
                <a:solidFill>
                  <a:srgbClr val="002060"/>
                </a:solidFill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8085742" y="5517766"/>
              <a:ext cx="568918" cy="254033"/>
            </a:xfrm>
            <a:prstGeom prst="rect">
              <a:avLst/>
            </a:prstGeom>
          </p:spPr>
          <p:txBody>
            <a:bodyPr wrap="square" lIns="0" tIns="12390" rIns="0" bIns="0" rtlCol="0">
              <a:noAutofit/>
            </a:bodyPr>
            <a:lstStyle/>
            <a:p>
              <a:pPr marL="11527">
                <a:lnSpc>
                  <a:spcPts val="1951"/>
                </a:lnSpc>
              </a:pPr>
              <a:r>
                <a:rPr sz="1815" spc="-3" dirty="0">
                  <a:solidFill>
                    <a:srgbClr val="002060"/>
                  </a:solidFill>
                  <a:latin typeface="Arial"/>
                  <a:cs typeface="Arial"/>
                </a:rPr>
                <a:t>estar</a:t>
              </a:r>
              <a:endParaRPr sz="1815">
                <a:solidFill>
                  <a:srgbClr val="002060"/>
                </a:solidFill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701579" y="2529968"/>
              <a:ext cx="2068580" cy="298639"/>
            </a:xfrm>
            <a:prstGeom prst="rect">
              <a:avLst/>
            </a:prstGeom>
          </p:spPr>
          <p:txBody>
            <a:bodyPr wrap="square" lIns="0" tIns="8068" rIns="0" bIns="0" rtlCol="0">
              <a:noAutofit/>
            </a:bodyPr>
            <a:lstStyle/>
            <a:p>
              <a:pPr marL="181888">
                <a:lnSpc>
                  <a:spcPct val="96761"/>
                </a:lnSpc>
              </a:pPr>
              <a:r>
                <a:rPr sz="1815" spc="-22" dirty="0">
                  <a:solidFill>
                    <a:srgbClr val="002060"/>
                  </a:solidFill>
                  <a:latin typeface="Trebuchet MS"/>
                  <a:cs typeface="Trebuchet MS"/>
                </a:rPr>
                <a:t>Método de salida</a:t>
              </a:r>
              <a:endParaRPr sz="1815">
                <a:solidFill>
                  <a:srgbClr val="00206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770159" y="2529968"/>
              <a:ext cx="3247234" cy="298639"/>
            </a:xfrm>
            <a:prstGeom prst="rect">
              <a:avLst/>
            </a:prstGeom>
          </p:spPr>
          <p:txBody>
            <a:bodyPr wrap="square" lIns="0" tIns="8068" rIns="0" bIns="0" rtlCol="0">
              <a:noAutofit/>
            </a:bodyPr>
            <a:lstStyle/>
            <a:p>
              <a:pPr marL="1148121" marR="1145794" algn="ctr">
                <a:lnSpc>
                  <a:spcPct val="96761"/>
                </a:lnSpc>
              </a:pPr>
              <a:r>
                <a:rPr sz="1815" spc="-5" dirty="0">
                  <a:solidFill>
                    <a:srgbClr val="002060"/>
                  </a:solidFill>
                  <a:latin typeface="Trebuchet MS"/>
                  <a:cs typeface="Trebuchet MS"/>
                </a:rPr>
                <a:t>Ventajas</a:t>
              </a:r>
              <a:endParaRPr sz="1815">
                <a:solidFill>
                  <a:srgbClr val="00206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8017393" y="2529968"/>
              <a:ext cx="2498847" cy="298639"/>
            </a:xfrm>
            <a:prstGeom prst="rect">
              <a:avLst/>
            </a:prstGeom>
          </p:spPr>
          <p:txBody>
            <a:bodyPr wrap="square" lIns="0" tIns="8068" rIns="0" bIns="0" rtlCol="0">
              <a:noAutofit/>
            </a:bodyPr>
            <a:lstStyle/>
            <a:p>
              <a:pPr marL="624852">
                <a:lnSpc>
                  <a:spcPct val="96761"/>
                </a:lnSpc>
              </a:pPr>
              <a:r>
                <a:rPr sz="1815" spc="-5" dirty="0">
                  <a:solidFill>
                    <a:srgbClr val="002060"/>
                  </a:solidFill>
                  <a:latin typeface="Trebuchet MS"/>
                  <a:cs typeface="Trebuchet MS"/>
                </a:rPr>
                <a:t>Desventajas</a:t>
              </a:r>
              <a:endParaRPr sz="1815">
                <a:solidFill>
                  <a:srgbClr val="00206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701579" y="2828608"/>
              <a:ext cx="2068580" cy="210926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908"/>
                </a:lnSpc>
              </a:pPr>
              <a:endParaRPr sz="908">
                <a:solidFill>
                  <a:srgbClr val="002060"/>
                </a:solidFill>
              </a:endParaRPr>
            </a:p>
            <a:p>
              <a:pPr marL="520422">
                <a:lnSpc>
                  <a:spcPct val="96761"/>
                </a:lnSpc>
                <a:spcBef>
                  <a:spcPts val="2207"/>
                </a:spcBef>
              </a:pPr>
              <a:r>
                <a:rPr sz="1815" spc="-2" dirty="0">
                  <a:solidFill>
                    <a:srgbClr val="002060"/>
                  </a:solidFill>
                  <a:latin typeface="Trebuchet MS"/>
                  <a:cs typeface="Trebuchet MS"/>
                </a:rPr>
                <a:t>Impresora</a:t>
              </a:r>
              <a:endParaRPr sz="1815">
                <a:solidFill>
                  <a:srgbClr val="00206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770159" y="2828608"/>
              <a:ext cx="3247234" cy="2109267"/>
            </a:xfrm>
            <a:prstGeom prst="rect">
              <a:avLst/>
            </a:prstGeom>
          </p:spPr>
          <p:txBody>
            <a:bodyPr wrap="square" lIns="0" tIns="8645" rIns="0" bIns="0" rtlCol="0">
              <a:noAutofit/>
            </a:bodyPr>
            <a:lstStyle/>
            <a:p>
              <a:pPr marL="79186" marR="261194">
                <a:lnSpc>
                  <a:spcPct val="100041"/>
                </a:lnSpc>
              </a:pPr>
              <a:r>
                <a:rPr sz="1225" spc="-4" dirty="0">
                  <a:solidFill>
                    <a:srgbClr val="002060"/>
                  </a:solidFill>
                  <a:latin typeface="Wingdings"/>
                  <a:cs typeface="Wingdings"/>
                </a:rPr>
                <a:t>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M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ane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ja</a:t>
              </a:r>
              <a:r>
                <a:rPr sz="1815" spc="-112" dirty="0">
                  <a:solidFill>
                    <a:srgbClr val="002060"/>
                  </a:solidFill>
                  <a:latin typeface="Arial"/>
                  <a:cs typeface="Arial"/>
                </a:rPr>
                <a:t> 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g</a:t>
              </a:r>
              <a:r>
                <a:rPr sz="1815" spc="13" dirty="0">
                  <a:solidFill>
                    <a:srgbClr val="002060"/>
                  </a:solidFill>
                  <a:latin typeface="Arial"/>
                  <a:cs typeface="Arial"/>
                </a:rPr>
                <a:t>r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an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d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e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s</a:t>
              </a:r>
              <a:r>
                <a:rPr sz="1815" spc="-117" dirty="0">
                  <a:solidFill>
                    <a:srgbClr val="002060"/>
                  </a:solidFill>
                  <a:latin typeface="Arial"/>
                  <a:cs typeface="Arial"/>
                </a:rPr>
                <a:t> </a:t>
              </a:r>
              <a:r>
                <a:rPr sz="1815" spc="-4" dirty="0">
                  <a:solidFill>
                    <a:srgbClr val="002060"/>
                  </a:solidFill>
                  <a:latin typeface="Arial"/>
                  <a:cs typeface="Arial"/>
                </a:rPr>
                <a:t>v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o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l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ú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me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ne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s 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d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e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 </a:t>
              </a:r>
              <a:r>
                <a:rPr sz="1815" spc="4" dirty="0">
                  <a:solidFill>
                    <a:srgbClr val="002060"/>
                  </a:solidFill>
                  <a:latin typeface="Arial"/>
                  <a:cs typeface="Arial"/>
                </a:rPr>
                <a:t>s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a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lid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a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.</a:t>
              </a:r>
            </a:p>
            <a:p>
              <a:pPr marL="79186">
                <a:lnSpc>
                  <a:spcPct val="95825"/>
                </a:lnSpc>
                <a:spcBef>
                  <a:spcPts val="458"/>
                </a:spcBef>
              </a:pPr>
              <a:r>
                <a:rPr sz="1225" dirty="0">
                  <a:solidFill>
                    <a:srgbClr val="002060"/>
                  </a:solidFill>
                  <a:latin typeface="Wingdings"/>
                  <a:cs typeface="Wingdings"/>
                </a:rPr>
                <a:t></a:t>
              </a:r>
              <a:r>
                <a:rPr sz="1225" dirty="0">
                  <a:solidFill>
                    <a:srgbClr val="002060"/>
                  </a:solidFill>
                  <a:latin typeface="Times New Roman"/>
                  <a:cs typeface="Times New Roman"/>
                </a:rPr>
                <a:t>  </a:t>
              </a:r>
              <a:r>
                <a:rPr sz="1225" spc="1" dirty="0">
                  <a:solidFill>
                    <a:srgbClr val="002060"/>
                  </a:solidFill>
                  <a:latin typeface="Times New Roman"/>
                  <a:cs typeface="Times New Roman"/>
                </a:rPr>
                <a:t> </a:t>
              </a:r>
              <a:r>
                <a:rPr sz="1815" spc="-4" dirty="0">
                  <a:solidFill>
                    <a:srgbClr val="002060"/>
                  </a:solidFill>
                  <a:latin typeface="Arial"/>
                  <a:cs typeface="Arial"/>
                </a:rPr>
                <a:t>E</a:t>
              </a:r>
              <a:r>
                <a:rPr sz="1815" spc="4" dirty="0">
                  <a:solidFill>
                    <a:srgbClr val="002060"/>
                  </a:solidFill>
                  <a:latin typeface="Arial"/>
                  <a:cs typeface="Arial"/>
                </a:rPr>
                <a:t>c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onó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mi</a:t>
              </a:r>
              <a:r>
                <a:rPr sz="1815" spc="4" dirty="0">
                  <a:solidFill>
                    <a:srgbClr val="002060"/>
                  </a:solidFill>
                  <a:latin typeface="Arial"/>
                  <a:cs typeface="Arial"/>
                </a:rPr>
                <a:t>c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a</a:t>
              </a:r>
            </a:p>
            <a:p>
              <a:pPr marL="79186">
                <a:lnSpc>
                  <a:spcPct val="95825"/>
                </a:lnSpc>
                <a:spcBef>
                  <a:spcPts val="540"/>
                </a:spcBef>
              </a:pPr>
              <a:r>
                <a:rPr sz="1225" spc="-4" dirty="0">
                  <a:solidFill>
                    <a:srgbClr val="002060"/>
                  </a:solidFill>
                  <a:latin typeface="Wingdings"/>
                  <a:cs typeface="Wingdings"/>
                </a:rPr>
                <a:t></a:t>
              </a:r>
              <a:r>
                <a:rPr sz="1815" spc="-9" dirty="0">
                  <a:solidFill>
                    <a:srgbClr val="002060"/>
                  </a:solidFill>
                  <a:latin typeface="Arial"/>
                  <a:cs typeface="Arial"/>
                </a:rPr>
                <a:t>Altamente confiable</a:t>
              </a:r>
              <a:endParaRPr sz="1815" dirty="0">
                <a:solidFill>
                  <a:srgbClr val="002060"/>
                </a:solidFill>
                <a:latin typeface="Arial"/>
                <a:cs typeface="Arial"/>
              </a:endParaRPr>
            </a:p>
            <a:p>
              <a:pPr marL="79186">
                <a:lnSpc>
                  <a:spcPct val="95825"/>
                </a:lnSpc>
                <a:spcBef>
                  <a:spcPts val="91"/>
                </a:spcBef>
              </a:pPr>
              <a:r>
                <a:rPr sz="1815" spc="-3" dirty="0">
                  <a:solidFill>
                    <a:srgbClr val="002060"/>
                  </a:solidFill>
                  <a:latin typeface="Arial"/>
                  <a:cs typeface="Arial"/>
                </a:rPr>
                <a:t>(pocas fallas).</a:t>
              </a:r>
              <a:endParaRPr sz="1815" dirty="0">
                <a:solidFill>
                  <a:srgbClr val="002060"/>
                </a:solidFill>
                <a:latin typeface="Arial"/>
                <a:cs typeface="Arial"/>
              </a:endParaRPr>
            </a:p>
            <a:p>
              <a:pPr marL="79186">
                <a:lnSpc>
                  <a:spcPct val="95825"/>
                </a:lnSpc>
                <a:spcBef>
                  <a:spcPts val="548"/>
                </a:spcBef>
              </a:pPr>
              <a:r>
                <a:rPr sz="1225" dirty="0">
                  <a:solidFill>
                    <a:srgbClr val="002060"/>
                  </a:solidFill>
                  <a:latin typeface="Wingdings"/>
                  <a:cs typeface="Wingdings"/>
                </a:rPr>
                <a:t></a:t>
              </a:r>
              <a:r>
                <a:rPr sz="1225" dirty="0">
                  <a:solidFill>
                    <a:srgbClr val="002060"/>
                  </a:solidFill>
                  <a:latin typeface="Times New Roman"/>
                  <a:cs typeface="Times New Roman"/>
                </a:rPr>
                <a:t>  </a:t>
              </a:r>
              <a:r>
                <a:rPr sz="1225" spc="1" dirty="0">
                  <a:solidFill>
                    <a:srgbClr val="002060"/>
                  </a:solidFill>
                  <a:latin typeface="Times New Roman"/>
                  <a:cs typeface="Times New Roman"/>
                </a:rPr>
                <a:t> </a:t>
              </a:r>
              <a:r>
                <a:rPr sz="1815" spc="-4" dirty="0">
                  <a:solidFill>
                    <a:srgbClr val="002060"/>
                  </a:solidFill>
                  <a:latin typeface="Arial"/>
                  <a:cs typeface="Arial"/>
                </a:rPr>
                <a:t>E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s</a:t>
              </a:r>
              <a:r>
                <a:rPr sz="1815" spc="-103" dirty="0">
                  <a:solidFill>
                    <a:srgbClr val="002060"/>
                  </a:solidFill>
                  <a:latin typeface="Arial"/>
                  <a:cs typeface="Arial"/>
                </a:rPr>
                <a:t> 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po</a:t>
              </a:r>
              <a:r>
                <a:rPr sz="1815" spc="4" dirty="0">
                  <a:solidFill>
                    <a:srgbClr val="002060"/>
                  </a:solidFill>
                  <a:latin typeface="Arial"/>
                  <a:cs typeface="Arial"/>
                </a:rPr>
                <a:t>r</a:t>
              </a:r>
              <a:r>
                <a:rPr sz="1815" spc="-4" dirty="0">
                  <a:solidFill>
                    <a:srgbClr val="002060"/>
                  </a:solidFill>
                  <a:latin typeface="Arial"/>
                  <a:cs typeface="Arial"/>
                </a:rPr>
                <a:t>t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á</a:t>
              </a:r>
              <a:r>
                <a:rPr sz="1815" spc="-4" dirty="0">
                  <a:solidFill>
                    <a:srgbClr val="002060"/>
                  </a:solidFill>
                  <a:latin typeface="Arial"/>
                  <a:cs typeface="Arial"/>
                </a:rPr>
                <a:t>t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il.</a:t>
              </a: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8017393" y="2828608"/>
              <a:ext cx="2498847" cy="2109267"/>
            </a:xfrm>
            <a:prstGeom prst="rect">
              <a:avLst/>
            </a:prstGeom>
          </p:spPr>
          <p:txBody>
            <a:bodyPr wrap="square" lIns="0" tIns="8645" rIns="0" bIns="0" rtlCol="0">
              <a:noAutofit/>
            </a:bodyPr>
            <a:lstStyle/>
            <a:p>
              <a:pPr marL="79878" marR="903656">
                <a:lnSpc>
                  <a:spcPct val="100041"/>
                </a:lnSpc>
              </a:pPr>
              <a:r>
                <a:rPr sz="1225" spc="-4" dirty="0">
                  <a:solidFill>
                    <a:srgbClr val="002060"/>
                  </a:solidFill>
                  <a:latin typeface="Wingdings"/>
                  <a:cs typeface="Wingdings"/>
                </a:rPr>
                <a:t></a:t>
              </a:r>
              <a:r>
                <a:rPr sz="1815" spc="-7" dirty="0">
                  <a:solidFill>
                    <a:srgbClr val="002060"/>
                  </a:solidFill>
                  <a:latin typeface="Arial"/>
                  <a:cs typeface="Arial"/>
                </a:rPr>
                <a:t>Problemas de compatibilidad</a:t>
              </a:r>
              <a:endParaRPr sz="1815">
                <a:solidFill>
                  <a:srgbClr val="002060"/>
                </a:solidFill>
                <a:latin typeface="Arial"/>
                <a:cs typeface="Arial"/>
              </a:endParaRPr>
            </a:p>
            <a:p>
              <a:pPr marL="79878">
                <a:lnSpc>
                  <a:spcPct val="95825"/>
                </a:lnSpc>
                <a:spcBef>
                  <a:spcPts val="2639"/>
                </a:spcBef>
              </a:pPr>
              <a:r>
                <a:rPr sz="1225" dirty="0">
                  <a:solidFill>
                    <a:srgbClr val="002060"/>
                  </a:solidFill>
                  <a:latin typeface="Wingdings"/>
                  <a:cs typeface="Wingdings"/>
                </a:rPr>
                <a:t></a:t>
              </a:r>
              <a:r>
                <a:rPr sz="1225" dirty="0">
                  <a:solidFill>
                    <a:srgbClr val="002060"/>
                  </a:solidFill>
                  <a:latin typeface="Times New Roman"/>
                  <a:cs typeface="Times New Roman"/>
                </a:rPr>
                <a:t>  </a:t>
              </a:r>
              <a:r>
                <a:rPr sz="1225" spc="1" dirty="0">
                  <a:solidFill>
                    <a:srgbClr val="002060"/>
                  </a:solidFill>
                  <a:latin typeface="Times New Roman"/>
                  <a:cs typeface="Times New Roman"/>
                </a:rPr>
                <a:t> </a:t>
              </a:r>
              <a:r>
                <a:rPr sz="1815" spc="-4" dirty="0">
                  <a:solidFill>
                    <a:srgbClr val="002060"/>
                  </a:solidFill>
                  <a:latin typeface="Arial"/>
                  <a:cs typeface="Arial"/>
                </a:rPr>
                <a:t>P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ued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e</a:t>
              </a:r>
              <a:r>
                <a:rPr sz="1815" spc="-108" dirty="0">
                  <a:solidFill>
                    <a:srgbClr val="002060"/>
                  </a:solidFill>
                  <a:latin typeface="Arial"/>
                  <a:cs typeface="Arial"/>
                </a:rPr>
                <a:t> </a:t>
              </a:r>
              <a:r>
                <a:rPr sz="1815" spc="4" dirty="0">
                  <a:solidFill>
                    <a:srgbClr val="002060"/>
                  </a:solidFill>
                  <a:latin typeface="Arial"/>
                  <a:cs typeface="Arial"/>
                </a:rPr>
                <a:t>s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e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r</a:t>
              </a:r>
              <a:r>
                <a:rPr sz="1815" spc="-126" dirty="0">
                  <a:solidFill>
                    <a:srgbClr val="002060"/>
                  </a:solidFill>
                  <a:latin typeface="Arial"/>
                  <a:cs typeface="Arial"/>
                </a:rPr>
                <a:t> </a:t>
              </a:r>
              <a:r>
                <a:rPr sz="1815" spc="4" dirty="0">
                  <a:solidFill>
                    <a:srgbClr val="002060"/>
                  </a:solidFill>
                  <a:latin typeface="Arial"/>
                  <a:cs typeface="Arial"/>
                </a:rPr>
                <a:t>r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u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id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o</a:t>
              </a:r>
              <a:r>
                <a:rPr sz="1815" spc="4" dirty="0">
                  <a:solidFill>
                    <a:srgbClr val="002060"/>
                  </a:solidFill>
                  <a:latin typeface="Arial"/>
                  <a:cs typeface="Arial"/>
                </a:rPr>
                <a:t>s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a</a:t>
              </a:r>
              <a:endParaRPr sz="1815">
                <a:solidFill>
                  <a:srgbClr val="002060"/>
                </a:solidFill>
                <a:latin typeface="Arial"/>
                <a:cs typeface="Arial"/>
              </a:endParaRPr>
            </a:p>
            <a:p>
              <a:pPr marL="79878" marR="752890">
                <a:lnSpc>
                  <a:spcPct val="100041"/>
                </a:lnSpc>
                <a:spcBef>
                  <a:spcPts val="537"/>
                </a:spcBef>
              </a:pPr>
              <a:r>
                <a:rPr sz="1225" spc="-4" dirty="0">
                  <a:solidFill>
                    <a:srgbClr val="002060"/>
                  </a:solidFill>
                  <a:latin typeface="Wingdings"/>
                  <a:cs typeface="Wingdings"/>
                </a:rPr>
                <a:t>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Intervención de operador.</a:t>
              </a:r>
              <a:endParaRPr sz="1815">
                <a:solidFill>
                  <a:srgbClr val="002060"/>
                </a:solidFill>
                <a:latin typeface="Arial"/>
                <a:cs typeface="Arial"/>
              </a:endParaRPr>
            </a:p>
            <a:p>
              <a:pPr marL="79878">
                <a:lnSpc>
                  <a:spcPct val="95825"/>
                </a:lnSpc>
                <a:spcBef>
                  <a:spcPts val="458"/>
                </a:spcBef>
              </a:pPr>
              <a:r>
                <a:rPr sz="1225" dirty="0">
                  <a:solidFill>
                    <a:srgbClr val="002060"/>
                  </a:solidFill>
                  <a:latin typeface="Wingdings"/>
                  <a:cs typeface="Wingdings"/>
                </a:rPr>
                <a:t></a:t>
              </a:r>
              <a:r>
                <a:rPr sz="1225" dirty="0">
                  <a:solidFill>
                    <a:srgbClr val="002060"/>
                  </a:solidFill>
                  <a:latin typeface="Times New Roman"/>
                  <a:cs typeface="Times New Roman"/>
                </a:rPr>
                <a:t>  </a:t>
              </a:r>
              <a:r>
                <a:rPr sz="1225" spc="1" dirty="0">
                  <a:solidFill>
                    <a:srgbClr val="002060"/>
                  </a:solidFill>
                  <a:latin typeface="Times New Roman"/>
                  <a:cs typeface="Times New Roman"/>
                </a:rPr>
                <a:t> 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G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ene</a:t>
              </a:r>
              <a:r>
                <a:rPr sz="1815" spc="4" dirty="0">
                  <a:solidFill>
                    <a:srgbClr val="002060"/>
                  </a:solidFill>
                  <a:latin typeface="Arial"/>
                  <a:cs typeface="Arial"/>
                </a:rPr>
                <a:t>r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a</a:t>
              </a:r>
              <a:r>
                <a:rPr sz="1815" spc="-131" dirty="0">
                  <a:solidFill>
                    <a:srgbClr val="002060"/>
                  </a:solidFill>
                  <a:latin typeface="Arial"/>
                  <a:cs typeface="Arial"/>
                </a:rPr>
                <a:t> </a:t>
              </a:r>
              <a:r>
                <a:rPr sz="1815" spc="4" dirty="0">
                  <a:solidFill>
                    <a:srgbClr val="002060"/>
                  </a:solidFill>
                  <a:latin typeface="Arial"/>
                  <a:cs typeface="Arial"/>
                </a:rPr>
                <a:t>c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o</a:t>
              </a:r>
              <a:r>
                <a:rPr sz="1815" spc="4" dirty="0">
                  <a:solidFill>
                    <a:srgbClr val="002060"/>
                  </a:solidFill>
                  <a:latin typeface="Arial"/>
                  <a:cs typeface="Arial"/>
                </a:rPr>
                <a:t>s</a:t>
              </a:r>
              <a:r>
                <a:rPr sz="1815" spc="-4" dirty="0">
                  <a:solidFill>
                    <a:srgbClr val="002060"/>
                  </a:solidFill>
                  <a:latin typeface="Arial"/>
                  <a:cs typeface="Arial"/>
                </a:rPr>
                <a:t>t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o</a:t>
              </a:r>
              <a:r>
                <a:rPr sz="1815" spc="17" dirty="0">
                  <a:solidFill>
                    <a:srgbClr val="002060"/>
                  </a:solidFill>
                  <a:latin typeface="Arial"/>
                  <a:cs typeface="Arial"/>
                </a:rPr>
                <a:t>s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.</a:t>
              </a:r>
              <a:endParaRPr sz="1815">
                <a:solidFill>
                  <a:srgbClr val="002060"/>
                </a:solidFill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701579" y="4937876"/>
              <a:ext cx="2068580" cy="149840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908"/>
                </a:lnSpc>
              </a:pPr>
              <a:endParaRPr sz="908">
                <a:solidFill>
                  <a:srgbClr val="002060"/>
                </a:solidFill>
              </a:endParaRPr>
            </a:p>
            <a:p>
              <a:pPr marL="383487">
                <a:lnSpc>
                  <a:spcPct val="96761"/>
                </a:lnSpc>
                <a:spcBef>
                  <a:spcPts val="2212"/>
                </a:spcBef>
              </a:pPr>
              <a:r>
                <a:rPr sz="1815" spc="-17" dirty="0">
                  <a:solidFill>
                    <a:srgbClr val="002060"/>
                  </a:solidFill>
                  <a:latin typeface="Trebuchet MS"/>
                  <a:cs typeface="Trebuchet MS"/>
                </a:rPr>
                <a:t>Pantalla VDT</a:t>
              </a:r>
              <a:endParaRPr sz="1815">
                <a:solidFill>
                  <a:srgbClr val="00206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770159" y="4937876"/>
              <a:ext cx="3247234" cy="1498409"/>
            </a:xfrm>
            <a:prstGeom prst="rect">
              <a:avLst/>
            </a:prstGeom>
          </p:spPr>
          <p:txBody>
            <a:bodyPr wrap="square" lIns="0" tIns="9221" rIns="0" bIns="0" rtlCol="0">
              <a:noAutofit/>
            </a:bodyPr>
            <a:lstStyle/>
            <a:p>
              <a:pPr marL="79186">
                <a:lnSpc>
                  <a:spcPct val="95825"/>
                </a:lnSpc>
              </a:pPr>
              <a:r>
                <a:rPr sz="1225" dirty="0">
                  <a:solidFill>
                    <a:srgbClr val="002060"/>
                  </a:solidFill>
                  <a:latin typeface="Wingdings"/>
                  <a:cs typeface="Wingdings"/>
                </a:rPr>
                <a:t></a:t>
              </a:r>
              <a:r>
                <a:rPr sz="1815" spc="-3" dirty="0">
                  <a:solidFill>
                    <a:srgbClr val="002060"/>
                  </a:solidFill>
                  <a:latin typeface="Arial"/>
                  <a:cs typeface="Arial"/>
                </a:rPr>
                <a:t>Interactiva</a:t>
              </a:r>
              <a:endParaRPr sz="1815">
                <a:solidFill>
                  <a:srgbClr val="002060"/>
                </a:solidFill>
                <a:latin typeface="Arial"/>
                <a:cs typeface="Arial"/>
              </a:endParaRPr>
            </a:p>
            <a:p>
              <a:pPr marL="79186">
                <a:lnSpc>
                  <a:spcPct val="95825"/>
                </a:lnSpc>
                <a:spcBef>
                  <a:spcPts val="548"/>
                </a:spcBef>
              </a:pPr>
              <a:r>
                <a:rPr sz="1225" dirty="0">
                  <a:solidFill>
                    <a:srgbClr val="002060"/>
                  </a:solidFill>
                  <a:latin typeface="Wingdings"/>
                  <a:cs typeface="Wingdings"/>
                </a:rPr>
                <a:t></a:t>
              </a:r>
              <a:r>
                <a:rPr sz="1225" dirty="0">
                  <a:solidFill>
                    <a:srgbClr val="002060"/>
                  </a:solidFill>
                  <a:latin typeface="Times New Roman"/>
                  <a:cs typeface="Times New Roman"/>
                </a:rPr>
                <a:t>  </a:t>
              </a:r>
              <a:r>
                <a:rPr sz="1225" spc="1" dirty="0">
                  <a:solidFill>
                    <a:srgbClr val="002060"/>
                  </a:solidFill>
                  <a:latin typeface="Times New Roman"/>
                  <a:cs typeface="Times New Roman"/>
                </a:rPr>
                <a:t> 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Si</a:t>
              </a:r>
              <a:r>
                <a:rPr sz="1815" spc="-4" dirty="0">
                  <a:solidFill>
                    <a:srgbClr val="002060"/>
                  </a:solidFill>
                  <a:latin typeface="Arial"/>
                  <a:cs typeface="Arial"/>
                </a:rPr>
                <a:t>l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en</a:t>
              </a:r>
              <a:r>
                <a:rPr sz="1815" spc="4" dirty="0">
                  <a:solidFill>
                    <a:srgbClr val="002060"/>
                  </a:solidFill>
                  <a:latin typeface="Arial"/>
                  <a:cs typeface="Arial"/>
                </a:rPr>
                <a:t>c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i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o</a:t>
              </a:r>
              <a:r>
                <a:rPr sz="1815" spc="4" dirty="0">
                  <a:solidFill>
                    <a:srgbClr val="002060"/>
                  </a:solidFill>
                  <a:latin typeface="Arial"/>
                  <a:cs typeface="Arial"/>
                </a:rPr>
                <a:t>s</a:t>
              </a:r>
              <a:r>
                <a:rPr sz="1815" dirty="0">
                  <a:solidFill>
                    <a:srgbClr val="002060"/>
                  </a:solidFill>
                  <a:latin typeface="Arial"/>
                  <a:cs typeface="Arial"/>
                </a:rPr>
                <a:t>a</a:t>
              </a:r>
              <a:endParaRPr sz="1815">
                <a:solidFill>
                  <a:srgbClr val="002060"/>
                </a:solidFill>
                <a:latin typeface="Arial"/>
                <a:cs typeface="Arial"/>
              </a:endParaRPr>
            </a:p>
            <a:p>
              <a:pPr marL="79186" marR="847894">
                <a:lnSpc>
                  <a:spcPct val="100041"/>
                </a:lnSpc>
                <a:spcBef>
                  <a:spcPts val="537"/>
                </a:spcBef>
              </a:pPr>
              <a:r>
                <a:rPr sz="1225" spc="-4" dirty="0">
                  <a:solidFill>
                    <a:srgbClr val="002060"/>
                  </a:solidFill>
                  <a:latin typeface="Wingdings"/>
                  <a:cs typeface="Wingdings"/>
                </a:rPr>
                <a:t></a:t>
              </a:r>
              <a:r>
                <a:rPr sz="1815" spc="-8" dirty="0">
                  <a:solidFill>
                    <a:srgbClr val="002060"/>
                  </a:solidFill>
                  <a:latin typeface="Arial"/>
                  <a:cs typeface="Arial"/>
                </a:rPr>
                <a:t>Buena para mensajes accesados frecuentemente.</a:t>
              </a:r>
              <a:endParaRPr sz="1815">
                <a:solidFill>
                  <a:srgbClr val="002060"/>
                </a:solidFill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8017393" y="4937876"/>
              <a:ext cx="2498847" cy="1498409"/>
            </a:xfrm>
            <a:prstGeom prst="rect">
              <a:avLst/>
            </a:prstGeom>
          </p:spPr>
          <p:txBody>
            <a:bodyPr wrap="square" lIns="0" tIns="9221" rIns="0" bIns="0" rtlCol="0">
              <a:noAutofit/>
            </a:bodyPr>
            <a:lstStyle/>
            <a:p>
              <a:pPr marL="79878">
                <a:lnSpc>
                  <a:spcPct val="95825"/>
                </a:lnSpc>
              </a:pPr>
              <a:r>
                <a:rPr sz="1225" spc="-4" dirty="0">
                  <a:solidFill>
                    <a:srgbClr val="002060"/>
                  </a:solidFill>
                  <a:latin typeface="Wingdings"/>
                  <a:cs typeface="Wingdings"/>
                </a:rPr>
                <a:t></a:t>
              </a:r>
              <a:r>
                <a:rPr sz="1815" spc="-10" dirty="0">
                  <a:solidFill>
                    <a:srgbClr val="002060"/>
                  </a:solidFill>
                  <a:latin typeface="Arial"/>
                  <a:cs typeface="Arial"/>
                </a:rPr>
                <a:t>Requiere cableado</a:t>
              </a:r>
              <a:endParaRPr sz="1815">
                <a:solidFill>
                  <a:srgbClr val="002060"/>
                </a:solidFill>
                <a:latin typeface="Arial"/>
                <a:cs typeface="Arial"/>
              </a:endParaRPr>
            </a:p>
            <a:p>
              <a:pPr marL="79878">
                <a:lnSpc>
                  <a:spcPct val="95825"/>
                </a:lnSpc>
                <a:spcBef>
                  <a:spcPts val="91"/>
                </a:spcBef>
              </a:pPr>
              <a:r>
                <a:rPr sz="1815" spc="-11" dirty="0">
                  <a:solidFill>
                    <a:srgbClr val="002060"/>
                  </a:solidFill>
                  <a:latin typeface="Arial"/>
                  <a:cs typeface="Arial"/>
                </a:rPr>
                <a:t>y espacio donde</a:t>
              </a:r>
              <a:endParaRPr sz="1815">
                <a:solidFill>
                  <a:srgbClr val="002060"/>
                </a:solidFill>
                <a:latin typeface="Arial"/>
                <a:cs typeface="Arial"/>
              </a:endParaRPr>
            </a:p>
            <a:p>
              <a:pPr marL="79878" marR="673676">
                <a:lnSpc>
                  <a:spcPts val="2087"/>
                </a:lnSpc>
                <a:spcBef>
                  <a:spcPts val="2824"/>
                </a:spcBef>
              </a:pPr>
              <a:r>
                <a:rPr sz="1225" spc="-4" dirty="0">
                  <a:solidFill>
                    <a:srgbClr val="002060"/>
                  </a:solidFill>
                  <a:latin typeface="Wingdings"/>
                  <a:cs typeface="Wingdings"/>
                </a:rPr>
                <a:t></a:t>
              </a:r>
              <a:r>
                <a:rPr sz="1815" spc="-20" dirty="0">
                  <a:solidFill>
                    <a:srgbClr val="002060"/>
                  </a:solidFill>
                  <a:latin typeface="Arial"/>
                  <a:cs typeface="Arial"/>
                </a:rPr>
                <a:t>No es portátil de </a:t>
              </a:r>
              <a:endParaRPr sz="1815">
                <a:solidFill>
                  <a:srgbClr val="002060"/>
                </a:solidFill>
                <a:latin typeface="Arial"/>
                <a:cs typeface="Arial"/>
              </a:endParaRPr>
            </a:p>
            <a:p>
              <a:pPr marL="79878" marR="673676">
                <a:lnSpc>
                  <a:spcPts val="2087"/>
                </a:lnSpc>
                <a:spcBef>
                  <a:spcPts val="265"/>
                </a:spcBef>
              </a:pPr>
              <a:r>
                <a:rPr sz="1815" spc="-4" dirty="0">
                  <a:solidFill>
                    <a:srgbClr val="002060"/>
                  </a:solidFill>
                  <a:latin typeface="Arial"/>
                  <a:cs typeface="Arial"/>
                </a:rPr>
                <a:t>inmediato.</a:t>
              </a:r>
              <a:endParaRPr sz="1815">
                <a:solidFill>
                  <a:srgbClr val="00206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051B6C0A-8C13-47A9-AC58-83FEC7DDB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1940294" y="316736"/>
            <a:ext cx="691562" cy="1798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23" name="object 23"/>
          <p:cNvSpPr txBox="1"/>
          <p:nvPr/>
        </p:nvSpPr>
        <p:spPr>
          <a:xfrm>
            <a:off x="2361098" y="36275"/>
            <a:ext cx="7656628" cy="1798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8"/>
              </a:lnSpc>
            </a:pPr>
            <a:endParaRPr sz="908" dirty="0"/>
          </a:p>
          <a:p>
            <a:pPr marL="1638944" marR="1983612" indent="240904">
              <a:lnSpc>
                <a:spcPct val="100041"/>
              </a:lnSpc>
              <a:spcBef>
                <a:spcPts val="1918"/>
              </a:spcBef>
            </a:pPr>
            <a:r>
              <a:rPr lang="es-ES" sz="2904" b="1" spc="-4" dirty="0">
                <a:solidFill>
                  <a:srgbClr val="310064"/>
                </a:solidFill>
                <a:latin typeface="Times New Roman"/>
                <a:cs typeface="Times New Roman"/>
              </a:rPr>
              <a:t>C</a:t>
            </a:r>
            <a:r>
              <a:rPr sz="2904" b="1" spc="-4" dirty="0">
                <a:solidFill>
                  <a:srgbClr val="310064"/>
                </a:solidFill>
                <a:latin typeface="Times New Roman"/>
                <a:cs typeface="Times New Roman"/>
              </a:rPr>
              <a:t>OMPARACIÓN DE MÉTODOS DE SALIDA</a:t>
            </a:r>
            <a:endParaRPr sz="2904" dirty="0">
              <a:latin typeface="Times New Roman"/>
              <a:cs typeface="Times New Roman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F806929-1049-4D2F-BC6F-81A22452759B}"/>
              </a:ext>
            </a:extLst>
          </p:cNvPr>
          <p:cNvGrpSpPr/>
          <p:nvPr/>
        </p:nvGrpSpPr>
        <p:grpSpPr>
          <a:xfrm>
            <a:off x="1921904" y="1425687"/>
            <a:ext cx="8348191" cy="4742735"/>
            <a:chOff x="1921904" y="1425687"/>
            <a:chExt cx="8348191" cy="4742735"/>
          </a:xfrm>
        </p:grpSpPr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A5617545-46D7-40A0-B688-5CE0B23458D8}"/>
                </a:ext>
              </a:extLst>
            </p:cNvPr>
            <p:cNvGrpSpPr/>
            <p:nvPr/>
          </p:nvGrpSpPr>
          <p:grpSpPr>
            <a:xfrm>
              <a:off x="1921904" y="1425687"/>
              <a:ext cx="8348191" cy="4742735"/>
              <a:chOff x="1940294" y="2114800"/>
              <a:chExt cx="8348191" cy="4742735"/>
            </a:xfrm>
          </p:grpSpPr>
          <p:sp>
            <p:nvSpPr>
              <p:cNvPr id="31" name="object 31"/>
              <p:cNvSpPr/>
              <p:nvPr/>
            </p:nvSpPr>
            <p:spPr>
              <a:xfrm>
                <a:off x="4604760" y="2438451"/>
                <a:ext cx="1" cy="4419084"/>
              </a:xfrm>
              <a:custGeom>
                <a:avLst/>
                <a:gdLst/>
                <a:ahLst/>
                <a:cxnLst/>
                <a:rect l="l" t="t" r="r" b="b"/>
                <a:pathLst>
                  <a:path w="1" h="4869176">
                    <a:moveTo>
                      <a:pt x="0" y="4869176"/>
                    </a:moveTo>
                    <a:lnTo>
                      <a:pt x="0" y="0"/>
                    </a:lnTo>
                  </a:path>
                </a:pathLst>
              </a:custGeom>
              <a:ln w="12698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634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7810846" y="2438451"/>
                <a:ext cx="1" cy="4419084"/>
              </a:xfrm>
              <a:custGeom>
                <a:avLst/>
                <a:gdLst/>
                <a:ahLst/>
                <a:cxnLst/>
                <a:rect l="l" t="t" r="r" b="b"/>
                <a:pathLst>
                  <a:path w="1" h="4869176">
                    <a:moveTo>
                      <a:pt x="0" y="4869176"/>
                    </a:moveTo>
                    <a:lnTo>
                      <a:pt x="0" y="0"/>
                    </a:lnTo>
                  </a:path>
                </a:pathLst>
              </a:custGeom>
              <a:ln w="12698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634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2550356" y="3108345"/>
                <a:ext cx="77381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8526272">
                    <a:moveTo>
                      <a:pt x="0" y="0"/>
                    </a:moveTo>
                    <a:lnTo>
                      <a:pt x="8526272" y="0"/>
                    </a:lnTo>
                  </a:path>
                </a:pathLst>
              </a:custGeom>
              <a:ln w="12698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634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2550356" y="5136008"/>
                <a:ext cx="77381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8526272">
                    <a:moveTo>
                      <a:pt x="0" y="0"/>
                    </a:moveTo>
                    <a:lnTo>
                      <a:pt x="8526272" y="0"/>
                    </a:lnTo>
                  </a:path>
                </a:pathLst>
              </a:custGeom>
              <a:ln w="12698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634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2563266" y="2438451"/>
                <a:ext cx="1" cy="4419084"/>
              </a:xfrm>
              <a:custGeom>
                <a:avLst/>
                <a:gdLst/>
                <a:ahLst/>
                <a:cxnLst/>
                <a:rect l="l" t="t" r="r" b="b"/>
                <a:pathLst>
                  <a:path w="1" h="4869176">
                    <a:moveTo>
                      <a:pt x="0" y="4869176"/>
                    </a:moveTo>
                    <a:lnTo>
                      <a:pt x="0" y="0"/>
                    </a:lnTo>
                  </a:path>
                </a:pathLst>
              </a:custGeom>
              <a:ln w="28573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634">
                  <a:solidFill>
                    <a:srgbClr val="002060"/>
                  </a:solidFill>
                </a:endParaRPr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10275577" y="2438451"/>
                <a:ext cx="1" cy="4419084"/>
              </a:xfrm>
              <a:custGeom>
                <a:avLst/>
                <a:gdLst/>
                <a:ahLst/>
                <a:cxnLst/>
                <a:rect l="l" t="t" r="r" b="b"/>
                <a:pathLst>
                  <a:path w="1" h="4869176">
                    <a:moveTo>
                      <a:pt x="0" y="4869176"/>
                    </a:moveTo>
                    <a:lnTo>
                      <a:pt x="0" y="0"/>
                    </a:lnTo>
                  </a:path>
                </a:pathLst>
              </a:custGeom>
              <a:ln w="28573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634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2550356" y="2451360"/>
                <a:ext cx="77381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8526272">
                    <a:moveTo>
                      <a:pt x="0" y="0"/>
                    </a:moveTo>
                    <a:lnTo>
                      <a:pt x="8526272" y="0"/>
                    </a:lnTo>
                  </a:path>
                </a:pathLst>
              </a:custGeom>
              <a:ln w="28573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634">
                  <a:solidFill>
                    <a:srgbClr val="002060"/>
                  </a:solidFill>
                </a:endParaRPr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7879081" y="3687579"/>
                <a:ext cx="1949838" cy="230521"/>
              </a:xfrm>
              <a:prstGeom prst="rect">
                <a:avLst/>
              </a:prstGeom>
            </p:spPr>
            <p:txBody>
              <a:bodyPr wrap="square" lIns="0" tIns="11180" rIns="0" bIns="0" rtlCol="0">
                <a:noAutofit/>
              </a:bodyPr>
              <a:lstStyle/>
              <a:p>
                <a:pPr marL="11527">
                  <a:lnSpc>
                    <a:spcPts val="1760"/>
                  </a:lnSpc>
                </a:pPr>
                <a:r>
                  <a:rPr sz="1089" spc="4" dirty="0">
                    <a:solidFill>
                      <a:srgbClr val="002060"/>
                    </a:solidFill>
                    <a:latin typeface="Wingdings"/>
                    <a:cs typeface="Wingdings"/>
                  </a:rPr>
                  <a:t></a:t>
                </a:r>
                <a:r>
                  <a:rPr sz="1634" spc="-14" dirty="0">
                    <a:solidFill>
                      <a:srgbClr val="002060"/>
                    </a:solidFill>
                    <a:latin typeface="Arial"/>
                    <a:cs typeface="Arial"/>
                  </a:rPr>
                  <a:t>Necesita un espacio</a:t>
                </a:r>
                <a:endParaRPr sz="1634">
                  <a:solidFill>
                    <a:srgbClr val="00206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" name="object 26"/>
              <p:cNvSpPr txBox="1"/>
              <p:nvPr/>
            </p:nvSpPr>
            <p:spPr>
              <a:xfrm>
                <a:off x="7879080" y="5657427"/>
                <a:ext cx="707561" cy="230521"/>
              </a:xfrm>
              <a:prstGeom prst="rect">
                <a:avLst/>
              </a:prstGeom>
            </p:spPr>
            <p:txBody>
              <a:bodyPr wrap="square" lIns="0" tIns="11180" rIns="0" bIns="0" rtlCol="0">
                <a:noAutofit/>
              </a:bodyPr>
              <a:lstStyle/>
              <a:p>
                <a:pPr marL="11527">
                  <a:lnSpc>
                    <a:spcPts val="1760"/>
                  </a:lnSpc>
                </a:pPr>
                <a:r>
                  <a:rPr sz="1634" spc="-4" dirty="0">
                    <a:solidFill>
                      <a:srgbClr val="002060"/>
                    </a:solidFill>
                    <a:latin typeface="Arial"/>
                    <a:cs typeface="Arial"/>
                  </a:rPr>
                  <a:t>acceso</a:t>
                </a:r>
                <a:endParaRPr sz="1634">
                  <a:solidFill>
                    <a:srgbClr val="00206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7879080" y="6213720"/>
                <a:ext cx="1335915" cy="230521"/>
              </a:xfrm>
              <a:prstGeom prst="rect">
                <a:avLst/>
              </a:prstGeom>
            </p:spPr>
            <p:txBody>
              <a:bodyPr wrap="square" lIns="0" tIns="11180" rIns="0" bIns="0" rtlCol="0">
                <a:noAutofit/>
              </a:bodyPr>
              <a:lstStyle/>
              <a:p>
                <a:pPr marL="11527">
                  <a:lnSpc>
                    <a:spcPts val="1760"/>
                  </a:lnSpc>
                </a:pPr>
                <a:r>
                  <a:rPr sz="1634" spc="-17" dirty="0">
                    <a:solidFill>
                      <a:srgbClr val="002060"/>
                    </a:solidFill>
                    <a:latin typeface="Arial"/>
                    <a:cs typeface="Arial"/>
                  </a:rPr>
                  <a:t>puede ser alta</a:t>
                </a:r>
                <a:endParaRPr sz="1634">
                  <a:solidFill>
                    <a:srgbClr val="00206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1" name="object 21"/>
              <p:cNvSpPr txBox="1"/>
              <p:nvPr/>
            </p:nvSpPr>
            <p:spPr>
              <a:xfrm>
                <a:off x="2493533" y="2114800"/>
                <a:ext cx="138323" cy="28769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3053">
                  <a:lnSpc>
                    <a:spcPts val="908"/>
                  </a:lnSpc>
                </a:pPr>
                <a:endParaRPr sz="908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object 19"/>
              <p:cNvSpPr txBox="1"/>
              <p:nvPr/>
            </p:nvSpPr>
            <p:spPr>
              <a:xfrm>
                <a:off x="8855913" y="2114800"/>
                <a:ext cx="1432572" cy="28769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3053">
                  <a:lnSpc>
                    <a:spcPts val="908"/>
                  </a:lnSpc>
                </a:pPr>
                <a:endParaRPr sz="908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1940294" y="2402490"/>
                <a:ext cx="691562" cy="4887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endParaRPr sz="1634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object 17"/>
              <p:cNvSpPr txBox="1"/>
              <p:nvPr/>
            </p:nvSpPr>
            <p:spPr>
              <a:xfrm>
                <a:off x="2631857" y="2402490"/>
                <a:ext cx="7656628" cy="4887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endParaRPr sz="1634">
                  <a:solidFill>
                    <a:srgbClr val="002060"/>
                  </a:solidFill>
                </a:endParaRPr>
              </a:p>
            </p:txBody>
          </p:sp>
          <p:sp>
            <p:nvSpPr>
              <p:cNvPr id="16" name="object 16"/>
              <p:cNvSpPr txBox="1"/>
              <p:nvPr/>
            </p:nvSpPr>
            <p:spPr>
              <a:xfrm>
                <a:off x="1940294" y="2451361"/>
                <a:ext cx="622971" cy="4089442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3053">
                  <a:lnSpc>
                    <a:spcPts val="908"/>
                  </a:lnSpc>
                </a:pPr>
                <a:endParaRPr sz="908">
                  <a:solidFill>
                    <a:srgbClr val="002060"/>
                  </a:solidFill>
                </a:endParaRPr>
              </a:p>
            </p:txBody>
          </p:sp>
          <p:sp>
            <p:nvSpPr>
              <p:cNvPr id="15" name="object 15"/>
              <p:cNvSpPr txBox="1"/>
              <p:nvPr/>
            </p:nvSpPr>
            <p:spPr>
              <a:xfrm>
                <a:off x="2563266" y="2451360"/>
                <a:ext cx="68591" cy="65698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3053">
                  <a:lnSpc>
                    <a:spcPts val="908"/>
                  </a:lnSpc>
                </a:pPr>
                <a:endParaRPr sz="908">
                  <a:solidFill>
                    <a:srgbClr val="002060"/>
                  </a:solidFill>
                </a:endParaRPr>
              </a:p>
            </p:txBody>
          </p:sp>
          <p:sp>
            <p:nvSpPr>
              <p:cNvPr id="14" name="object 14"/>
              <p:cNvSpPr txBox="1"/>
              <p:nvPr/>
            </p:nvSpPr>
            <p:spPr>
              <a:xfrm>
                <a:off x="2631857" y="2451360"/>
                <a:ext cx="1972902" cy="656985"/>
              </a:xfrm>
              <a:prstGeom prst="rect">
                <a:avLst/>
              </a:prstGeom>
            </p:spPr>
            <p:txBody>
              <a:bodyPr wrap="square" lIns="0" tIns="7492" rIns="0" bIns="0" rtlCol="0">
                <a:noAutofit/>
              </a:bodyPr>
              <a:lstStyle/>
              <a:p>
                <a:pPr marL="186833">
                  <a:lnSpc>
                    <a:spcPct val="96761"/>
                  </a:lnSpc>
                </a:pPr>
                <a:r>
                  <a:rPr sz="1634" spc="-21" dirty="0">
                    <a:solidFill>
                      <a:srgbClr val="002060"/>
                    </a:solidFill>
                    <a:latin typeface="Trebuchet MS"/>
                    <a:cs typeface="Trebuchet MS"/>
                  </a:rPr>
                  <a:t>Método de salida</a:t>
                </a:r>
                <a:endParaRPr sz="1634" dirty="0">
                  <a:solidFill>
                    <a:srgbClr val="002060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13" name="object 13"/>
              <p:cNvSpPr txBox="1"/>
              <p:nvPr/>
            </p:nvSpPr>
            <p:spPr>
              <a:xfrm>
                <a:off x="4604760" y="2451360"/>
                <a:ext cx="3206085" cy="656985"/>
              </a:xfrm>
              <a:prstGeom prst="rect">
                <a:avLst/>
              </a:prstGeom>
            </p:spPr>
            <p:txBody>
              <a:bodyPr wrap="square" lIns="0" tIns="7492" rIns="0" bIns="0" rtlCol="0">
                <a:noAutofit/>
              </a:bodyPr>
              <a:lstStyle/>
              <a:p>
                <a:pPr marL="1174206" marR="1172983" algn="ctr">
                  <a:lnSpc>
                    <a:spcPct val="96761"/>
                  </a:lnSpc>
                </a:pPr>
                <a:r>
                  <a:rPr sz="1634" spc="-4" dirty="0">
                    <a:solidFill>
                      <a:srgbClr val="002060"/>
                    </a:solidFill>
                    <a:latin typeface="Trebuchet MS"/>
                    <a:cs typeface="Trebuchet MS"/>
                  </a:rPr>
                  <a:t>Ventajas</a:t>
                </a:r>
                <a:endParaRPr sz="1634">
                  <a:solidFill>
                    <a:srgbClr val="002060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12" name="object 12"/>
              <p:cNvSpPr txBox="1"/>
              <p:nvPr/>
            </p:nvSpPr>
            <p:spPr>
              <a:xfrm>
                <a:off x="7810846" y="2451360"/>
                <a:ext cx="2464731" cy="656985"/>
              </a:xfrm>
              <a:prstGeom prst="rect">
                <a:avLst/>
              </a:prstGeom>
            </p:spPr>
            <p:txBody>
              <a:bodyPr wrap="square" lIns="0" tIns="7492" rIns="0" bIns="0" rtlCol="0">
                <a:noAutofit/>
              </a:bodyPr>
              <a:lstStyle/>
              <a:p>
                <a:pPr marL="623353">
                  <a:lnSpc>
                    <a:spcPct val="96761"/>
                  </a:lnSpc>
                </a:pPr>
                <a:r>
                  <a:rPr sz="1634" spc="-5" dirty="0">
                    <a:solidFill>
                      <a:srgbClr val="002060"/>
                    </a:solidFill>
                    <a:latin typeface="Trebuchet MS"/>
                    <a:cs typeface="Trebuchet MS"/>
                  </a:rPr>
                  <a:t>Desventajas</a:t>
                </a:r>
                <a:endParaRPr sz="1634">
                  <a:solidFill>
                    <a:srgbClr val="002060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2563266" y="3108346"/>
                <a:ext cx="68591" cy="2027662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3053">
                  <a:lnSpc>
                    <a:spcPts val="908"/>
                  </a:lnSpc>
                </a:pPr>
                <a:endParaRPr sz="908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object 10"/>
              <p:cNvSpPr txBox="1"/>
              <p:nvPr/>
            </p:nvSpPr>
            <p:spPr>
              <a:xfrm>
                <a:off x="2631857" y="3108346"/>
                <a:ext cx="1972902" cy="2027662"/>
              </a:xfrm>
              <a:prstGeom prst="rect">
                <a:avLst/>
              </a:prstGeom>
            </p:spPr>
            <p:txBody>
              <a:bodyPr wrap="square" lIns="0" tIns="5747" rIns="0" bIns="0" rtlCol="0">
                <a:noAutofit/>
              </a:bodyPr>
              <a:lstStyle/>
              <a:p>
                <a:pPr>
                  <a:lnSpc>
                    <a:spcPts val="817"/>
                  </a:lnSpc>
                </a:pPr>
                <a:endParaRPr sz="817">
                  <a:solidFill>
                    <a:srgbClr val="002060"/>
                  </a:solidFill>
                </a:endParaRPr>
              </a:p>
              <a:p>
                <a:pPr marL="266251">
                  <a:lnSpc>
                    <a:spcPct val="96761"/>
                  </a:lnSpc>
                  <a:spcBef>
                    <a:spcPts val="1815"/>
                  </a:spcBef>
                </a:pPr>
                <a:r>
                  <a:rPr sz="1634" spc="-24" dirty="0">
                    <a:solidFill>
                      <a:srgbClr val="002060"/>
                    </a:solidFill>
                    <a:latin typeface="Trebuchet MS"/>
                    <a:cs typeface="Trebuchet MS"/>
                  </a:rPr>
                  <a:t>Salida de audio</a:t>
                </a:r>
                <a:endParaRPr sz="1634">
                  <a:solidFill>
                    <a:srgbClr val="002060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4604760" y="3108346"/>
                <a:ext cx="3206085" cy="2027662"/>
              </a:xfrm>
              <a:prstGeom prst="rect">
                <a:avLst/>
              </a:prstGeom>
            </p:spPr>
            <p:txBody>
              <a:bodyPr wrap="square" lIns="0" tIns="8068" rIns="0" bIns="0" rtlCol="0">
                <a:noAutofit/>
              </a:bodyPr>
              <a:lstStyle/>
              <a:p>
                <a:pPr marL="79186" marR="355561">
                  <a:lnSpc>
                    <a:spcPct val="100041"/>
                  </a:lnSpc>
                </a:pPr>
                <a:r>
                  <a:rPr sz="1089" spc="4" dirty="0">
                    <a:solidFill>
                      <a:srgbClr val="002060"/>
                    </a:solidFill>
                    <a:latin typeface="Wingdings"/>
                    <a:cs typeface="Wingdings"/>
                  </a:rPr>
                  <a:t></a:t>
                </a:r>
                <a:r>
                  <a:rPr sz="1634" spc="-15" dirty="0">
                    <a:solidFill>
                      <a:srgbClr val="002060"/>
                    </a:solidFill>
                    <a:latin typeface="Arial"/>
                    <a:cs typeface="Arial"/>
                  </a:rPr>
                  <a:t>Buena donde el usuario necesita las manos libres para otras tareas</a:t>
                </a:r>
                <a:endParaRPr sz="1634">
                  <a:solidFill>
                    <a:srgbClr val="002060"/>
                  </a:solidFill>
                  <a:latin typeface="Arial"/>
                  <a:cs typeface="Arial"/>
                </a:endParaRPr>
              </a:p>
              <a:p>
                <a:pPr marL="79186" marR="749169">
                  <a:lnSpc>
                    <a:spcPct val="100041"/>
                  </a:lnSpc>
                  <a:spcBef>
                    <a:spcPts val="458"/>
                  </a:spcBef>
                </a:pPr>
                <a:r>
                  <a:rPr sz="1089" spc="4" dirty="0">
                    <a:solidFill>
                      <a:srgbClr val="002060"/>
                    </a:solidFill>
                    <a:latin typeface="Wingdings"/>
                    <a:cs typeface="Wingdings"/>
                  </a:rPr>
                  <a:t></a:t>
                </a:r>
                <a:r>
                  <a:rPr sz="1634" spc="-16" dirty="0">
                    <a:solidFill>
                      <a:srgbClr val="002060"/>
                    </a:solidFill>
                    <a:latin typeface="Arial"/>
                    <a:cs typeface="Arial"/>
                  </a:rPr>
                  <a:t>Buena si la salida es muy repetitiva</a:t>
                </a:r>
                <a:endParaRPr sz="1634">
                  <a:solidFill>
                    <a:srgbClr val="00206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7810846" y="3108346"/>
                <a:ext cx="2464731" cy="2027662"/>
              </a:xfrm>
              <a:prstGeom prst="rect">
                <a:avLst/>
              </a:prstGeom>
            </p:spPr>
            <p:txBody>
              <a:bodyPr wrap="square" lIns="0" tIns="8068" rIns="0" bIns="0" rtlCol="0">
                <a:noAutofit/>
              </a:bodyPr>
              <a:lstStyle/>
              <a:p>
                <a:pPr marL="79763" marR="1058218">
                  <a:lnSpc>
                    <a:spcPct val="100041"/>
                  </a:lnSpc>
                </a:pPr>
                <a:r>
                  <a:rPr sz="1089" spc="4" dirty="0">
                    <a:solidFill>
                      <a:srgbClr val="002060"/>
                    </a:solidFill>
                    <a:latin typeface="Wingdings"/>
                    <a:cs typeface="Wingdings"/>
                  </a:rPr>
                  <a:t></a:t>
                </a:r>
                <a:r>
                  <a:rPr sz="1634" spc="-15" dirty="0">
                    <a:solidFill>
                      <a:srgbClr val="002060"/>
                    </a:solidFill>
                    <a:latin typeface="Arial"/>
                    <a:cs typeface="Arial"/>
                  </a:rPr>
                  <a:t>Es cara en su desarrollo</a:t>
                </a:r>
                <a:endParaRPr sz="1634">
                  <a:solidFill>
                    <a:srgbClr val="002060"/>
                  </a:solidFill>
                  <a:latin typeface="Arial"/>
                  <a:cs typeface="Arial"/>
                </a:endParaRPr>
              </a:p>
              <a:p>
                <a:pPr marL="79763" marR="562808">
                  <a:lnSpc>
                    <a:spcPct val="100041"/>
                  </a:lnSpc>
                  <a:spcBef>
                    <a:spcPts val="2421"/>
                  </a:spcBef>
                </a:pPr>
                <a:r>
                  <a:rPr sz="1634" spc="-12" dirty="0">
                    <a:solidFill>
                      <a:srgbClr val="002060"/>
                    </a:solidFill>
                    <a:latin typeface="Arial"/>
                    <a:cs typeface="Arial"/>
                  </a:rPr>
                  <a:t>dedicado, donde no interfiera con otras tareas</a:t>
                </a:r>
                <a:endParaRPr sz="1634">
                  <a:solidFill>
                    <a:srgbClr val="00206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2563266" y="5136008"/>
                <a:ext cx="68591" cy="140479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3053">
                  <a:lnSpc>
                    <a:spcPts val="908"/>
                  </a:lnSpc>
                </a:pPr>
                <a:endParaRPr sz="908">
                  <a:solidFill>
                    <a:srgbClr val="002060"/>
                  </a:solidFill>
                </a:endParaRPr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2631857" y="5136008"/>
                <a:ext cx="1972902" cy="1404795"/>
              </a:xfrm>
              <a:prstGeom prst="rect">
                <a:avLst/>
              </a:prstGeom>
            </p:spPr>
            <p:txBody>
              <a:bodyPr wrap="square" lIns="0" tIns="214" rIns="0" bIns="0" rtlCol="0">
                <a:noAutofit/>
              </a:bodyPr>
              <a:lstStyle/>
              <a:p>
                <a:pPr>
                  <a:lnSpc>
                    <a:spcPts val="862"/>
                  </a:lnSpc>
                </a:pPr>
                <a:endParaRPr sz="862">
                  <a:solidFill>
                    <a:srgbClr val="002060"/>
                  </a:solidFill>
                </a:endParaRPr>
              </a:p>
              <a:p>
                <a:pPr marL="428314">
                  <a:lnSpc>
                    <a:spcPct val="96761"/>
                  </a:lnSpc>
                  <a:spcBef>
                    <a:spcPts val="1815"/>
                  </a:spcBef>
                </a:pPr>
                <a:r>
                  <a:rPr sz="1634" spc="-4" dirty="0">
                    <a:solidFill>
                      <a:srgbClr val="002060"/>
                    </a:solidFill>
                    <a:latin typeface="Trebuchet MS"/>
                    <a:cs typeface="Trebuchet MS"/>
                  </a:rPr>
                  <a:t>Microforma</a:t>
                </a:r>
                <a:endParaRPr sz="1634">
                  <a:solidFill>
                    <a:srgbClr val="002060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5" name="object 5"/>
              <p:cNvSpPr txBox="1"/>
              <p:nvPr/>
            </p:nvSpPr>
            <p:spPr>
              <a:xfrm>
                <a:off x="4604760" y="5136008"/>
                <a:ext cx="3206085" cy="1721527"/>
              </a:xfrm>
              <a:prstGeom prst="rect">
                <a:avLst/>
              </a:prstGeom>
            </p:spPr>
            <p:txBody>
              <a:bodyPr wrap="square" lIns="0" tIns="31697" rIns="0" bIns="0" rtlCol="0">
                <a:noAutofit/>
              </a:bodyPr>
              <a:lstStyle/>
              <a:p>
                <a:pPr marL="79186" marR="242140">
                  <a:lnSpc>
                    <a:spcPts val="1878"/>
                  </a:lnSpc>
                </a:pPr>
                <a:r>
                  <a:rPr sz="1089" spc="4" dirty="0">
                    <a:solidFill>
                      <a:srgbClr val="002060"/>
                    </a:solidFill>
                    <a:latin typeface="Wingdings"/>
                    <a:cs typeface="Wingdings"/>
                  </a:rPr>
                  <a:t></a:t>
                </a:r>
                <a:r>
                  <a:rPr sz="1634" spc="-14" dirty="0">
                    <a:solidFill>
                      <a:srgbClr val="002060"/>
                    </a:solidFill>
                    <a:latin typeface="Arial"/>
                    <a:cs typeface="Arial"/>
                  </a:rPr>
                  <a:t>Maneja grandes volúmenes de </a:t>
                </a:r>
                <a:endParaRPr sz="1634">
                  <a:solidFill>
                    <a:srgbClr val="002060"/>
                  </a:solidFill>
                  <a:latin typeface="Arial"/>
                  <a:cs typeface="Arial"/>
                </a:endParaRPr>
              </a:p>
              <a:p>
                <a:pPr marL="79186" marR="242140">
                  <a:lnSpc>
                    <a:spcPts val="1878"/>
                  </a:lnSpc>
                  <a:spcBef>
                    <a:spcPts val="473"/>
                  </a:spcBef>
                </a:pPr>
                <a:r>
                  <a:rPr sz="1634" spc="-5" dirty="0">
                    <a:solidFill>
                      <a:srgbClr val="002060"/>
                    </a:solidFill>
                    <a:latin typeface="Arial"/>
                    <a:cs typeface="Arial"/>
                  </a:rPr>
                  <a:t>información</a:t>
                </a:r>
                <a:endParaRPr sz="1634">
                  <a:solidFill>
                    <a:srgbClr val="002060"/>
                  </a:solidFill>
                  <a:latin typeface="Arial"/>
                  <a:cs typeface="Arial"/>
                </a:endParaRPr>
              </a:p>
              <a:p>
                <a:pPr marL="79186">
                  <a:lnSpc>
                    <a:spcPct val="95825"/>
                  </a:lnSpc>
                  <a:spcBef>
                    <a:spcPts val="682"/>
                  </a:spcBef>
                </a:pPr>
                <a:r>
                  <a:rPr sz="1089" spc="4" dirty="0">
                    <a:solidFill>
                      <a:srgbClr val="002060"/>
                    </a:solidFill>
                    <a:latin typeface="Wingdings"/>
                    <a:cs typeface="Wingdings"/>
                  </a:rPr>
                  <a:t></a:t>
                </a:r>
                <a:r>
                  <a:rPr sz="1634" spc="-18" dirty="0">
                    <a:solidFill>
                      <a:srgbClr val="002060"/>
                    </a:solidFill>
                    <a:latin typeface="Arial"/>
                    <a:cs typeface="Arial"/>
                  </a:rPr>
                  <a:t>Reduce el espacio que se</a:t>
                </a:r>
                <a:endParaRPr sz="1634">
                  <a:solidFill>
                    <a:srgbClr val="002060"/>
                  </a:solidFill>
                  <a:latin typeface="Arial"/>
                  <a:cs typeface="Arial"/>
                </a:endParaRPr>
              </a:p>
              <a:p>
                <a:pPr marL="79186">
                  <a:lnSpc>
                    <a:spcPct val="95825"/>
                  </a:lnSpc>
                  <a:spcBef>
                    <a:spcPts val="82"/>
                  </a:spcBef>
                </a:pPr>
                <a:r>
                  <a:rPr sz="1634" spc="-14" dirty="0">
                    <a:solidFill>
                      <a:srgbClr val="002060"/>
                    </a:solidFill>
                    <a:latin typeface="Arial"/>
                    <a:cs typeface="Arial"/>
                  </a:rPr>
                  <a:t>requiere para almacenar</a:t>
                </a:r>
                <a:endParaRPr sz="1634">
                  <a:solidFill>
                    <a:srgbClr val="002060"/>
                  </a:solidFill>
                  <a:latin typeface="Arial"/>
                  <a:cs typeface="Arial"/>
                </a:endParaRPr>
              </a:p>
              <a:p>
                <a:pPr marL="79186">
                  <a:lnSpc>
                    <a:spcPct val="95825"/>
                  </a:lnSpc>
                  <a:spcBef>
                    <a:spcPts val="528"/>
                  </a:spcBef>
                </a:pPr>
                <a:r>
                  <a:rPr sz="1089" dirty="0">
                    <a:solidFill>
                      <a:srgbClr val="002060"/>
                    </a:solidFill>
                    <a:latin typeface="Wingdings"/>
                    <a:cs typeface="Wingdings"/>
                  </a:rPr>
                  <a:t></a:t>
                </a:r>
                <a:r>
                  <a:rPr sz="1089" dirty="0">
                    <a:solidFill>
                      <a:srgbClr val="002060"/>
                    </a:solidFill>
                    <a:latin typeface="Times New Roman"/>
                    <a:cs typeface="Times New Roman"/>
                  </a:rPr>
                  <a:t>  </a:t>
                </a:r>
                <a:r>
                  <a:rPr sz="1089" spc="163" dirty="0">
                    <a:solidFill>
                      <a:srgbClr val="00206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634" dirty="0">
                    <a:solidFill>
                      <a:srgbClr val="002060"/>
                    </a:solidFill>
                    <a:latin typeface="Arial"/>
                    <a:cs typeface="Arial"/>
                  </a:rPr>
                  <a:t>Pr</a:t>
                </a:r>
                <a:r>
                  <a:rPr sz="1634" spc="-13" dirty="0">
                    <a:solidFill>
                      <a:srgbClr val="002060"/>
                    </a:solidFill>
                    <a:latin typeface="Arial"/>
                    <a:cs typeface="Arial"/>
                  </a:rPr>
                  <a:t>e</a:t>
                </a:r>
                <a:r>
                  <a:rPr sz="1634" dirty="0">
                    <a:solidFill>
                      <a:srgbClr val="002060"/>
                    </a:solidFill>
                    <a:latin typeface="Arial"/>
                    <a:cs typeface="Arial"/>
                  </a:rPr>
                  <a:t>s</a:t>
                </a:r>
                <a:r>
                  <a:rPr sz="1634" spc="-13" dirty="0">
                    <a:solidFill>
                      <a:srgbClr val="002060"/>
                    </a:solidFill>
                    <a:latin typeface="Arial"/>
                    <a:cs typeface="Arial"/>
                  </a:rPr>
                  <a:t>e</a:t>
                </a:r>
                <a:r>
                  <a:rPr sz="1634" dirty="0">
                    <a:solidFill>
                      <a:srgbClr val="002060"/>
                    </a:solidFill>
                    <a:latin typeface="Arial"/>
                    <a:cs typeface="Arial"/>
                  </a:rPr>
                  <a:t>rva</a:t>
                </a:r>
                <a:r>
                  <a:rPr sz="1634" spc="-108" dirty="0">
                    <a:solidFill>
                      <a:srgbClr val="002060"/>
                    </a:solidFill>
                    <a:latin typeface="Arial"/>
                    <a:cs typeface="Arial"/>
                  </a:rPr>
                  <a:t> </a:t>
                </a:r>
                <a:r>
                  <a:rPr sz="1634" dirty="0">
                    <a:solidFill>
                      <a:srgbClr val="002060"/>
                    </a:solidFill>
                    <a:latin typeface="Arial"/>
                    <a:cs typeface="Arial"/>
                  </a:rPr>
                  <a:t>m</a:t>
                </a:r>
                <a:r>
                  <a:rPr sz="1634" spc="-13" dirty="0">
                    <a:solidFill>
                      <a:srgbClr val="002060"/>
                    </a:solidFill>
                    <a:latin typeface="Arial"/>
                    <a:cs typeface="Arial"/>
                  </a:rPr>
                  <a:t>a</a:t>
                </a:r>
                <a:r>
                  <a:rPr sz="1634" spc="4" dirty="0">
                    <a:solidFill>
                      <a:srgbClr val="002060"/>
                    </a:solidFill>
                    <a:latin typeface="Arial"/>
                    <a:cs typeface="Arial"/>
                  </a:rPr>
                  <a:t>t</a:t>
                </a:r>
                <a:r>
                  <a:rPr sz="1634" spc="-4" dirty="0">
                    <a:solidFill>
                      <a:srgbClr val="002060"/>
                    </a:solidFill>
                    <a:latin typeface="Arial"/>
                    <a:cs typeface="Arial"/>
                  </a:rPr>
                  <a:t>e</a:t>
                </a:r>
                <a:r>
                  <a:rPr sz="1634" dirty="0">
                    <a:solidFill>
                      <a:srgbClr val="002060"/>
                    </a:solidFill>
                    <a:latin typeface="Arial"/>
                    <a:cs typeface="Arial"/>
                  </a:rPr>
                  <a:t>r</a:t>
                </a:r>
                <a:r>
                  <a:rPr sz="1634" spc="-4" dirty="0">
                    <a:solidFill>
                      <a:srgbClr val="002060"/>
                    </a:solidFill>
                    <a:latin typeface="Arial"/>
                    <a:cs typeface="Arial"/>
                  </a:rPr>
                  <a:t>i</a:t>
                </a:r>
                <a:r>
                  <a:rPr sz="1634" dirty="0">
                    <a:solidFill>
                      <a:srgbClr val="002060"/>
                    </a:solidFill>
                    <a:latin typeface="Arial"/>
                    <a:cs typeface="Arial"/>
                  </a:rPr>
                  <a:t>a</a:t>
                </a:r>
                <a:r>
                  <a:rPr sz="1634" spc="-94" dirty="0">
                    <a:solidFill>
                      <a:srgbClr val="002060"/>
                    </a:solidFill>
                    <a:latin typeface="Arial"/>
                    <a:cs typeface="Arial"/>
                  </a:rPr>
                  <a:t> </a:t>
                </a:r>
                <a:r>
                  <a:rPr sz="1634" spc="4" dirty="0">
                    <a:solidFill>
                      <a:srgbClr val="002060"/>
                    </a:solidFill>
                    <a:latin typeface="Arial"/>
                    <a:cs typeface="Arial"/>
                  </a:rPr>
                  <a:t>f</a:t>
                </a:r>
                <a:r>
                  <a:rPr sz="1634" dirty="0">
                    <a:solidFill>
                      <a:srgbClr val="002060"/>
                    </a:solidFill>
                    <a:latin typeface="Arial"/>
                    <a:cs typeface="Arial"/>
                  </a:rPr>
                  <a:t>r</a:t>
                </a:r>
                <a:r>
                  <a:rPr sz="1634" spc="-13" dirty="0">
                    <a:solidFill>
                      <a:srgbClr val="002060"/>
                    </a:solidFill>
                    <a:latin typeface="Arial"/>
                    <a:cs typeface="Arial"/>
                  </a:rPr>
                  <a:t>ág</a:t>
                </a:r>
                <a:r>
                  <a:rPr sz="1634" spc="-4" dirty="0">
                    <a:solidFill>
                      <a:srgbClr val="002060"/>
                    </a:solidFill>
                    <a:latin typeface="Arial"/>
                    <a:cs typeface="Arial"/>
                  </a:rPr>
                  <a:t>i</a:t>
                </a:r>
                <a:r>
                  <a:rPr sz="1634" dirty="0">
                    <a:solidFill>
                      <a:srgbClr val="002060"/>
                    </a:solidFill>
                    <a:latin typeface="Arial"/>
                    <a:cs typeface="Arial"/>
                  </a:rPr>
                  <a:t>l</a:t>
                </a:r>
                <a:endParaRPr sz="1634">
                  <a:solidFill>
                    <a:srgbClr val="00206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7810846" y="5136008"/>
                <a:ext cx="2464731" cy="1721527"/>
              </a:xfrm>
              <a:prstGeom prst="rect">
                <a:avLst/>
              </a:prstGeom>
            </p:spPr>
            <p:txBody>
              <a:bodyPr wrap="square" lIns="0" tIns="8068" rIns="0" bIns="0" rtlCol="0">
                <a:noAutofit/>
              </a:bodyPr>
              <a:lstStyle/>
              <a:p>
                <a:pPr marL="79763" marR="626504">
                  <a:lnSpc>
                    <a:spcPct val="100041"/>
                  </a:lnSpc>
                </a:pPr>
                <a:r>
                  <a:rPr sz="1089" spc="4" dirty="0">
                    <a:solidFill>
                      <a:srgbClr val="002060"/>
                    </a:solidFill>
                    <a:latin typeface="Wingdings"/>
                    <a:cs typeface="Wingdings"/>
                  </a:rPr>
                  <a:t></a:t>
                </a:r>
                <a:r>
                  <a:rPr sz="1634" spc="-12" dirty="0">
                    <a:solidFill>
                      <a:srgbClr val="002060"/>
                    </a:solidFill>
                    <a:latin typeface="Arial"/>
                    <a:cs typeface="Arial"/>
                  </a:rPr>
                  <a:t>Requiere software especial para fácil</a:t>
                </a:r>
                <a:endParaRPr sz="1634">
                  <a:solidFill>
                    <a:srgbClr val="002060"/>
                  </a:solidFill>
                  <a:latin typeface="Arial"/>
                  <a:cs typeface="Arial"/>
                </a:endParaRPr>
              </a:p>
              <a:p>
                <a:pPr marL="79763">
                  <a:lnSpc>
                    <a:spcPct val="95825"/>
                  </a:lnSpc>
                  <a:spcBef>
                    <a:spcPts val="2421"/>
                  </a:spcBef>
                </a:pPr>
                <a:r>
                  <a:rPr sz="1089" spc="4" dirty="0">
                    <a:solidFill>
                      <a:srgbClr val="002060"/>
                    </a:solidFill>
                    <a:latin typeface="Wingdings"/>
                    <a:cs typeface="Wingdings"/>
                  </a:rPr>
                  <a:t></a:t>
                </a:r>
                <a:r>
                  <a:rPr sz="1634" spc="-13" dirty="0">
                    <a:solidFill>
                      <a:srgbClr val="002060"/>
                    </a:solidFill>
                    <a:latin typeface="Arial"/>
                    <a:cs typeface="Arial"/>
                  </a:rPr>
                  <a:t>La inversión inicial</a:t>
                </a:r>
                <a:endParaRPr sz="1634">
                  <a:solidFill>
                    <a:srgbClr val="00206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" name="object 3"/>
              <p:cNvSpPr txBox="1"/>
              <p:nvPr/>
            </p:nvSpPr>
            <p:spPr>
              <a:xfrm>
                <a:off x="1940294" y="6540803"/>
                <a:ext cx="622971" cy="316732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3053">
                  <a:lnSpc>
                    <a:spcPts val="908"/>
                  </a:lnSpc>
                </a:pPr>
                <a:endParaRPr sz="908">
                  <a:solidFill>
                    <a:srgbClr val="002060"/>
                  </a:solidFill>
                </a:endParaRPr>
              </a:p>
            </p:txBody>
          </p:sp>
          <p:sp>
            <p:nvSpPr>
              <p:cNvPr id="2" name="object 2"/>
              <p:cNvSpPr txBox="1"/>
              <p:nvPr/>
            </p:nvSpPr>
            <p:spPr>
              <a:xfrm>
                <a:off x="2563266" y="6540803"/>
                <a:ext cx="2041494" cy="316732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3053">
                  <a:lnSpc>
                    <a:spcPts val="908"/>
                  </a:lnSpc>
                </a:pPr>
                <a:endParaRPr sz="908">
                  <a:solidFill>
                    <a:srgbClr val="002060"/>
                  </a:solidFill>
                </a:endParaRPr>
              </a:p>
            </p:txBody>
          </p:sp>
        </p:grp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B35EF7D-F7ED-4F57-93C8-F28228FE4DE0}"/>
                </a:ext>
              </a:extLst>
            </p:cNvPr>
            <p:cNvCxnSpPr/>
            <p:nvPr/>
          </p:nvCxnSpPr>
          <p:spPr>
            <a:xfrm>
              <a:off x="2531966" y="6168422"/>
              <a:ext cx="77252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Imagen 41">
            <a:extLst>
              <a:ext uri="{FF2B5EF4-FFF2-40B4-BE49-F238E27FC236}">
                <a16:creationId xmlns:a16="http://schemas.microsoft.com/office/drawing/2014/main" id="{F2D28A35-2018-4D57-8D13-63D95A81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1940293" y="316736"/>
            <a:ext cx="692128" cy="1798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18" name="object 18"/>
          <p:cNvSpPr txBox="1"/>
          <p:nvPr/>
        </p:nvSpPr>
        <p:spPr>
          <a:xfrm>
            <a:off x="2493533" y="103506"/>
            <a:ext cx="7658830" cy="1264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8"/>
              </a:lnSpc>
            </a:pPr>
            <a:endParaRPr sz="908" dirty="0"/>
          </a:p>
          <a:p>
            <a:pPr marL="1638379" marR="1986378" indent="240904">
              <a:lnSpc>
                <a:spcPct val="100041"/>
              </a:lnSpc>
              <a:spcBef>
                <a:spcPts val="1918"/>
              </a:spcBef>
            </a:pPr>
            <a:r>
              <a:rPr sz="2904" b="1" spc="-4" dirty="0">
                <a:solidFill>
                  <a:srgbClr val="310064"/>
                </a:solidFill>
                <a:latin typeface="Times New Roman"/>
                <a:cs typeface="Times New Roman"/>
              </a:rPr>
              <a:t>COMPARACIÓN DE MÉTODOS DE SALIDA</a:t>
            </a:r>
            <a:endParaRPr sz="2904" dirty="0">
              <a:latin typeface="Times New Roman"/>
              <a:cs typeface="Times New Roman"/>
            </a:endParaRP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3752F900-A584-4C33-A003-84130980CB8A}"/>
              </a:ext>
            </a:extLst>
          </p:cNvPr>
          <p:cNvGrpSpPr/>
          <p:nvPr/>
        </p:nvGrpSpPr>
        <p:grpSpPr>
          <a:xfrm>
            <a:off x="1574456" y="1452191"/>
            <a:ext cx="8350959" cy="4498675"/>
            <a:chOff x="1574456" y="1452191"/>
            <a:chExt cx="8350959" cy="4498675"/>
          </a:xfrm>
        </p:grpSpPr>
        <p:sp>
          <p:nvSpPr>
            <p:cNvPr id="24" name="object 24"/>
            <p:cNvSpPr/>
            <p:nvPr/>
          </p:nvSpPr>
          <p:spPr>
            <a:xfrm>
              <a:off x="4291481" y="1785294"/>
              <a:ext cx="0" cy="4165572"/>
            </a:xfrm>
            <a:custGeom>
              <a:avLst/>
              <a:gdLst/>
              <a:ahLst/>
              <a:cxnLst/>
              <a:rect l="l" t="t" r="r" b="b"/>
              <a:pathLst>
                <a:path h="4589843">
                  <a:moveTo>
                    <a:pt x="0" y="0"/>
                  </a:moveTo>
                  <a:lnTo>
                    <a:pt x="0" y="4589843"/>
                  </a:lnTo>
                </a:path>
              </a:pathLst>
            </a:custGeom>
            <a:ln w="1269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7469905" y="1785294"/>
              <a:ext cx="0" cy="4165572"/>
            </a:xfrm>
            <a:custGeom>
              <a:avLst/>
              <a:gdLst/>
              <a:ahLst/>
              <a:cxnLst/>
              <a:rect l="l" t="t" r="r" b="b"/>
              <a:pathLst>
                <a:path h="4589843">
                  <a:moveTo>
                    <a:pt x="0" y="0"/>
                  </a:moveTo>
                  <a:lnTo>
                    <a:pt x="0" y="4589843"/>
                  </a:lnTo>
                </a:path>
              </a:pathLst>
            </a:custGeom>
            <a:ln w="1269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2253676" y="2430291"/>
              <a:ext cx="7671739" cy="0"/>
            </a:xfrm>
            <a:custGeom>
              <a:avLst/>
              <a:gdLst/>
              <a:ahLst/>
              <a:cxnLst/>
              <a:rect l="l" t="t" r="r" b="b"/>
              <a:pathLst>
                <a:path w="8453120">
                  <a:moveTo>
                    <a:pt x="0" y="0"/>
                  </a:moveTo>
                  <a:lnTo>
                    <a:pt x="8453120" y="0"/>
                  </a:lnTo>
                </a:path>
              </a:pathLst>
            </a:custGeom>
            <a:ln w="1269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2253676" y="4153666"/>
              <a:ext cx="7671739" cy="0"/>
            </a:xfrm>
            <a:custGeom>
              <a:avLst/>
              <a:gdLst/>
              <a:ahLst/>
              <a:cxnLst/>
              <a:rect l="l" t="t" r="r" b="b"/>
              <a:pathLst>
                <a:path w="8453120">
                  <a:moveTo>
                    <a:pt x="0" y="0"/>
                  </a:moveTo>
                  <a:lnTo>
                    <a:pt x="8453120" y="0"/>
                  </a:lnTo>
                </a:path>
              </a:pathLst>
            </a:custGeom>
            <a:ln w="1269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2266585" y="1785294"/>
              <a:ext cx="0" cy="4165572"/>
            </a:xfrm>
            <a:custGeom>
              <a:avLst/>
              <a:gdLst/>
              <a:ahLst/>
              <a:cxnLst/>
              <a:rect l="l" t="t" r="r" b="b"/>
              <a:pathLst>
                <a:path h="4589843">
                  <a:moveTo>
                    <a:pt x="0" y="0"/>
                  </a:moveTo>
                  <a:lnTo>
                    <a:pt x="0" y="4589843"/>
                  </a:lnTo>
                </a:path>
              </a:pathLst>
            </a:custGeom>
            <a:ln w="2857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9912506" y="1785294"/>
              <a:ext cx="0" cy="4165572"/>
            </a:xfrm>
            <a:custGeom>
              <a:avLst/>
              <a:gdLst/>
              <a:ahLst/>
              <a:cxnLst/>
              <a:rect l="l" t="t" r="r" b="b"/>
              <a:pathLst>
                <a:path h="4589843">
                  <a:moveTo>
                    <a:pt x="0" y="0"/>
                  </a:moveTo>
                  <a:lnTo>
                    <a:pt x="0" y="4589843"/>
                  </a:lnTo>
                </a:path>
              </a:pathLst>
            </a:custGeom>
            <a:ln w="2857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634"/>
            </a:p>
          </p:txBody>
        </p:sp>
        <p:sp>
          <p:nvSpPr>
            <p:cNvPr id="30" name="object 30"/>
            <p:cNvSpPr/>
            <p:nvPr/>
          </p:nvSpPr>
          <p:spPr>
            <a:xfrm>
              <a:off x="2253676" y="1798203"/>
              <a:ext cx="7671739" cy="0"/>
            </a:xfrm>
            <a:custGeom>
              <a:avLst/>
              <a:gdLst/>
              <a:ahLst/>
              <a:cxnLst/>
              <a:rect l="l" t="t" r="r" b="b"/>
              <a:pathLst>
                <a:path w="8453120">
                  <a:moveTo>
                    <a:pt x="0" y="0"/>
                  </a:moveTo>
                  <a:lnTo>
                    <a:pt x="8453120" y="0"/>
                  </a:lnTo>
                </a:path>
              </a:pathLst>
            </a:custGeom>
            <a:ln w="2857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2253676" y="5937899"/>
              <a:ext cx="7671739" cy="0"/>
            </a:xfrm>
            <a:custGeom>
              <a:avLst/>
              <a:gdLst/>
              <a:ahLst/>
              <a:cxnLst/>
              <a:rect l="l" t="t" r="r" b="b"/>
              <a:pathLst>
                <a:path w="8453120">
                  <a:moveTo>
                    <a:pt x="0" y="0"/>
                  </a:moveTo>
                  <a:lnTo>
                    <a:pt x="8453120" y="0"/>
                  </a:lnTo>
                </a:path>
              </a:pathLst>
            </a:custGeom>
            <a:ln w="2857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634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536756" y="3258488"/>
              <a:ext cx="739373" cy="230521"/>
            </a:xfrm>
            <a:prstGeom prst="rect">
              <a:avLst/>
            </a:prstGeom>
          </p:spPr>
          <p:txBody>
            <a:bodyPr wrap="square" lIns="0" tIns="11180" rIns="0" bIns="0" rtlCol="0">
              <a:noAutofit/>
            </a:bodyPr>
            <a:lstStyle/>
            <a:p>
              <a:pPr marL="11527">
                <a:lnSpc>
                  <a:spcPts val="1760"/>
                </a:lnSpc>
              </a:pPr>
              <a:r>
                <a:rPr sz="1634" spc="-19" dirty="0">
                  <a:latin typeface="Arial"/>
                  <a:cs typeface="Arial"/>
                </a:rPr>
                <a:t>una red</a:t>
              </a:r>
              <a:endParaRPr sz="1634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574457" y="1452191"/>
              <a:ext cx="553239" cy="28769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3053">
                <a:lnSpc>
                  <a:spcPts val="908"/>
                </a:lnSpc>
              </a:pPr>
              <a:endParaRPr sz="908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127696" y="1452191"/>
              <a:ext cx="138888" cy="28769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3053">
                <a:lnSpc>
                  <a:spcPts val="908"/>
                </a:lnSpc>
              </a:pPr>
              <a:endParaRPr sz="908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490076" y="1452191"/>
              <a:ext cx="1435338" cy="28769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3053">
                <a:lnSpc>
                  <a:spcPts val="908"/>
                </a:lnSpc>
              </a:pPr>
              <a:endParaRPr sz="908"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574456" y="1739881"/>
              <a:ext cx="692128" cy="413831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3053">
                <a:lnSpc>
                  <a:spcPts val="908"/>
                </a:lnSpc>
              </a:pPr>
              <a:endParaRPr sz="908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266585" y="1739881"/>
              <a:ext cx="7658830" cy="58322"/>
            </a:xfrm>
            <a:prstGeom prst="rect">
              <a:avLst/>
            </a:prstGeom>
          </p:spPr>
          <p:txBody>
            <a:bodyPr wrap="square" lIns="0" tIns="692" rIns="0" bIns="0" rtlCol="0">
              <a:noAutofit/>
            </a:bodyPr>
            <a:lstStyle/>
            <a:p>
              <a:pPr marL="23053">
                <a:lnSpc>
                  <a:spcPts val="454"/>
                </a:lnSpc>
              </a:pPr>
              <a:endParaRPr sz="454"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266585" y="1798203"/>
              <a:ext cx="2024897" cy="632088"/>
            </a:xfrm>
            <a:prstGeom prst="rect">
              <a:avLst/>
            </a:prstGeom>
          </p:spPr>
          <p:txBody>
            <a:bodyPr wrap="square" lIns="0" tIns="7492" rIns="0" bIns="0" rtlCol="0">
              <a:noAutofit/>
            </a:bodyPr>
            <a:lstStyle/>
            <a:p>
              <a:pPr marL="247935">
                <a:lnSpc>
                  <a:spcPct val="96761"/>
                </a:lnSpc>
              </a:pPr>
              <a:r>
                <a:rPr sz="1634" spc="-21" dirty="0">
                  <a:latin typeface="Trebuchet MS"/>
                  <a:cs typeface="Trebuchet MS"/>
                </a:rPr>
                <a:t>Método de salida</a:t>
              </a:r>
              <a:endParaRPr sz="1634">
                <a:latin typeface="Trebuchet MS"/>
                <a:cs typeface="Trebuchet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291481" y="1798203"/>
              <a:ext cx="3178424" cy="632088"/>
            </a:xfrm>
            <a:prstGeom prst="rect">
              <a:avLst/>
            </a:prstGeom>
          </p:spPr>
          <p:txBody>
            <a:bodyPr wrap="square" lIns="0" tIns="7492" rIns="0" bIns="0" rtlCol="0">
              <a:noAutofit/>
            </a:bodyPr>
            <a:lstStyle/>
            <a:p>
              <a:pPr marL="1160375" marR="1159151" algn="ctr">
                <a:lnSpc>
                  <a:spcPct val="96761"/>
                </a:lnSpc>
              </a:pPr>
              <a:r>
                <a:rPr sz="1634" spc="-4" dirty="0">
                  <a:latin typeface="Trebuchet MS"/>
                  <a:cs typeface="Trebuchet MS"/>
                </a:rPr>
                <a:t>Ventajas</a:t>
              </a:r>
              <a:endParaRPr sz="1634">
                <a:latin typeface="Trebuchet MS"/>
                <a:cs typeface="Trebuchet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469905" y="1798203"/>
              <a:ext cx="2442600" cy="632088"/>
            </a:xfrm>
            <a:prstGeom prst="rect">
              <a:avLst/>
            </a:prstGeom>
          </p:spPr>
          <p:txBody>
            <a:bodyPr wrap="square" lIns="0" tIns="7492" rIns="0" bIns="0" rtlCol="0">
              <a:noAutofit/>
            </a:bodyPr>
            <a:lstStyle/>
            <a:p>
              <a:pPr marL="612288">
                <a:lnSpc>
                  <a:spcPct val="96761"/>
                </a:lnSpc>
              </a:pPr>
              <a:r>
                <a:rPr sz="1634" spc="-5" dirty="0">
                  <a:latin typeface="Trebuchet MS"/>
                  <a:cs typeface="Trebuchet MS"/>
                </a:rPr>
                <a:t>Desventajas</a:t>
              </a:r>
              <a:endParaRPr sz="1634">
                <a:latin typeface="Trebuchet MS"/>
                <a:cs typeface="Trebuchet MS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266585" y="2430292"/>
              <a:ext cx="2024897" cy="1723374"/>
            </a:xfrm>
            <a:prstGeom prst="rect">
              <a:avLst/>
            </a:prstGeom>
          </p:spPr>
          <p:txBody>
            <a:bodyPr wrap="square" lIns="0" tIns="5747" rIns="0" bIns="0" rtlCol="0">
              <a:noAutofit/>
            </a:bodyPr>
            <a:lstStyle/>
            <a:p>
              <a:pPr>
                <a:lnSpc>
                  <a:spcPts val="817"/>
                </a:lnSpc>
              </a:pPr>
              <a:endParaRPr sz="817"/>
            </a:p>
            <a:p>
              <a:pPr marL="602029">
                <a:lnSpc>
                  <a:spcPct val="96761"/>
                </a:lnSpc>
                <a:spcBef>
                  <a:spcPts val="1815"/>
                </a:spcBef>
              </a:pPr>
              <a:r>
                <a:rPr sz="1634" spc="-38" dirty="0">
                  <a:latin typeface="Trebuchet MS"/>
                  <a:cs typeface="Trebuchet MS"/>
                </a:rPr>
                <a:t>CD - ROM</a:t>
              </a:r>
              <a:endParaRPr sz="1634">
                <a:latin typeface="Trebuchet MS"/>
                <a:cs typeface="Trebuchet MS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291481" y="2430292"/>
              <a:ext cx="3178424" cy="1723374"/>
            </a:xfrm>
            <a:prstGeom prst="rect">
              <a:avLst/>
            </a:prstGeom>
          </p:spPr>
          <p:txBody>
            <a:bodyPr wrap="square" lIns="0" tIns="7492" rIns="0" bIns="0" rtlCol="0">
              <a:noAutofit/>
            </a:bodyPr>
            <a:lstStyle/>
            <a:p>
              <a:pPr marL="77804">
                <a:lnSpc>
                  <a:spcPct val="95825"/>
                </a:lnSpc>
              </a:pPr>
              <a:r>
                <a:rPr sz="1089" dirty="0">
                  <a:solidFill>
                    <a:srgbClr val="310064"/>
                  </a:solidFill>
                  <a:latin typeface="Wingdings"/>
                  <a:cs typeface="Wingdings"/>
                </a:rPr>
                <a:t></a:t>
              </a:r>
              <a:r>
                <a:rPr sz="1089" dirty="0">
                  <a:solidFill>
                    <a:srgbClr val="310064"/>
                  </a:solidFill>
                  <a:latin typeface="Times New Roman"/>
                  <a:cs typeface="Times New Roman"/>
                </a:rPr>
                <a:t>  </a:t>
              </a:r>
              <a:r>
                <a:rPr sz="1089" spc="168" dirty="0">
                  <a:solidFill>
                    <a:srgbClr val="310064"/>
                  </a:solidFill>
                  <a:latin typeface="Times New Roman"/>
                  <a:cs typeface="Times New Roman"/>
                </a:rPr>
                <a:t> </a:t>
              </a:r>
              <a:r>
                <a:rPr sz="1634" spc="13" dirty="0">
                  <a:latin typeface="Arial"/>
                  <a:cs typeface="Arial"/>
                </a:rPr>
                <a:t>T</a:t>
              </a:r>
              <a:r>
                <a:rPr sz="1634" spc="-4" dirty="0">
                  <a:latin typeface="Arial"/>
                  <a:cs typeface="Arial"/>
                </a:rPr>
                <a:t>i</a:t>
              </a:r>
              <a:r>
                <a:rPr sz="1634" spc="-13" dirty="0">
                  <a:latin typeface="Arial"/>
                  <a:cs typeface="Arial"/>
                </a:rPr>
                <a:t>en</a:t>
              </a:r>
              <a:r>
                <a:rPr sz="1634" dirty="0">
                  <a:latin typeface="Arial"/>
                  <a:cs typeface="Arial"/>
                </a:rPr>
                <a:t>e</a:t>
              </a:r>
              <a:r>
                <a:rPr sz="1634" spc="-108" dirty="0">
                  <a:latin typeface="Arial"/>
                  <a:cs typeface="Arial"/>
                </a:rPr>
                <a:t> </a:t>
              </a:r>
              <a:r>
                <a:rPr sz="1634" spc="-13" dirty="0">
                  <a:latin typeface="Arial"/>
                  <a:cs typeface="Arial"/>
                </a:rPr>
                <a:t>g</a:t>
              </a:r>
              <a:r>
                <a:rPr sz="1634" dirty="0">
                  <a:latin typeface="Arial"/>
                  <a:cs typeface="Arial"/>
                </a:rPr>
                <a:t>r</a:t>
              </a:r>
              <a:r>
                <a:rPr sz="1634" spc="-13" dirty="0">
                  <a:latin typeface="Arial"/>
                  <a:cs typeface="Arial"/>
                </a:rPr>
                <a:t>a</a:t>
              </a:r>
              <a:r>
                <a:rPr sz="1634" dirty="0">
                  <a:latin typeface="Arial"/>
                  <a:cs typeface="Arial"/>
                </a:rPr>
                <a:t>n</a:t>
              </a:r>
              <a:r>
                <a:rPr sz="1634" spc="-85" dirty="0">
                  <a:latin typeface="Arial"/>
                  <a:cs typeface="Arial"/>
                </a:rPr>
                <a:t> </a:t>
              </a:r>
              <a:r>
                <a:rPr sz="1634" dirty="0">
                  <a:latin typeface="Arial"/>
                  <a:cs typeface="Arial"/>
                </a:rPr>
                <a:t>c</a:t>
              </a:r>
              <a:r>
                <a:rPr sz="1634" spc="-4" dirty="0">
                  <a:latin typeface="Arial"/>
                  <a:cs typeface="Arial"/>
                </a:rPr>
                <a:t>a</a:t>
              </a:r>
              <a:r>
                <a:rPr sz="1634" spc="-13" dirty="0">
                  <a:latin typeface="Arial"/>
                  <a:cs typeface="Arial"/>
                </a:rPr>
                <a:t>pa</a:t>
              </a:r>
              <a:r>
                <a:rPr sz="1634" dirty="0">
                  <a:latin typeface="Arial"/>
                  <a:cs typeface="Arial"/>
                </a:rPr>
                <a:t>c</a:t>
              </a:r>
              <a:r>
                <a:rPr sz="1634" spc="-4" dirty="0">
                  <a:latin typeface="Arial"/>
                  <a:cs typeface="Arial"/>
                </a:rPr>
                <a:t>id</a:t>
              </a:r>
              <a:r>
                <a:rPr sz="1634" spc="-13" dirty="0">
                  <a:latin typeface="Arial"/>
                  <a:cs typeface="Arial"/>
                </a:rPr>
                <a:t>a</a:t>
              </a:r>
              <a:r>
                <a:rPr sz="1634" dirty="0">
                  <a:latin typeface="Arial"/>
                  <a:cs typeface="Arial"/>
                </a:rPr>
                <a:t>d</a:t>
              </a:r>
              <a:endParaRPr sz="1634">
                <a:latin typeface="Arial"/>
                <a:cs typeface="Arial"/>
              </a:endParaRPr>
            </a:p>
            <a:p>
              <a:pPr marL="77804">
                <a:lnSpc>
                  <a:spcPct val="95825"/>
                </a:lnSpc>
                <a:spcBef>
                  <a:spcPts val="542"/>
                </a:spcBef>
              </a:pPr>
              <a:r>
                <a:rPr sz="1135" dirty="0">
                  <a:solidFill>
                    <a:srgbClr val="310064"/>
                  </a:solidFill>
                  <a:latin typeface="Wingdings"/>
                  <a:cs typeface="Wingdings"/>
                </a:rPr>
                <a:t></a:t>
              </a:r>
              <a:r>
                <a:rPr sz="1135" dirty="0">
                  <a:solidFill>
                    <a:srgbClr val="310064"/>
                  </a:solidFill>
                  <a:latin typeface="Times New Roman"/>
                  <a:cs typeface="Times New Roman"/>
                </a:rPr>
                <a:t>  </a:t>
              </a:r>
              <a:r>
                <a:rPr sz="1135" spc="133" dirty="0">
                  <a:solidFill>
                    <a:srgbClr val="310064"/>
                  </a:solidFill>
                  <a:latin typeface="Times New Roman"/>
                  <a:cs typeface="Times New Roman"/>
                </a:rPr>
                <a:t> </a:t>
              </a:r>
              <a:r>
                <a:rPr sz="1634" dirty="0">
                  <a:latin typeface="Arial"/>
                  <a:cs typeface="Arial"/>
                </a:rPr>
                <a:t>P</a:t>
              </a:r>
              <a:r>
                <a:rPr sz="1634" spc="-17" dirty="0">
                  <a:latin typeface="Arial"/>
                  <a:cs typeface="Arial"/>
                </a:rPr>
                <a:t>e</a:t>
              </a:r>
              <a:r>
                <a:rPr sz="1634" dirty="0">
                  <a:latin typeface="Arial"/>
                  <a:cs typeface="Arial"/>
                </a:rPr>
                <a:t>rm</a:t>
              </a:r>
              <a:r>
                <a:rPr sz="1634" spc="-4" dirty="0">
                  <a:latin typeface="Arial"/>
                  <a:cs typeface="Arial"/>
                </a:rPr>
                <a:t>i</a:t>
              </a:r>
              <a:r>
                <a:rPr sz="1634" spc="4" dirty="0">
                  <a:latin typeface="Arial"/>
                  <a:cs typeface="Arial"/>
                </a:rPr>
                <a:t>t</a:t>
              </a:r>
              <a:r>
                <a:rPr sz="1634" dirty="0">
                  <a:latin typeface="Arial"/>
                  <a:cs typeface="Arial"/>
                </a:rPr>
                <a:t>e</a:t>
              </a:r>
              <a:r>
                <a:rPr sz="1634" spc="-108" dirty="0">
                  <a:latin typeface="Arial"/>
                  <a:cs typeface="Arial"/>
                </a:rPr>
                <a:t> </a:t>
              </a:r>
              <a:r>
                <a:rPr sz="1634" dirty="0">
                  <a:latin typeface="Arial"/>
                  <a:cs typeface="Arial"/>
                </a:rPr>
                <a:t>s</a:t>
              </a:r>
              <a:r>
                <a:rPr sz="1634" spc="-17" dirty="0">
                  <a:latin typeface="Arial"/>
                  <a:cs typeface="Arial"/>
                </a:rPr>
                <a:t>a</a:t>
              </a:r>
              <a:r>
                <a:rPr sz="1634" spc="-4" dirty="0">
                  <a:latin typeface="Arial"/>
                  <a:cs typeface="Arial"/>
                </a:rPr>
                <a:t>lid</a:t>
              </a:r>
              <a:r>
                <a:rPr sz="1634" dirty="0">
                  <a:latin typeface="Arial"/>
                  <a:cs typeface="Arial"/>
                </a:rPr>
                <a:t>a</a:t>
              </a:r>
              <a:r>
                <a:rPr sz="1634" spc="-85" dirty="0">
                  <a:latin typeface="Arial"/>
                  <a:cs typeface="Arial"/>
                </a:rPr>
                <a:t> </a:t>
              </a:r>
              <a:r>
                <a:rPr sz="1634" dirty="0">
                  <a:latin typeface="Arial"/>
                  <a:cs typeface="Arial"/>
                </a:rPr>
                <a:t>m</a:t>
              </a:r>
              <a:r>
                <a:rPr sz="1634" spc="-17" dirty="0">
                  <a:latin typeface="Arial"/>
                  <a:cs typeface="Arial"/>
                </a:rPr>
                <a:t>u</a:t>
              </a:r>
              <a:r>
                <a:rPr sz="1634" spc="-4" dirty="0">
                  <a:latin typeface="Arial"/>
                  <a:cs typeface="Arial"/>
                </a:rPr>
                <a:t>l</a:t>
              </a:r>
              <a:r>
                <a:rPr sz="1634" spc="4" dirty="0">
                  <a:latin typeface="Arial"/>
                  <a:cs typeface="Arial"/>
                </a:rPr>
                <a:t>t</a:t>
              </a:r>
              <a:r>
                <a:rPr sz="1634" spc="-4" dirty="0">
                  <a:latin typeface="Arial"/>
                  <a:cs typeface="Arial"/>
                </a:rPr>
                <a:t>i</a:t>
              </a:r>
              <a:r>
                <a:rPr sz="1634" dirty="0">
                  <a:latin typeface="Arial"/>
                  <a:cs typeface="Arial"/>
                </a:rPr>
                <a:t>m</a:t>
              </a:r>
              <a:r>
                <a:rPr sz="1634" spc="-17" dirty="0">
                  <a:latin typeface="Arial"/>
                  <a:cs typeface="Arial"/>
                </a:rPr>
                <a:t>e</a:t>
              </a:r>
              <a:r>
                <a:rPr sz="1634" spc="-13" dirty="0">
                  <a:latin typeface="Arial"/>
                  <a:cs typeface="Arial"/>
                </a:rPr>
                <a:t>d</a:t>
              </a:r>
              <a:r>
                <a:rPr sz="1634" spc="-4" dirty="0">
                  <a:latin typeface="Arial"/>
                  <a:cs typeface="Arial"/>
                </a:rPr>
                <a:t>i</a:t>
              </a:r>
              <a:r>
                <a:rPr sz="1634" dirty="0">
                  <a:latin typeface="Arial"/>
                  <a:cs typeface="Arial"/>
                </a:rPr>
                <a:t>a</a:t>
              </a:r>
              <a:endParaRPr sz="1634">
                <a:latin typeface="Arial"/>
                <a:cs typeface="Arial"/>
              </a:endParaRPr>
            </a:p>
            <a:p>
              <a:pPr marL="77804">
                <a:lnSpc>
                  <a:spcPct val="95825"/>
                </a:lnSpc>
                <a:spcBef>
                  <a:spcPts val="528"/>
                </a:spcBef>
              </a:pPr>
              <a:r>
                <a:rPr sz="1089" dirty="0">
                  <a:solidFill>
                    <a:srgbClr val="310064"/>
                  </a:solidFill>
                  <a:latin typeface="Wingdings"/>
                  <a:cs typeface="Wingdings"/>
                </a:rPr>
                <a:t></a:t>
              </a:r>
              <a:r>
                <a:rPr sz="1089" dirty="0">
                  <a:solidFill>
                    <a:srgbClr val="310064"/>
                  </a:solidFill>
                  <a:latin typeface="Times New Roman"/>
                  <a:cs typeface="Times New Roman"/>
                </a:rPr>
                <a:t>  </a:t>
              </a:r>
              <a:r>
                <a:rPr sz="1089" spc="168" dirty="0">
                  <a:solidFill>
                    <a:srgbClr val="310064"/>
                  </a:solidFill>
                  <a:latin typeface="Times New Roman"/>
                  <a:cs typeface="Times New Roman"/>
                </a:rPr>
                <a:t> </a:t>
              </a:r>
              <a:r>
                <a:rPr sz="1634" dirty="0">
                  <a:latin typeface="Arial"/>
                  <a:cs typeface="Arial"/>
                </a:rPr>
                <a:t>Es</a:t>
              </a:r>
              <a:r>
                <a:rPr sz="1634" spc="-103" dirty="0">
                  <a:latin typeface="Arial"/>
                  <a:cs typeface="Arial"/>
                </a:rPr>
                <a:t> </a:t>
              </a:r>
              <a:r>
                <a:rPr sz="1634" dirty="0">
                  <a:latin typeface="Arial"/>
                  <a:cs typeface="Arial"/>
                </a:rPr>
                <a:t>m</a:t>
              </a:r>
              <a:r>
                <a:rPr sz="1634" spc="-13" dirty="0">
                  <a:latin typeface="Arial"/>
                  <a:cs typeface="Arial"/>
                </a:rPr>
                <a:t>eno</a:t>
              </a:r>
              <a:r>
                <a:rPr sz="1634" dirty="0">
                  <a:latin typeface="Arial"/>
                  <a:cs typeface="Arial"/>
                </a:rPr>
                <a:t>s</a:t>
              </a:r>
              <a:r>
                <a:rPr sz="1634" spc="-81" dirty="0">
                  <a:latin typeface="Arial"/>
                  <a:cs typeface="Arial"/>
                </a:rPr>
                <a:t> </a:t>
              </a:r>
              <a:r>
                <a:rPr sz="1634" dirty="0">
                  <a:latin typeface="Arial"/>
                  <a:cs typeface="Arial"/>
                </a:rPr>
                <a:t>v</a:t>
              </a:r>
              <a:r>
                <a:rPr sz="1634" spc="-13" dirty="0">
                  <a:latin typeface="Arial"/>
                  <a:cs typeface="Arial"/>
                </a:rPr>
                <a:t>u</a:t>
              </a:r>
              <a:r>
                <a:rPr sz="1634" spc="-4" dirty="0">
                  <a:latin typeface="Arial"/>
                  <a:cs typeface="Arial"/>
                </a:rPr>
                <a:t>l</a:t>
              </a:r>
              <a:r>
                <a:rPr sz="1634" spc="-13" dirty="0">
                  <a:latin typeface="Arial"/>
                  <a:cs typeface="Arial"/>
                </a:rPr>
                <a:t>ne</a:t>
              </a:r>
              <a:r>
                <a:rPr sz="1634" dirty="0">
                  <a:latin typeface="Arial"/>
                  <a:cs typeface="Arial"/>
                </a:rPr>
                <a:t>r</a:t>
              </a:r>
              <a:r>
                <a:rPr sz="1634" spc="-13" dirty="0">
                  <a:latin typeface="Arial"/>
                  <a:cs typeface="Arial"/>
                </a:rPr>
                <a:t>a</a:t>
              </a:r>
              <a:r>
                <a:rPr sz="1634" spc="-4" dirty="0">
                  <a:latin typeface="Arial"/>
                  <a:cs typeface="Arial"/>
                </a:rPr>
                <a:t>bl</a:t>
              </a:r>
              <a:r>
                <a:rPr sz="1634" dirty="0">
                  <a:latin typeface="Arial"/>
                  <a:cs typeface="Arial"/>
                </a:rPr>
                <a:t>e</a:t>
              </a:r>
              <a:r>
                <a:rPr sz="1634" spc="-76" dirty="0">
                  <a:latin typeface="Arial"/>
                  <a:cs typeface="Arial"/>
                </a:rPr>
                <a:t> </a:t>
              </a:r>
              <a:r>
                <a:rPr sz="1634" spc="-13" dirty="0">
                  <a:latin typeface="Arial"/>
                  <a:cs typeface="Arial"/>
                </a:rPr>
                <a:t>a</a:t>
              </a:r>
              <a:r>
                <a:rPr sz="1634" dirty="0">
                  <a:latin typeface="Arial"/>
                  <a:cs typeface="Arial"/>
                </a:rPr>
                <a:t>l</a:t>
              </a:r>
              <a:r>
                <a:rPr sz="1634" spc="-94" dirty="0">
                  <a:latin typeface="Arial"/>
                  <a:cs typeface="Arial"/>
                </a:rPr>
                <a:t> </a:t>
              </a:r>
              <a:r>
                <a:rPr sz="1634" spc="-4" dirty="0">
                  <a:latin typeface="Arial"/>
                  <a:cs typeface="Arial"/>
                </a:rPr>
                <a:t>d</a:t>
              </a:r>
              <a:r>
                <a:rPr sz="1634" spc="-13" dirty="0">
                  <a:latin typeface="Arial"/>
                  <a:cs typeface="Arial"/>
                </a:rPr>
                <a:t>a</a:t>
              </a:r>
              <a:r>
                <a:rPr sz="1634" spc="-4" dirty="0">
                  <a:latin typeface="Arial"/>
                  <a:cs typeface="Arial"/>
                </a:rPr>
                <a:t>ñ</a:t>
              </a:r>
              <a:r>
                <a:rPr sz="1634" dirty="0">
                  <a:latin typeface="Arial"/>
                  <a:cs typeface="Arial"/>
                </a:rPr>
                <a:t>o</a:t>
              </a:r>
              <a:endParaRPr sz="1634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7469905" y="2430292"/>
              <a:ext cx="2442600" cy="1723374"/>
            </a:xfrm>
            <a:prstGeom prst="rect">
              <a:avLst/>
            </a:prstGeom>
          </p:spPr>
          <p:txBody>
            <a:bodyPr wrap="square" lIns="0" tIns="7492" rIns="0" bIns="0" rtlCol="0">
              <a:noAutofit/>
            </a:bodyPr>
            <a:lstStyle/>
            <a:p>
              <a:pPr marL="78379">
                <a:lnSpc>
                  <a:spcPct val="95825"/>
                </a:lnSpc>
              </a:pPr>
              <a:r>
                <a:rPr sz="1089" spc="4" dirty="0">
                  <a:solidFill>
                    <a:srgbClr val="310064"/>
                  </a:solidFill>
                  <a:latin typeface="Wingdings"/>
                  <a:cs typeface="Wingdings"/>
                </a:rPr>
                <a:t></a:t>
              </a:r>
              <a:r>
                <a:rPr sz="1634" spc="-15" dirty="0">
                  <a:latin typeface="Arial"/>
                  <a:cs typeface="Arial"/>
                </a:rPr>
                <a:t>Su desarrollo es caro</a:t>
              </a:r>
              <a:endParaRPr sz="1634">
                <a:latin typeface="Arial"/>
                <a:cs typeface="Arial"/>
              </a:endParaRPr>
            </a:p>
            <a:p>
              <a:pPr marL="78379">
                <a:lnSpc>
                  <a:spcPct val="95825"/>
                </a:lnSpc>
                <a:spcBef>
                  <a:spcPts val="542"/>
                </a:spcBef>
              </a:pPr>
              <a:r>
                <a:rPr sz="1135" dirty="0">
                  <a:solidFill>
                    <a:srgbClr val="310064"/>
                  </a:solidFill>
                  <a:latin typeface="Wingdings"/>
                  <a:cs typeface="Wingdings"/>
                </a:rPr>
                <a:t></a:t>
              </a:r>
              <a:r>
                <a:rPr sz="1634" spc="-21" dirty="0">
                  <a:latin typeface="Arial"/>
                  <a:cs typeface="Arial"/>
                </a:rPr>
                <a:t>Es mas difícil de</a:t>
              </a:r>
              <a:endParaRPr sz="1634">
                <a:latin typeface="Arial"/>
                <a:cs typeface="Arial"/>
              </a:endParaRPr>
            </a:p>
            <a:p>
              <a:pPr marL="78379">
                <a:lnSpc>
                  <a:spcPct val="95825"/>
                </a:lnSpc>
                <a:spcBef>
                  <a:spcPts val="82"/>
                </a:spcBef>
              </a:pPr>
              <a:r>
                <a:rPr sz="1634" spc="-19" dirty="0">
                  <a:latin typeface="Arial"/>
                  <a:cs typeface="Arial"/>
                </a:rPr>
                <a:t>actualizar, y de usar en</a:t>
              </a:r>
              <a:endParaRPr sz="1634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266585" y="4153666"/>
              <a:ext cx="2024897" cy="1784233"/>
            </a:xfrm>
            <a:prstGeom prst="rect">
              <a:avLst/>
            </a:prstGeom>
          </p:spPr>
          <p:txBody>
            <a:bodyPr wrap="square" lIns="0" tIns="214" rIns="0" bIns="0" rtlCol="0">
              <a:noAutofit/>
            </a:bodyPr>
            <a:lstStyle/>
            <a:p>
              <a:pPr>
                <a:lnSpc>
                  <a:spcPts val="862"/>
                </a:lnSpc>
              </a:pPr>
              <a:endParaRPr sz="862"/>
            </a:p>
            <a:p>
              <a:pPr marL="159181">
                <a:lnSpc>
                  <a:spcPct val="96761"/>
                </a:lnSpc>
                <a:spcBef>
                  <a:spcPts val="1815"/>
                </a:spcBef>
              </a:pPr>
              <a:r>
                <a:rPr sz="1634" spc="-12" dirty="0">
                  <a:latin typeface="Trebuchet MS"/>
                  <a:cs typeface="Trebuchet MS"/>
                </a:rPr>
                <a:t>Correo electrónico</a:t>
              </a:r>
              <a:endParaRPr sz="1634">
                <a:latin typeface="Trebuchet MS"/>
                <a:cs typeface="Trebuchet MS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291481" y="4153666"/>
              <a:ext cx="3178424" cy="1784233"/>
            </a:xfrm>
            <a:prstGeom prst="rect">
              <a:avLst/>
            </a:prstGeom>
          </p:spPr>
          <p:txBody>
            <a:bodyPr wrap="square" lIns="0" tIns="8068" rIns="0" bIns="0" rtlCol="0">
              <a:noAutofit/>
            </a:bodyPr>
            <a:lstStyle/>
            <a:p>
              <a:pPr marL="77804">
                <a:lnSpc>
                  <a:spcPct val="95825"/>
                </a:lnSpc>
              </a:pPr>
              <a:r>
                <a:rPr sz="1089" spc="4" dirty="0">
                  <a:solidFill>
                    <a:srgbClr val="310064"/>
                  </a:solidFill>
                  <a:latin typeface="Wingdings"/>
                  <a:cs typeface="Wingdings"/>
                </a:rPr>
                <a:t></a:t>
              </a:r>
              <a:r>
                <a:rPr sz="1634" spc="-16" dirty="0">
                  <a:latin typeface="Arial"/>
                  <a:cs typeface="Arial"/>
                </a:rPr>
                <a:t>Reduce el papeleo</a:t>
              </a:r>
              <a:endParaRPr sz="1634">
                <a:latin typeface="Arial"/>
                <a:cs typeface="Arial"/>
              </a:endParaRPr>
            </a:p>
            <a:p>
              <a:pPr marL="77804" marR="986523">
                <a:lnSpc>
                  <a:spcPct val="100041"/>
                </a:lnSpc>
                <a:spcBef>
                  <a:spcPts val="539"/>
                </a:spcBef>
              </a:pPr>
              <a:r>
                <a:rPr sz="1089" spc="4" dirty="0">
                  <a:solidFill>
                    <a:srgbClr val="310064"/>
                  </a:solidFill>
                  <a:latin typeface="Wingdings"/>
                  <a:cs typeface="Wingdings"/>
                </a:rPr>
                <a:t></a:t>
              </a:r>
              <a:r>
                <a:rPr sz="1634" spc="-9" dirty="0">
                  <a:latin typeface="Arial"/>
                  <a:cs typeface="Arial"/>
                </a:rPr>
                <a:t>Puede ser actualizado fácilmente</a:t>
              </a:r>
              <a:endParaRPr sz="1634">
                <a:latin typeface="Arial"/>
                <a:cs typeface="Arial"/>
              </a:endParaRPr>
            </a:p>
            <a:p>
              <a:pPr marL="77804">
                <a:lnSpc>
                  <a:spcPct val="95825"/>
                </a:lnSpc>
                <a:spcBef>
                  <a:spcPts val="445"/>
                </a:spcBef>
              </a:pPr>
              <a:r>
                <a:rPr sz="1089" dirty="0">
                  <a:solidFill>
                    <a:srgbClr val="310064"/>
                  </a:solidFill>
                  <a:latin typeface="Wingdings"/>
                  <a:cs typeface="Wingdings"/>
                </a:rPr>
                <a:t></a:t>
              </a:r>
              <a:r>
                <a:rPr sz="1089" dirty="0">
                  <a:solidFill>
                    <a:srgbClr val="310064"/>
                  </a:solidFill>
                  <a:latin typeface="Times New Roman"/>
                  <a:cs typeface="Times New Roman"/>
                </a:rPr>
                <a:t>  </a:t>
              </a:r>
              <a:r>
                <a:rPr sz="1089" spc="168" dirty="0">
                  <a:solidFill>
                    <a:srgbClr val="310064"/>
                  </a:solidFill>
                  <a:latin typeface="Times New Roman"/>
                  <a:cs typeface="Times New Roman"/>
                </a:rPr>
                <a:t> </a:t>
              </a:r>
              <a:r>
                <a:rPr sz="1634" dirty="0">
                  <a:latin typeface="Arial"/>
                  <a:cs typeface="Arial"/>
                </a:rPr>
                <a:t>P</a:t>
              </a:r>
              <a:r>
                <a:rPr sz="1634" spc="-13" dirty="0">
                  <a:latin typeface="Arial"/>
                  <a:cs typeface="Arial"/>
                </a:rPr>
                <a:t>ued</a:t>
              </a:r>
              <a:r>
                <a:rPr sz="1634" dirty="0">
                  <a:latin typeface="Arial"/>
                  <a:cs typeface="Arial"/>
                </a:rPr>
                <a:t>e</a:t>
              </a:r>
              <a:r>
                <a:rPr sz="1634" spc="-85" dirty="0">
                  <a:latin typeface="Arial"/>
                  <a:cs typeface="Arial"/>
                </a:rPr>
                <a:t> </a:t>
              </a:r>
              <a:r>
                <a:rPr sz="1634" dirty="0">
                  <a:latin typeface="Arial"/>
                  <a:cs typeface="Arial"/>
                </a:rPr>
                <a:t>s</a:t>
              </a:r>
              <a:r>
                <a:rPr sz="1634" spc="-13" dirty="0">
                  <a:latin typeface="Arial"/>
                  <a:cs typeface="Arial"/>
                </a:rPr>
                <a:t>e</a:t>
              </a:r>
              <a:r>
                <a:rPr sz="1634" dirty="0">
                  <a:latin typeface="Arial"/>
                  <a:cs typeface="Arial"/>
                </a:rPr>
                <a:t>r</a:t>
              </a:r>
              <a:r>
                <a:rPr sz="1634" spc="-103" dirty="0">
                  <a:latin typeface="Arial"/>
                  <a:cs typeface="Arial"/>
                </a:rPr>
                <a:t> </a:t>
              </a:r>
              <a:r>
                <a:rPr sz="1634" spc="-13" dirty="0">
                  <a:latin typeface="Arial"/>
                  <a:cs typeface="Arial"/>
                </a:rPr>
                <a:t>d</a:t>
              </a:r>
              <a:r>
                <a:rPr sz="1634" spc="-4" dirty="0">
                  <a:latin typeface="Arial"/>
                  <a:cs typeface="Arial"/>
                </a:rPr>
                <a:t>i</a:t>
              </a:r>
              <a:r>
                <a:rPr sz="1634" spc="4" dirty="0">
                  <a:latin typeface="Arial"/>
                  <a:cs typeface="Arial"/>
                </a:rPr>
                <a:t>f</a:t>
              </a:r>
              <a:r>
                <a:rPr sz="1634" spc="-4" dirty="0">
                  <a:latin typeface="Arial"/>
                  <a:cs typeface="Arial"/>
                </a:rPr>
                <a:t>u</a:t>
              </a:r>
              <a:r>
                <a:rPr sz="1634" spc="-13" dirty="0">
                  <a:latin typeface="Arial"/>
                  <a:cs typeface="Arial"/>
                </a:rPr>
                <a:t>nd</a:t>
              </a:r>
              <a:r>
                <a:rPr sz="1634" spc="-4" dirty="0">
                  <a:latin typeface="Arial"/>
                  <a:cs typeface="Arial"/>
                </a:rPr>
                <a:t>id</a:t>
              </a:r>
              <a:r>
                <a:rPr sz="1634" dirty="0">
                  <a:latin typeface="Arial"/>
                  <a:cs typeface="Arial"/>
                </a:rPr>
                <a:t>o</a:t>
              </a:r>
              <a:endParaRPr sz="1634">
                <a:latin typeface="Arial"/>
                <a:cs typeface="Arial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7469905" y="4153666"/>
              <a:ext cx="2442600" cy="1784233"/>
            </a:xfrm>
            <a:prstGeom prst="rect">
              <a:avLst/>
            </a:prstGeom>
          </p:spPr>
          <p:txBody>
            <a:bodyPr wrap="square" lIns="0" tIns="8068" rIns="0" bIns="0" rtlCol="0">
              <a:noAutofit/>
            </a:bodyPr>
            <a:lstStyle/>
            <a:p>
              <a:pPr marL="78379" marR="341499">
                <a:lnSpc>
                  <a:spcPct val="100041"/>
                </a:lnSpc>
              </a:pPr>
              <a:r>
                <a:rPr sz="1089" spc="4" dirty="0">
                  <a:solidFill>
                    <a:srgbClr val="310064"/>
                  </a:solidFill>
                  <a:latin typeface="Wingdings"/>
                  <a:cs typeface="Wingdings"/>
                </a:rPr>
                <a:t></a:t>
              </a:r>
              <a:r>
                <a:rPr sz="1634" dirty="0">
                  <a:latin typeface="Arial"/>
                  <a:cs typeface="Arial"/>
                </a:rPr>
                <a:t>P</a:t>
              </a:r>
              <a:r>
                <a:rPr sz="1634" spc="-13" dirty="0">
                  <a:latin typeface="Arial"/>
                  <a:cs typeface="Arial"/>
                </a:rPr>
                <a:t>o</a:t>
              </a:r>
              <a:r>
                <a:rPr sz="1634" dirty="0">
                  <a:latin typeface="Arial"/>
                  <a:cs typeface="Arial"/>
                </a:rPr>
                <a:t>r</a:t>
              </a:r>
              <a:r>
                <a:rPr sz="1634" spc="-80" dirty="0">
                  <a:latin typeface="Arial"/>
                  <a:cs typeface="Arial"/>
                </a:rPr>
                <a:t> </a:t>
              </a:r>
              <a:r>
                <a:rPr sz="1634" spc="-4" dirty="0">
                  <a:latin typeface="Arial"/>
                  <a:cs typeface="Arial"/>
                </a:rPr>
                <a:t>l</a:t>
              </a:r>
              <a:r>
                <a:rPr sz="1634" dirty="0">
                  <a:latin typeface="Arial"/>
                  <a:cs typeface="Arial"/>
                </a:rPr>
                <a:t>o</a:t>
              </a:r>
              <a:r>
                <a:rPr sz="1634" spc="-108" dirty="0">
                  <a:latin typeface="Arial"/>
                  <a:cs typeface="Arial"/>
                </a:rPr>
                <a:t> </a:t>
              </a:r>
              <a:r>
                <a:rPr sz="1634" spc="-13" dirty="0">
                  <a:latin typeface="Arial"/>
                  <a:cs typeface="Arial"/>
                </a:rPr>
                <a:t>gene</a:t>
              </a:r>
              <a:r>
                <a:rPr sz="1634" spc="13" dirty="0">
                  <a:latin typeface="Arial"/>
                  <a:cs typeface="Arial"/>
                </a:rPr>
                <a:t>r</a:t>
              </a:r>
              <a:r>
                <a:rPr sz="1634" spc="-13" dirty="0">
                  <a:latin typeface="Arial"/>
                  <a:cs typeface="Arial"/>
                </a:rPr>
                <a:t>a</a:t>
              </a:r>
              <a:r>
                <a:rPr sz="1634" spc="-4" dirty="0">
                  <a:latin typeface="Arial"/>
                  <a:cs typeface="Arial"/>
                </a:rPr>
                <a:t>l</a:t>
              </a:r>
              <a:r>
                <a:rPr sz="1634" dirty="0">
                  <a:latin typeface="Arial"/>
                  <a:cs typeface="Arial"/>
                </a:rPr>
                <a:t>,</a:t>
              </a:r>
              <a:r>
                <a:rPr sz="1634" spc="-58" dirty="0">
                  <a:latin typeface="Arial"/>
                  <a:cs typeface="Arial"/>
                </a:rPr>
                <a:t> </a:t>
              </a:r>
              <a:r>
                <a:rPr sz="1634" spc="-13" dirty="0">
                  <a:latin typeface="Arial"/>
                  <a:cs typeface="Arial"/>
                </a:rPr>
                <a:t>po</a:t>
              </a:r>
              <a:r>
                <a:rPr sz="1634" dirty="0">
                  <a:latin typeface="Arial"/>
                  <a:cs typeface="Arial"/>
                </a:rPr>
                <a:t>s</a:t>
              </a:r>
              <a:r>
                <a:rPr sz="1634" spc="-13" dirty="0">
                  <a:latin typeface="Arial"/>
                  <a:cs typeface="Arial"/>
                </a:rPr>
                <a:t>e</a:t>
              </a:r>
              <a:r>
                <a:rPr sz="1634" dirty="0">
                  <a:latin typeface="Arial"/>
                  <a:cs typeface="Arial"/>
                </a:rPr>
                <a:t>e </a:t>
              </a:r>
              <a:r>
                <a:rPr sz="1634" spc="-13" dirty="0">
                  <a:latin typeface="Arial"/>
                  <a:cs typeface="Arial"/>
                </a:rPr>
                <a:t>un</a:t>
              </a:r>
              <a:r>
                <a:rPr sz="1634" dirty="0">
                  <a:latin typeface="Arial"/>
                  <a:cs typeface="Arial"/>
                </a:rPr>
                <a:t>a</a:t>
              </a:r>
              <a:r>
                <a:rPr sz="1634" spc="-94" dirty="0">
                  <a:latin typeface="Arial"/>
                  <a:cs typeface="Arial"/>
                </a:rPr>
                <a:t> </a:t>
              </a:r>
              <a:r>
                <a:rPr sz="1634" dirty="0">
                  <a:latin typeface="Arial"/>
                  <a:cs typeface="Arial"/>
                </a:rPr>
                <a:t>m</a:t>
              </a:r>
              <a:r>
                <a:rPr sz="1634" spc="-13" dirty="0">
                  <a:latin typeface="Arial"/>
                  <a:cs typeface="Arial"/>
                </a:rPr>
                <a:t>e</a:t>
              </a:r>
              <a:r>
                <a:rPr sz="1634" spc="-4" dirty="0">
                  <a:latin typeface="Arial"/>
                  <a:cs typeface="Arial"/>
                </a:rPr>
                <a:t>n</a:t>
              </a:r>
              <a:r>
                <a:rPr sz="1634" spc="-13" dirty="0">
                  <a:latin typeface="Arial"/>
                  <a:cs typeface="Arial"/>
                </a:rPr>
                <a:t>o</a:t>
              </a:r>
              <a:r>
                <a:rPr sz="1634" dirty="0">
                  <a:latin typeface="Arial"/>
                  <a:cs typeface="Arial"/>
                </a:rPr>
                <a:t>r</a:t>
              </a:r>
              <a:r>
                <a:rPr sz="1634" spc="-81" dirty="0">
                  <a:latin typeface="Arial"/>
                  <a:cs typeface="Arial"/>
                </a:rPr>
                <a:t> </a:t>
              </a:r>
              <a:r>
                <a:rPr sz="1634" spc="4" dirty="0">
                  <a:latin typeface="Arial"/>
                  <a:cs typeface="Arial"/>
                </a:rPr>
                <a:t>r</a:t>
              </a:r>
              <a:r>
                <a:rPr sz="1634" spc="-13" dirty="0">
                  <a:latin typeface="Arial"/>
                  <a:cs typeface="Arial"/>
                </a:rPr>
                <a:t>e</a:t>
              </a:r>
              <a:r>
                <a:rPr sz="1634" spc="8" dirty="0">
                  <a:latin typeface="Arial"/>
                  <a:cs typeface="Arial"/>
                </a:rPr>
                <a:t>s</a:t>
              </a:r>
              <a:r>
                <a:rPr sz="1634" spc="-13" dirty="0">
                  <a:latin typeface="Arial"/>
                  <a:cs typeface="Arial"/>
                </a:rPr>
                <a:t>o</a:t>
              </a:r>
              <a:r>
                <a:rPr sz="1634" spc="-4" dirty="0">
                  <a:latin typeface="Arial"/>
                  <a:cs typeface="Arial"/>
                </a:rPr>
                <a:t>l</a:t>
              </a:r>
              <a:r>
                <a:rPr sz="1634" spc="-13" dirty="0">
                  <a:latin typeface="Arial"/>
                  <a:cs typeface="Arial"/>
                </a:rPr>
                <a:t>u</a:t>
              </a:r>
              <a:r>
                <a:rPr sz="1634" dirty="0">
                  <a:latin typeface="Arial"/>
                  <a:cs typeface="Arial"/>
                </a:rPr>
                <a:t>c</a:t>
              </a:r>
              <a:r>
                <a:rPr sz="1634" spc="-4" dirty="0">
                  <a:latin typeface="Arial"/>
                  <a:cs typeface="Arial"/>
                </a:rPr>
                <a:t>i</a:t>
              </a:r>
              <a:r>
                <a:rPr sz="1634" spc="-13" dirty="0">
                  <a:latin typeface="Arial"/>
                  <a:cs typeface="Arial"/>
                </a:rPr>
                <a:t>ó</a:t>
              </a:r>
              <a:r>
                <a:rPr sz="1634" dirty="0">
                  <a:latin typeface="Arial"/>
                  <a:cs typeface="Arial"/>
                </a:rPr>
                <a:t>n</a:t>
              </a:r>
              <a:endParaRPr sz="1634">
                <a:latin typeface="Arial"/>
                <a:cs typeface="Arial"/>
              </a:endParaRPr>
            </a:p>
            <a:p>
              <a:pPr marL="78379" marR="913615">
                <a:lnSpc>
                  <a:spcPts val="1878"/>
                </a:lnSpc>
                <a:spcBef>
                  <a:spcPts val="731"/>
                </a:spcBef>
              </a:pPr>
              <a:r>
                <a:rPr sz="1089" spc="4" dirty="0">
                  <a:solidFill>
                    <a:srgbClr val="310064"/>
                  </a:solidFill>
                  <a:latin typeface="Wingdings"/>
                  <a:cs typeface="Wingdings"/>
                </a:rPr>
                <a:t></a:t>
              </a:r>
              <a:r>
                <a:rPr sz="1634" spc="-23" dirty="0">
                  <a:latin typeface="Arial"/>
                  <a:cs typeface="Arial"/>
                </a:rPr>
                <a:t>No se le puede </a:t>
              </a:r>
              <a:endParaRPr sz="1634">
                <a:latin typeface="Arial"/>
                <a:cs typeface="Arial"/>
              </a:endParaRPr>
            </a:p>
            <a:p>
              <a:pPr marL="78379" marR="913615">
                <a:lnSpc>
                  <a:spcPts val="1878"/>
                </a:lnSpc>
                <a:spcBef>
                  <a:spcPts val="473"/>
                </a:spcBef>
              </a:pPr>
              <a:r>
                <a:rPr sz="1634" spc="-5" dirty="0">
                  <a:latin typeface="Arial"/>
                  <a:cs typeface="Arial"/>
                </a:rPr>
                <a:t>formatear</a:t>
              </a:r>
              <a:endParaRPr sz="1634">
                <a:latin typeface="Arial"/>
                <a:cs typeface="Arial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1574456" y="5878195"/>
              <a:ext cx="692128" cy="72671"/>
            </a:xfrm>
            <a:prstGeom prst="rect">
              <a:avLst/>
            </a:prstGeom>
          </p:spPr>
          <p:txBody>
            <a:bodyPr wrap="square" lIns="0" tIns="3515" rIns="0" bIns="0" rtlCol="0">
              <a:noAutofit/>
            </a:bodyPr>
            <a:lstStyle/>
            <a:p>
              <a:pPr marL="23053">
                <a:lnSpc>
                  <a:spcPts val="545"/>
                </a:lnSpc>
              </a:pPr>
              <a:endParaRPr sz="545"/>
            </a:p>
          </p:txBody>
        </p:sp>
      </p:grpSp>
      <p:pic>
        <p:nvPicPr>
          <p:cNvPr id="33" name="Imagen 32">
            <a:extLst>
              <a:ext uri="{FF2B5EF4-FFF2-40B4-BE49-F238E27FC236}">
                <a16:creationId xmlns:a16="http://schemas.microsoft.com/office/drawing/2014/main" id="{7A0FED32-7CB2-456E-BD6D-3C902E5E1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C6D169C-3D2F-43CC-BD23-DD6651024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" r="-1" b="1358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761362" y="4638811"/>
            <a:ext cx="3180452" cy="576578"/>
          </a:xfrm>
          <a:prstGeom prst="rect">
            <a:avLst/>
          </a:prstGeom>
        </p:spPr>
        <p:txBody>
          <a:bodyPr wrap="square" lIns="0" tIns="28815" rIns="0" bIns="0" rtlCol="0">
            <a:noAutofit/>
          </a:bodyPr>
          <a:lstStyle/>
          <a:p>
            <a:pPr marL="11527">
              <a:lnSpc>
                <a:spcPts val="4538"/>
              </a:lnSpc>
              <a:spcAft>
                <a:spcPts val="600"/>
              </a:spcAft>
            </a:pPr>
            <a:r>
              <a:rPr lang="es-CO" sz="4356" dirty="0">
                <a:latin typeface="Arial"/>
                <a:cs typeface="Arial"/>
              </a:rPr>
              <a:t>DISEÑO </a:t>
            </a:r>
            <a:r>
              <a:rPr sz="4356" dirty="0">
                <a:latin typeface="Arial"/>
                <a:cs typeface="Arial"/>
              </a:rPr>
              <a:t>DE</a:t>
            </a:r>
            <a:endParaRPr lang="es-ES" sz="4356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7400" y="4638811"/>
            <a:ext cx="3120036" cy="576578"/>
          </a:xfrm>
          <a:prstGeom prst="rect">
            <a:avLst/>
          </a:prstGeom>
        </p:spPr>
        <p:txBody>
          <a:bodyPr wrap="square" lIns="0" tIns="28815" rIns="0" bIns="0" rtlCol="0">
            <a:noAutofit/>
          </a:bodyPr>
          <a:lstStyle/>
          <a:p>
            <a:pPr marL="11527">
              <a:lnSpc>
                <a:spcPts val="4538"/>
              </a:lnSpc>
              <a:spcAft>
                <a:spcPts val="600"/>
              </a:spcAft>
            </a:pPr>
            <a:r>
              <a:rPr sz="4356" dirty="0">
                <a:latin typeface="Arial"/>
                <a:cs typeface="Arial"/>
              </a:rPr>
              <a:t>ENTRADAS</a:t>
            </a:r>
            <a:endParaRPr lang="es-ES" sz="4356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9477" y="5302935"/>
            <a:ext cx="3180452" cy="576303"/>
          </a:xfrm>
          <a:prstGeom prst="rect">
            <a:avLst/>
          </a:prstGeom>
        </p:spPr>
        <p:txBody>
          <a:bodyPr wrap="square" lIns="0" tIns="28815" rIns="0" bIns="0" rtlCol="0">
            <a:noAutofit/>
          </a:bodyPr>
          <a:lstStyle/>
          <a:p>
            <a:pPr marL="11527">
              <a:lnSpc>
                <a:spcPts val="4538"/>
              </a:lnSpc>
              <a:spcAft>
                <a:spcPts val="600"/>
              </a:spcAft>
            </a:pPr>
            <a:r>
              <a:rPr sz="4356" dirty="0">
                <a:latin typeface="Arial"/>
                <a:cs typeface="Arial"/>
              </a:rPr>
              <a:t>EFECTIVAS</a:t>
            </a:r>
            <a:endParaRPr lang="es-ES" sz="435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2" name="object 2"/>
          <p:cNvSpPr txBox="1"/>
          <p:nvPr/>
        </p:nvSpPr>
        <p:spPr>
          <a:xfrm>
            <a:off x="2631857" y="2114800"/>
            <a:ext cx="6224055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60D73CC4-353D-4182-B2B0-4AE542D1DD33}"/>
              </a:ext>
            </a:extLst>
          </p:cNvPr>
          <p:cNvSpPr txBox="1"/>
          <p:nvPr/>
        </p:nvSpPr>
        <p:spPr>
          <a:xfrm>
            <a:off x="2631856" y="5756638"/>
            <a:ext cx="7707289" cy="56239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algn="r">
              <a:lnSpc>
                <a:spcPct val="95825"/>
              </a:lnSpc>
              <a:spcAft>
                <a:spcPts val="600"/>
              </a:spcAft>
            </a:pPr>
            <a:r>
              <a:rPr lang="da-DK" sz="2178" spc="-133" dirty="0">
                <a:latin typeface="Arial"/>
                <a:cs typeface="Arial"/>
              </a:rPr>
              <a:t>Cap. 11 y 12 Kendall &amp; </a:t>
            </a:r>
            <a:r>
              <a:rPr lang="da-DK" sz="2178" spc="-121" dirty="0">
                <a:latin typeface="Arial"/>
                <a:cs typeface="Arial"/>
              </a:rPr>
              <a:t>Kendall</a:t>
            </a:r>
            <a:endParaRPr lang="da-DK" sz="2178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940293" y="505746"/>
            <a:ext cx="8532276" cy="392346"/>
          </a:xfrm>
          <a:prstGeom prst="rect">
            <a:avLst/>
          </a:prstGeom>
        </p:spPr>
        <p:txBody>
          <a:bodyPr wrap="square" lIns="0" tIns="19594" rIns="0" bIns="0" rtlCol="0">
            <a:noAutofit/>
          </a:bodyPr>
          <a:lstStyle/>
          <a:p>
            <a:pPr marL="11527">
              <a:lnSpc>
                <a:spcPts val="3086"/>
              </a:lnSpc>
            </a:pPr>
            <a:r>
              <a:rPr lang="es-CO" sz="2904" b="1" spc="-45" dirty="0">
                <a:solidFill>
                  <a:srgbClr val="310064"/>
                </a:solidFill>
                <a:latin typeface="+mj-lt"/>
                <a:cs typeface="Trebuchet MS"/>
              </a:rPr>
              <a:t>Factores a considerar al seleccionar la tecnología de salida</a:t>
            </a:r>
            <a:endParaRPr lang="es-CO" sz="2904" dirty="0">
              <a:latin typeface="+mj-lt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1857" y="1540097"/>
            <a:ext cx="1934624" cy="230521"/>
          </a:xfrm>
          <a:prstGeom prst="rect">
            <a:avLst/>
          </a:prstGeom>
        </p:spPr>
        <p:txBody>
          <a:bodyPr wrap="square" lIns="0" tIns="11180" rIns="0" bIns="0" rtlCol="0">
            <a:noAutofit/>
          </a:bodyPr>
          <a:lstStyle/>
          <a:p>
            <a:pPr marL="11527">
              <a:lnSpc>
                <a:spcPts val="1760"/>
              </a:lnSpc>
            </a:pPr>
            <a:r>
              <a:rPr spc="-152" dirty="0">
                <a:solidFill>
                  <a:srgbClr val="003164"/>
                </a:solidFill>
                <a:latin typeface="+mj-lt"/>
                <a:cs typeface="Arial"/>
              </a:rPr>
              <a:t>1.¿Quién usará la salida?</a:t>
            </a:r>
            <a:endParaRPr dirty="0">
              <a:latin typeface="+mj-lt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1856" y="1927602"/>
            <a:ext cx="176298" cy="2554748"/>
          </a:xfrm>
          <a:prstGeom prst="rect">
            <a:avLst/>
          </a:prstGeom>
        </p:spPr>
        <p:txBody>
          <a:bodyPr wrap="square" lIns="0" tIns="11180" rIns="0" bIns="0" rtlCol="0">
            <a:noAutofit/>
          </a:bodyPr>
          <a:lstStyle/>
          <a:p>
            <a:pPr marL="11527" marR="41">
              <a:lnSpc>
                <a:spcPts val="1760"/>
              </a:lnSpc>
            </a:pPr>
            <a:r>
              <a:rPr spc="-199" dirty="0">
                <a:solidFill>
                  <a:srgbClr val="003164"/>
                </a:solidFill>
                <a:latin typeface="+mj-lt"/>
                <a:cs typeface="Arial"/>
              </a:rPr>
              <a:t>2.</a:t>
            </a:r>
            <a:endParaRPr>
              <a:latin typeface="+mj-lt"/>
              <a:cs typeface="Arial"/>
            </a:endParaRPr>
          </a:p>
          <a:p>
            <a:pPr marL="11527" marR="41">
              <a:lnSpc>
                <a:spcPct val="95825"/>
              </a:lnSpc>
              <a:spcBef>
                <a:spcPts val="1083"/>
              </a:spcBef>
            </a:pPr>
            <a:r>
              <a:rPr spc="-199" dirty="0">
                <a:solidFill>
                  <a:srgbClr val="003164"/>
                </a:solidFill>
                <a:latin typeface="+mj-lt"/>
                <a:cs typeface="Arial"/>
              </a:rPr>
              <a:t>3.</a:t>
            </a:r>
            <a:endParaRPr>
              <a:latin typeface="+mj-lt"/>
              <a:cs typeface="Arial"/>
            </a:endParaRPr>
          </a:p>
          <a:p>
            <a:pPr marL="11527" marR="41">
              <a:lnSpc>
                <a:spcPct val="95825"/>
              </a:lnSpc>
              <a:spcBef>
                <a:spcPts val="1171"/>
              </a:spcBef>
            </a:pPr>
            <a:r>
              <a:rPr spc="-199" dirty="0">
                <a:solidFill>
                  <a:srgbClr val="003164"/>
                </a:solidFill>
                <a:latin typeface="+mj-lt"/>
                <a:cs typeface="Arial"/>
              </a:rPr>
              <a:t>4.</a:t>
            </a:r>
            <a:endParaRPr>
              <a:latin typeface="+mj-lt"/>
              <a:cs typeface="Arial"/>
            </a:endParaRPr>
          </a:p>
          <a:p>
            <a:pPr marL="11527">
              <a:lnSpc>
                <a:spcPct val="95825"/>
              </a:lnSpc>
              <a:spcBef>
                <a:spcPts val="1174"/>
              </a:spcBef>
            </a:pPr>
            <a:r>
              <a:rPr spc="-199" dirty="0">
                <a:solidFill>
                  <a:srgbClr val="003164"/>
                </a:solidFill>
                <a:latin typeface="+mj-lt"/>
                <a:cs typeface="Arial"/>
              </a:rPr>
              <a:t>5.</a:t>
            </a:r>
            <a:endParaRPr>
              <a:latin typeface="+mj-lt"/>
              <a:cs typeface="Arial"/>
            </a:endParaRPr>
          </a:p>
          <a:p>
            <a:pPr marL="11527" marR="41">
              <a:lnSpc>
                <a:spcPct val="95825"/>
              </a:lnSpc>
              <a:spcBef>
                <a:spcPts val="1171"/>
              </a:spcBef>
            </a:pPr>
            <a:r>
              <a:rPr spc="-199" dirty="0">
                <a:solidFill>
                  <a:srgbClr val="003164"/>
                </a:solidFill>
                <a:latin typeface="+mj-lt"/>
                <a:cs typeface="Arial"/>
              </a:rPr>
              <a:t>6.</a:t>
            </a:r>
            <a:endParaRPr>
              <a:latin typeface="+mj-lt"/>
              <a:cs typeface="Arial"/>
            </a:endParaRPr>
          </a:p>
          <a:p>
            <a:pPr marL="11527" marR="41">
              <a:lnSpc>
                <a:spcPct val="95825"/>
              </a:lnSpc>
              <a:spcBef>
                <a:spcPts val="1171"/>
              </a:spcBef>
            </a:pPr>
            <a:r>
              <a:rPr spc="-199" dirty="0">
                <a:solidFill>
                  <a:srgbClr val="003164"/>
                </a:solidFill>
                <a:latin typeface="+mj-lt"/>
                <a:cs typeface="Arial"/>
              </a:rPr>
              <a:t>7.</a:t>
            </a:r>
            <a:endParaRPr>
              <a:latin typeface="+mj-lt"/>
              <a:cs typeface="Arial"/>
            </a:endParaRPr>
          </a:p>
          <a:p>
            <a:pPr marL="11527" marR="41">
              <a:lnSpc>
                <a:spcPct val="95825"/>
              </a:lnSpc>
              <a:spcBef>
                <a:spcPts val="1173"/>
              </a:spcBef>
            </a:pPr>
            <a:r>
              <a:rPr spc="-199" dirty="0">
                <a:solidFill>
                  <a:srgbClr val="003164"/>
                </a:solidFill>
                <a:latin typeface="+mj-lt"/>
                <a:cs typeface="Arial"/>
              </a:rPr>
              <a:t>8.</a:t>
            </a:r>
            <a:endParaRPr>
              <a:latin typeface="+mj-lt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9325" y="1927602"/>
            <a:ext cx="6045851" cy="2554748"/>
          </a:xfrm>
          <a:prstGeom prst="rect">
            <a:avLst/>
          </a:prstGeom>
        </p:spPr>
        <p:txBody>
          <a:bodyPr wrap="square" lIns="0" tIns="11180" rIns="0" bIns="0" rtlCol="0">
            <a:noAutofit/>
          </a:bodyPr>
          <a:lstStyle/>
          <a:p>
            <a:pPr marL="11527" marR="31122">
              <a:lnSpc>
                <a:spcPts val="1760"/>
              </a:lnSpc>
            </a:pPr>
            <a:r>
              <a:rPr spc="-151" dirty="0">
                <a:solidFill>
                  <a:srgbClr val="003164"/>
                </a:solidFill>
                <a:latin typeface="+mj-lt"/>
                <a:cs typeface="Arial"/>
              </a:rPr>
              <a:t>¿Qué tantas personas necesitan la salida?</a:t>
            </a:r>
            <a:endParaRPr dirty="0">
              <a:latin typeface="+mj-lt"/>
              <a:cs typeface="Arial"/>
            </a:endParaRPr>
          </a:p>
          <a:p>
            <a:pPr marL="11527" marR="31122">
              <a:lnSpc>
                <a:spcPct val="95825"/>
              </a:lnSpc>
              <a:spcBef>
                <a:spcPts val="1083"/>
              </a:spcBef>
            </a:pPr>
            <a:r>
              <a:rPr spc="-150" dirty="0">
                <a:solidFill>
                  <a:srgbClr val="003164"/>
                </a:solidFill>
                <a:latin typeface="+mj-lt"/>
                <a:cs typeface="Arial"/>
              </a:rPr>
              <a:t>¿Dónde se necesita la salida?</a:t>
            </a:r>
            <a:endParaRPr dirty="0">
              <a:latin typeface="+mj-lt"/>
              <a:cs typeface="Arial"/>
            </a:endParaRPr>
          </a:p>
          <a:p>
            <a:pPr marL="11527" marR="31122">
              <a:lnSpc>
                <a:spcPct val="95825"/>
              </a:lnSpc>
              <a:spcBef>
                <a:spcPts val="1171"/>
              </a:spcBef>
            </a:pPr>
            <a:r>
              <a:rPr spc="-142" dirty="0">
                <a:solidFill>
                  <a:srgbClr val="003164"/>
                </a:solidFill>
                <a:latin typeface="+mj-lt"/>
                <a:cs typeface="Arial"/>
              </a:rPr>
              <a:t>¿Cuál es el propósito de la salida?</a:t>
            </a:r>
            <a:endParaRPr dirty="0">
              <a:latin typeface="+mj-lt"/>
              <a:cs typeface="Arial"/>
            </a:endParaRPr>
          </a:p>
          <a:p>
            <a:pPr marL="11527" marR="31122">
              <a:lnSpc>
                <a:spcPct val="95825"/>
              </a:lnSpc>
              <a:spcBef>
                <a:spcPts val="1174"/>
              </a:spcBef>
            </a:pPr>
            <a:r>
              <a:rPr spc="-145" dirty="0">
                <a:solidFill>
                  <a:srgbClr val="003164"/>
                </a:solidFill>
                <a:latin typeface="+mj-lt"/>
                <a:cs typeface="Arial"/>
              </a:rPr>
              <a:t>¿Cuál es la velocidad a la que se necesita la salida?</a:t>
            </a:r>
            <a:endParaRPr dirty="0">
              <a:latin typeface="+mj-lt"/>
              <a:cs typeface="Arial"/>
            </a:endParaRPr>
          </a:p>
          <a:p>
            <a:pPr marL="11527" marR="31122">
              <a:lnSpc>
                <a:spcPct val="95825"/>
              </a:lnSpc>
              <a:spcBef>
                <a:spcPts val="1171"/>
              </a:spcBef>
            </a:pPr>
            <a:r>
              <a:rPr spc="-151" dirty="0">
                <a:solidFill>
                  <a:srgbClr val="003164"/>
                </a:solidFill>
                <a:latin typeface="+mj-lt"/>
                <a:cs typeface="Arial"/>
              </a:rPr>
              <a:t>¿Con qué tanta frecuencia se necesitara la salida?</a:t>
            </a:r>
            <a:endParaRPr dirty="0">
              <a:latin typeface="+mj-lt"/>
              <a:cs typeface="Arial"/>
            </a:endParaRPr>
          </a:p>
          <a:p>
            <a:pPr marL="11527" marR="31122">
              <a:lnSpc>
                <a:spcPct val="95825"/>
              </a:lnSpc>
              <a:spcBef>
                <a:spcPts val="1171"/>
              </a:spcBef>
            </a:pPr>
            <a:r>
              <a:rPr spc="-151" dirty="0">
                <a:solidFill>
                  <a:srgbClr val="003164"/>
                </a:solidFill>
                <a:latin typeface="+mj-lt"/>
                <a:cs typeface="Arial"/>
              </a:rPr>
              <a:t>¿Qué tanto será o deberá ser guardada la salida?</a:t>
            </a:r>
            <a:endParaRPr dirty="0">
              <a:latin typeface="+mj-lt"/>
              <a:cs typeface="Arial"/>
            </a:endParaRPr>
          </a:p>
          <a:p>
            <a:pPr marL="11527">
              <a:lnSpc>
                <a:spcPct val="95825"/>
              </a:lnSpc>
              <a:spcBef>
                <a:spcPts val="1173"/>
              </a:spcBef>
            </a:pPr>
            <a:r>
              <a:rPr spc="-150" dirty="0">
                <a:solidFill>
                  <a:srgbClr val="003164"/>
                </a:solidFill>
                <a:latin typeface="+mj-lt"/>
                <a:cs typeface="Arial"/>
              </a:rPr>
              <a:t>¿Bajo que reglamentos especiales es producida, guardada y distribuida la salida?</a:t>
            </a:r>
            <a:endParaRPr dirty="0">
              <a:latin typeface="+mj-l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1855" y="4639129"/>
            <a:ext cx="8857779" cy="1116050"/>
          </a:xfrm>
          <a:prstGeom prst="rect">
            <a:avLst/>
          </a:prstGeom>
        </p:spPr>
        <p:txBody>
          <a:bodyPr wrap="square" lIns="0" tIns="11180" rIns="0" bIns="0" rtlCol="0">
            <a:noAutofit/>
          </a:bodyPr>
          <a:lstStyle/>
          <a:p>
            <a:pPr marL="11527" marR="35787">
              <a:lnSpc>
                <a:spcPts val="1760"/>
              </a:lnSpc>
            </a:pPr>
            <a:r>
              <a:rPr spc="-148" dirty="0">
                <a:solidFill>
                  <a:srgbClr val="003164"/>
                </a:solidFill>
                <a:latin typeface="+mj-lt"/>
                <a:cs typeface="Arial"/>
              </a:rPr>
              <a:t>9.</a:t>
            </a:r>
            <a:r>
              <a:rPr lang="es-CO" spc="-148" dirty="0">
                <a:solidFill>
                  <a:srgbClr val="003164"/>
                </a:solidFill>
                <a:latin typeface="+mj-lt"/>
                <a:cs typeface="Arial"/>
              </a:rPr>
              <a:t> </a:t>
            </a:r>
            <a:r>
              <a:rPr spc="-148" dirty="0">
                <a:solidFill>
                  <a:srgbClr val="003164"/>
                </a:solidFill>
                <a:latin typeface="+mj-lt"/>
                <a:cs typeface="Arial"/>
              </a:rPr>
              <a:t>¿Cuales son los costos iniciales y recurrentes de mantenimiento y </a:t>
            </a:r>
            <a:r>
              <a:rPr spc="-148" dirty="0" err="1">
                <a:solidFill>
                  <a:srgbClr val="003164"/>
                </a:solidFill>
                <a:latin typeface="+mj-lt"/>
                <a:cs typeface="Arial"/>
              </a:rPr>
              <a:t>artículos</a:t>
            </a:r>
            <a:r>
              <a:rPr spc="-148" dirty="0">
                <a:solidFill>
                  <a:srgbClr val="003164"/>
                </a:solidFill>
                <a:latin typeface="+mj-lt"/>
                <a:cs typeface="Arial"/>
              </a:rPr>
              <a:t> de</a:t>
            </a:r>
            <a:r>
              <a:rPr lang="es-CO" spc="-148" dirty="0">
                <a:solidFill>
                  <a:srgbClr val="003164"/>
                </a:solidFill>
                <a:latin typeface="+mj-lt"/>
                <a:cs typeface="Arial"/>
              </a:rPr>
              <a:t> </a:t>
            </a:r>
            <a:r>
              <a:rPr spc="-171" dirty="0" err="1">
                <a:solidFill>
                  <a:srgbClr val="003164"/>
                </a:solidFill>
                <a:latin typeface="+mj-lt"/>
                <a:cs typeface="Arial"/>
              </a:rPr>
              <a:t>consumo</a:t>
            </a:r>
            <a:r>
              <a:rPr spc="-171" dirty="0">
                <a:solidFill>
                  <a:srgbClr val="003164"/>
                </a:solidFill>
                <a:latin typeface="+mj-lt"/>
                <a:cs typeface="Arial"/>
              </a:rPr>
              <a:t>?</a:t>
            </a:r>
            <a:endParaRPr dirty="0">
              <a:latin typeface="+mj-lt"/>
              <a:cs typeface="Arial"/>
            </a:endParaRPr>
          </a:p>
          <a:p>
            <a:pPr marL="11527">
              <a:lnSpc>
                <a:spcPct val="95825"/>
              </a:lnSpc>
              <a:spcBef>
                <a:spcPts val="1171"/>
              </a:spcBef>
            </a:pPr>
            <a:r>
              <a:rPr spc="-154" dirty="0">
                <a:solidFill>
                  <a:srgbClr val="003164"/>
                </a:solidFill>
                <a:latin typeface="+mj-lt"/>
                <a:cs typeface="Arial"/>
              </a:rPr>
              <a:t>10.</a:t>
            </a:r>
            <a:r>
              <a:rPr lang="es-CO" spc="-154" dirty="0">
                <a:solidFill>
                  <a:srgbClr val="003164"/>
                </a:solidFill>
                <a:latin typeface="+mj-lt"/>
                <a:cs typeface="Arial"/>
              </a:rPr>
              <a:t> </a:t>
            </a:r>
            <a:r>
              <a:rPr spc="-154" dirty="0">
                <a:solidFill>
                  <a:srgbClr val="003164"/>
                </a:solidFill>
                <a:latin typeface="+mj-lt"/>
                <a:cs typeface="Arial"/>
              </a:rPr>
              <a:t>Cuales son los requerimientos ambientales (ruido, temperatura, espacio, </a:t>
            </a:r>
            <a:r>
              <a:rPr spc="-154" dirty="0" err="1">
                <a:solidFill>
                  <a:srgbClr val="003164"/>
                </a:solidFill>
                <a:latin typeface="+mj-lt"/>
                <a:cs typeface="Arial"/>
              </a:rPr>
              <a:t>cableado</a:t>
            </a:r>
            <a:r>
              <a:rPr spc="-154" dirty="0">
                <a:solidFill>
                  <a:srgbClr val="003164"/>
                </a:solidFill>
                <a:latin typeface="+mj-lt"/>
                <a:cs typeface="Arial"/>
              </a:rPr>
              <a:t>,</a:t>
            </a:r>
            <a:r>
              <a:rPr lang="es-CO" spc="-154" dirty="0">
                <a:solidFill>
                  <a:srgbClr val="003164"/>
                </a:solidFill>
                <a:latin typeface="+mj-lt"/>
                <a:cs typeface="Arial"/>
              </a:rPr>
              <a:t> </a:t>
            </a:r>
            <a:r>
              <a:rPr spc="-142" dirty="0">
                <a:solidFill>
                  <a:srgbClr val="003164"/>
                </a:solidFill>
                <a:latin typeface="+mj-lt"/>
                <a:cs typeface="Arial"/>
              </a:rPr>
              <a:t>etc.) de tecnología de salida?</a:t>
            </a:r>
            <a:endParaRPr dirty="0">
              <a:latin typeface="+mj-l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9C4461B-FC7A-4332-BCDF-0E89C1C24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1651045" y="429732"/>
            <a:ext cx="8600661" cy="480816"/>
          </a:xfrm>
          <a:prstGeom prst="rect">
            <a:avLst/>
          </a:prstGeom>
        </p:spPr>
        <p:txBody>
          <a:bodyPr wrap="square" lIns="0" tIns="18239" rIns="0" bIns="0" rtlCol="0">
            <a:noAutofit/>
          </a:bodyPr>
          <a:lstStyle/>
          <a:p>
            <a:pPr algn="ctr">
              <a:lnSpc>
                <a:spcPts val="2873"/>
              </a:lnSpc>
            </a:pPr>
            <a:r>
              <a:rPr sz="2723" b="1" spc="-5" dirty="0">
                <a:solidFill>
                  <a:srgbClr val="310064"/>
                </a:solidFill>
                <a:latin typeface="Times New Roman"/>
                <a:cs typeface="Times New Roman"/>
              </a:rPr>
              <a:t>1. </a:t>
            </a:r>
            <a:r>
              <a:rPr lang="es-CO" sz="2723" b="1" spc="-5" dirty="0">
                <a:solidFill>
                  <a:srgbClr val="310064"/>
                </a:solidFill>
                <a:latin typeface="Times New Roman"/>
                <a:cs typeface="Times New Roman"/>
              </a:rPr>
              <a:t>¿Quién usará (o verá) la </a:t>
            </a:r>
            <a:r>
              <a:rPr lang="es-CO" sz="2723" b="1" spc="-3" dirty="0">
                <a:solidFill>
                  <a:srgbClr val="310064"/>
                </a:solidFill>
                <a:latin typeface="Times New Roman"/>
                <a:cs typeface="Times New Roman"/>
              </a:rPr>
              <a:t>tecnología de salida?</a:t>
            </a:r>
            <a:endParaRPr lang="es-CO" sz="2723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43117" y="1786623"/>
            <a:ext cx="6431746" cy="2139581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65059">
              <a:lnSpc>
                <a:spcPts val="1951"/>
              </a:lnSpc>
            </a:pPr>
            <a:r>
              <a:rPr sz="1815" spc="15" dirty="0">
                <a:latin typeface="Arial"/>
                <a:cs typeface="Arial"/>
              </a:rPr>
              <a:t>Dependiendo si el receptor de la salida es interno o externo</a:t>
            </a:r>
            <a:endParaRPr sz="1815">
              <a:latin typeface="Arial"/>
              <a:cs typeface="Arial"/>
            </a:endParaRPr>
          </a:p>
          <a:p>
            <a:pPr marL="11527" marR="34649">
              <a:lnSpc>
                <a:spcPct val="95825"/>
              </a:lnSpc>
            </a:pPr>
            <a:r>
              <a:rPr sz="1815" dirty="0">
                <a:latin typeface="Arial"/>
                <a:cs typeface="Arial"/>
              </a:rPr>
              <a:t>la institución:</a:t>
            </a:r>
            <a:endParaRPr sz="1815">
              <a:latin typeface="Arial"/>
              <a:cs typeface="Arial"/>
            </a:endParaRPr>
          </a:p>
          <a:p>
            <a:pPr marL="546818" marR="320394" indent="-152149">
              <a:lnSpc>
                <a:spcPts val="2087"/>
              </a:lnSpc>
              <a:spcBef>
                <a:spcPts val="777"/>
              </a:spcBef>
            </a:pPr>
            <a:r>
              <a:rPr sz="1815" spc="-1" dirty="0">
                <a:latin typeface="Arial"/>
                <a:cs typeface="Arial"/>
              </a:rPr>
              <a:t>- Si es externo debe proporcionarse salida con facilidad </a:t>
            </a:r>
            <a:endParaRPr sz="1815">
              <a:latin typeface="Arial"/>
              <a:cs typeface="Arial"/>
            </a:endParaRPr>
          </a:p>
          <a:p>
            <a:pPr marL="546818" marR="320394">
              <a:lnSpc>
                <a:spcPts val="2087"/>
              </a:lnSpc>
              <a:spcBef>
                <a:spcPts val="1183"/>
              </a:spcBef>
            </a:pPr>
            <a:r>
              <a:rPr sz="1815" spc="-2" dirty="0">
                <a:latin typeface="Arial"/>
                <a:cs typeface="Arial"/>
              </a:rPr>
              <a:t>de uso para el usuario promedio.</a:t>
            </a:r>
            <a:endParaRPr sz="1815">
              <a:latin typeface="Arial"/>
              <a:cs typeface="Arial"/>
            </a:endParaRPr>
          </a:p>
          <a:p>
            <a:pPr marL="394668" marR="34649">
              <a:lnSpc>
                <a:spcPct val="95825"/>
              </a:lnSpc>
              <a:spcBef>
                <a:spcPts val="1210"/>
              </a:spcBef>
            </a:pPr>
            <a:r>
              <a:rPr sz="1815" dirty="0">
                <a:latin typeface="Arial"/>
                <a:cs typeface="Arial"/>
              </a:rPr>
              <a:t>- Si es interno debe proporcionarse salida rápida,</a:t>
            </a:r>
            <a:endParaRPr sz="1815">
              <a:latin typeface="Arial"/>
              <a:cs typeface="Arial"/>
            </a:endParaRPr>
          </a:p>
          <a:p>
            <a:pPr marL="546818" marR="34649">
              <a:lnSpc>
                <a:spcPct val="95825"/>
              </a:lnSpc>
              <a:spcBef>
                <a:spcPts val="1180"/>
              </a:spcBef>
            </a:pPr>
            <a:r>
              <a:rPr sz="1815" spc="-2" dirty="0">
                <a:latin typeface="Arial"/>
                <a:cs typeface="Arial"/>
              </a:rPr>
              <a:t>precisa y de bajo costo.</a:t>
            </a:r>
            <a:endParaRPr sz="181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76757" y="1786623"/>
            <a:ext cx="186125" cy="254033"/>
          </a:xfrm>
          <a:prstGeom prst="rect">
            <a:avLst/>
          </a:prstGeom>
        </p:spPr>
        <p:txBody>
          <a:bodyPr wrap="square" lIns="0" tIns="12390" rIns="0" bIns="0" rtlCol="0">
            <a:noAutofit/>
          </a:bodyPr>
          <a:lstStyle/>
          <a:p>
            <a:pPr marL="11527">
              <a:lnSpc>
                <a:spcPts val="1951"/>
              </a:lnSpc>
            </a:pPr>
            <a:r>
              <a:rPr sz="1815" dirty="0">
                <a:latin typeface="Arial"/>
                <a:cs typeface="Arial"/>
              </a:rPr>
              <a:t>a</a:t>
            </a:r>
            <a:endParaRPr sz="181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1503" y="4589196"/>
            <a:ext cx="308529" cy="299676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6" dirty="0">
                <a:solidFill>
                  <a:schemeClr val="accent2"/>
                </a:solidFill>
                <a:latin typeface="Arial"/>
                <a:cs typeface="Arial"/>
              </a:rPr>
              <a:t>El</a:t>
            </a:r>
            <a:endParaRPr sz="2178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9636" y="4589196"/>
            <a:ext cx="1016966" cy="299676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chemeClr val="accent2"/>
                </a:solidFill>
                <a:latin typeface="Arial"/>
                <a:cs typeface="Arial"/>
              </a:rPr>
              <a:t>analista</a:t>
            </a:r>
            <a:endParaRPr sz="2178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7543" y="4589196"/>
            <a:ext cx="678930" cy="299676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chemeClr val="accent2"/>
                </a:solidFill>
                <a:latin typeface="Arial"/>
                <a:cs typeface="Arial"/>
              </a:rPr>
              <a:t>debe</a:t>
            </a:r>
            <a:endParaRPr sz="2178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3588" y="4596457"/>
            <a:ext cx="1386491" cy="299676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chemeClr val="accent2"/>
                </a:solidFill>
                <a:latin typeface="Arial"/>
                <a:cs typeface="Arial"/>
              </a:rPr>
              <a:t>determinar</a:t>
            </a:r>
            <a:endParaRPr sz="2178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8024" y="4596457"/>
            <a:ext cx="417242" cy="299676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1" dirty="0">
                <a:solidFill>
                  <a:schemeClr val="accent2"/>
                </a:solidFill>
                <a:latin typeface="Arial"/>
                <a:cs typeface="Arial"/>
              </a:rPr>
              <a:t>los</a:t>
            </a:r>
            <a:endParaRPr sz="2178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2657" y="4596457"/>
            <a:ext cx="1247464" cy="299676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chemeClr val="accent2"/>
                </a:solidFill>
                <a:latin typeface="Arial"/>
                <a:cs typeface="Arial"/>
              </a:rPr>
              <a:t>requisitos</a:t>
            </a:r>
            <a:endParaRPr sz="2178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30277" y="4596457"/>
            <a:ext cx="371876" cy="299676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chemeClr val="accent2"/>
                </a:solidFill>
                <a:latin typeface="Arial"/>
                <a:cs typeface="Arial"/>
              </a:rPr>
              <a:t>de</a:t>
            </a:r>
            <a:endParaRPr sz="2178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7885" y="4596457"/>
            <a:ext cx="279206" cy="299676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spc="-2" dirty="0">
                <a:solidFill>
                  <a:schemeClr val="accent2"/>
                </a:solidFill>
                <a:latin typeface="Arial"/>
                <a:cs typeface="Arial"/>
              </a:rPr>
              <a:t>la</a:t>
            </a:r>
            <a:endParaRPr sz="2178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1502" y="4923935"/>
            <a:ext cx="2124527" cy="299676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solidFill>
                  <a:schemeClr val="accent2"/>
                </a:solidFill>
                <a:latin typeface="Arial"/>
                <a:cs typeface="Arial"/>
              </a:rPr>
              <a:t>calidad de salida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98331354-BBDA-4AA3-A6F1-FD11422A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6068976" y="1734325"/>
            <a:ext cx="4182730" cy="1744071"/>
          </a:xfrm>
          <a:prstGeom prst="rect">
            <a:avLst/>
          </a:prstGeom>
        </p:spPr>
        <p:txBody>
          <a:bodyPr wrap="square" lIns="0" tIns="10604" rIns="0" bIns="0" rtlCol="0">
            <a:noAutofit/>
          </a:bodyPr>
          <a:lstStyle/>
          <a:p>
            <a:pPr marL="55672">
              <a:lnSpc>
                <a:spcPts val="1669"/>
              </a:lnSpc>
            </a:pP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distribución y</a:t>
            </a:r>
            <a:r>
              <a:rPr lang="es-CO" sz="1634" spc="-4" dirty="0">
                <a:solidFill>
                  <a:srgbClr val="003164"/>
                </a:solidFill>
                <a:latin typeface="Arial"/>
                <a:cs typeface="Arial"/>
              </a:rPr>
              <a:t> manipulación.</a:t>
            </a:r>
            <a:endParaRPr sz="1634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7584" y="474824"/>
            <a:ext cx="7239791" cy="783771"/>
          </a:xfrm>
          <a:prstGeom prst="rect">
            <a:avLst/>
          </a:prstGeom>
        </p:spPr>
        <p:txBody>
          <a:bodyPr wrap="square" lIns="0" tIns="18239" rIns="0" bIns="0" rtlCol="0">
            <a:noAutofit/>
          </a:bodyPr>
          <a:lstStyle/>
          <a:p>
            <a:pPr algn="ctr">
              <a:lnSpc>
                <a:spcPts val="2873"/>
              </a:lnSpc>
            </a:pPr>
            <a:r>
              <a:rPr sz="2723" b="1" spc="-4" dirty="0">
                <a:solidFill>
                  <a:srgbClr val="310064"/>
                </a:solidFill>
                <a:latin typeface="+mj-lt"/>
                <a:cs typeface="Times New Roman"/>
              </a:rPr>
              <a:t>2. ¿</a:t>
            </a:r>
            <a:r>
              <a:rPr lang="es-CO" sz="2723" b="1" spc="-4" dirty="0">
                <a:solidFill>
                  <a:srgbClr val="310064"/>
                </a:solidFill>
                <a:latin typeface="+mj-lt"/>
                <a:cs typeface="Times New Roman"/>
              </a:rPr>
              <a:t>Qué tantas personas </a:t>
            </a:r>
            <a:r>
              <a:rPr lang="es-CO" sz="2723" b="1" spc="-5" dirty="0">
                <a:solidFill>
                  <a:srgbClr val="310064"/>
                </a:solidFill>
                <a:latin typeface="+mj-lt"/>
                <a:cs typeface="Times New Roman"/>
              </a:rPr>
              <a:t>Necesitan la salida</a:t>
            </a:r>
            <a:r>
              <a:rPr sz="2723" b="1" spc="-5" dirty="0">
                <a:solidFill>
                  <a:srgbClr val="310064"/>
                </a:solidFill>
                <a:latin typeface="+mj-lt"/>
                <a:cs typeface="Times New Roman"/>
              </a:rPr>
              <a:t>?</a:t>
            </a:r>
            <a:endParaRPr sz="2723" dirty="0">
              <a:latin typeface="+mj-lt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1346" y="1722799"/>
            <a:ext cx="3349654" cy="565237"/>
          </a:xfrm>
          <a:prstGeom prst="rect">
            <a:avLst/>
          </a:prstGeom>
        </p:spPr>
        <p:txBody>
          <a:bodyPr wrap="square" lIns="0" tIns="11180" rIns="0" bIns="0" rtlCol="0">
            <a:noAutofit/>
          </a:bodyPr>
          <a:lstStyle/>
          <a:p>
            <a:pPr marL="11527">
              <a:lnSpc>
                <a:spcPts val="1760"/>
              </a:lnSpc>
            </a:pPr>
            <a:r>
              <a:rPr sz="1634" spc="-3" dirty="0">
                <a:solidFill>
                  <a:srgbClr val="003164"/>
                </a:solidFill>
                <a:latin typeface="Arial"/>
                <a:cs typeface="Arial"/>
              </a:rPr>
              <a:t>Se debe justificar una salida de </a:t>
            </a:r>
            <a:r>
              <a:rPr sz="1634" spc="-3" dirty="0" err="1">
                <a:solidFill>
                  <a:srgbClr val="003164"/>
                </a:solidFill>
                <a:latin typeface="Arial"/>
                <a:cs typeface="Arial"/>
              </a:rPr>
              <a:t>fácil</a:t>
            </a:r>
            <a:endParaRPr sz="1634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1346" y="2493200"/>
            <a:ext cx="2077985" cy="230521"/>
          </a:xfrm>
          <a:prstGeom prst="rect">
            <a:avLst/>
          </a:prstGeom>
        </p:spPr>
        <p:txBody>
          <a:bodyPr wrap="square" lIns="0" tIns="11180" rIns="0" bIns="0" rtlCol="0">
            <a:noAutofit/>
          </a:bodyPr>
          <a:lstStyle/>
          <a:p>
            <a:pPr marL="11527">
              <a:lnSpc>
                <a:spcPts val="1760"/>
              </a:lnSpc>
            </a:pPr>
            <a:r>
              <a:rPr sz="1634" spc="-2" dirty="0">
                <a:solidFill>
                  <a:srgbClr val="003164"/>
                </a:solidFill>
                <a:latin typeface="Arial"/>
                <a:cs typeface="Arial"/>
              </a:rPr>
              <a:t>Opciones pueden ser:</a:t>
            </a:r>
            <a:endParaRPr sz="163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1452" y="2902951"/>
            <a:ext cx="123259" cy="1052098"/>
          </a:xfrm>
          <a:prstGeom prst="rect">
            <a:avLst/>
          </a:prstGeom>
        </p:spPr>
        <p:txBody>
          <a:bodyPr wrap="square" lIns="0" tIns="11180" rIns="0" bIns="0" rtlCol="0">
            <a:noAutofit/>
          </a:bodyPr>
          <a:lstStyle/>
          <a:p>
            <a:pPr marL="11527">
              <a:lnSpc>
                <a:spcPts val="1760"/>
              </a:lnSpc>
            </a:pP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-</a:t>
            </a:r>
            <a:endParaRPr sz="1634">
              <a:latin typeface="Arial"/>
              <a:cs typeface="Arial"/>
            </a:endParaRPr>
          </a:p>
          <a:p>
            <a:pPr marL="11527">
              <a:lnSpc>
                <a:spcPct val="95825"/>
              </a:lnSpc>
              <a:spcBef>
                <a:spcPts val="1268"/>
              </a:spcBef>
            </a:pP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-</a:t>
            </a:r>
            <a:endParaRPr sz="1634">
              <a:latin typeface="Arial"/>
              <a:cs typeface="Arial"/>
            </a:endParaRPr>
          </a:p>
          <a:p>
            <a:pPr marL="11527">
              <a:lnSpc>
                <a:spcPct val="95825"/>
              </a:lnSpc>
              <a:spcBef>
                <a:spcPts val="1356"/>
              </a:spcBef>
            </a:pP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-</a:t>
            </a:r>
            <a:endParaRPr sz="163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3277" y="2902951"/>
            <a:ext cx="1778400" cy="1052098"/>
          </a:xfrm>
          <a:prstGeom prst="rect">
            <a:avLst/>
          </a:prstGeom>
        </p:spPr>
        <p:txBody>
          <a:bodyPr wrap="square" lIns="0" tIns="11180" rIns="0" bIns="0" rtlCol="0">
            <a:noAutofit/>
          </a:bodyPr>
          <a:lstStyle/>
          <a:p>
            <a:pPr marL="80686" marR="15561">
              <a:lnSpc>
                <a:spcPts val="1760"/>
              </a:lnSpc>
            </a:pP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Salida en pantalla</a:t>
            </a:r>
            <a:endParaRPr sz="1634" dirty="0">
              <a:latin typeface="Arial"/>
              <a:cs typeface="Arial"/>
            </a:endParaRPr>
          </a:p>
          <a:p>
            <a:pPr marL="80686" marR="15561">
              <a:lnSpc>
                <a:spcPct val="95825"/>
              </a:lnSpc>
              <a:spcBef>
                <a:spcPts val="1268"/>
              </a:spcBef>
            </a:pPr>
            <a:r>
              <a:rPr sz="1634" spc="-2" dirty="0">
                <a:solidFill>
                  <a:srgbClr val="003164"/>
                </a:solidFill>
                <a:latin typeface="Arial"/>
                <a:cs typeface="Arial"/>
              </a:rPr>
              <a:t>Salida Impresa</a:t>
            </a:r>
            <a:endParaRPr sz="1634" dirty="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1356"/>
              </a:spcBef>
            </a:pPr>
            <a:r>
              <a:rPr sz="1634" spc="-5" dirty="0">
                <a:solidFill>
                  <a:srgbClr val="003164"/>
                </a:solidFill>
                <a:latin typeface="Arial"/>
                <a:cs typeface="Arial"/>
              </a:rPr>
              <a:t>Correo electrónico.</a:t>
            </a:r>
            <a:endParaRPr sz="1634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4D5557E-3F39-458B-A08F-733B87C1A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2CE2FED-0B20-4CD1-8956-ED38755D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341" y="4034716"/>
            <a:ext cx="3440558" cy="227361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9E72FBC9-5BA7-4F55-A2C5-00742B3B6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62783">
            <a:off x="2012016" y="2066765"/>
            <a:ext cx="2565017" cy="219858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918543" y="668032"/>
            <a:ext cx="334255" cy="368834"/>
          </a:xfrm>
          <a:prstGeom prst="rect">
            <a:avLst/>
          </a:prstGeom>
        </p:spPr>
        <p:txBody>
          <a:bodyPr wrap="square" lIns="0" tIns="18239" rIns="0" bIns="0" rtlCol="0">
            <a:noAutofit/>
          </a:bodyPr>
          <a:lstStyle/>
          <a:p>
            <a:pPr marL="11527">
              <a:lnSpc>
                <a:spcPts val="2873"/>
              </a:lnSpc>
            </a:pPr>
            <a:r>
              <a:rPr sz="2723" b="1" dirty="0">
                <a:solidFill>
                  <a:srgbClr val="310064"/>
                </a:solidFill>
                <a:latin typeface="Times New Roman"/>
                <a:cs typeface="Times New Roman"/>
              </a:rPr>
              <a:t>3.</a:t>
            </a:r>
            <a:endParaRPr sz="2723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4324" y="668032"/>
            <a:ext cx="5972683" cy="368834"/>
          </a:xfrm>
          <a:prstGeom prst="rect">
            <a:avLst/>
          </a:prstGeom>
        </p:spPr>
        <p:txBody>
          <a:bodyPr wrap="square" lIns="0" tIns="18239" rIns="0" bIns="0" rtlCol="0">
            <a:noAutofit/>
          </a:bodyPr>
          <a:lstStyle/>
          <a:p>
            <a:pPr marL="11527">
              <a:lnSpc>
                <a:spcPts val="2873"/>
              </a:lnSpc>
            </a:pPr>
            <a:r>
              <a:rPr sz="2723" b="1" spc="-5" dirty="0">
                <a:solidFill>
                  <a:srgbClr val="310064"/>
                </a:solidFill>
                <a:latin typeface="Times New Roman"/>
                <a:cs typeface="Times New Roman"/>
              </a:rPr>
              <a:t>¿</a:t>
            </a:r>
            <a:r>
              <a:rPr lang="es-CO" sz="2723" b="1" spc="-5" dirty="0">
                <a:solidFill>
                  <a:srgbClr val="310064"/>
                </a:solidFill>
                <a:latin typeface="+mj-lt"/>
                <a:cs typeface="Times New Roman"/>
              </a:rPr>
              <a:t>Donde se necesita la salida</a:t>
            </a:r>
            <a:r>
              <a:rPr sz="2723" b="1" spc="-5" dirty="0">
                <a:solidFill>
                  <a:srgbClr val="310064"/>
                </a:solidFill>
                <a:latin typeface="Times New Roman"/>
                <a:cs typeface="Times New Roman"/>
              </a:rPr>
              <a:t>?</a:t>
            </a:r>
            <a:endParaRPr sz="2723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5879" y="1607997"/>
            <a:ext cx="585533" cy="299953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-4" dirty="0">
                <a:solidFill>
                  <a:srgbClr val="002060"/>
                </a:solidFill>
                <a:latin typeface="+mj-lt"/>
                <a:cs typeface="Times New Roman"/>
              </a:rPr>
              <a:t>Esto</a:t>
            </a:r>
            <a:endParaRPr sz="2178">
              <a:solidFill>
                <a:srgbClr val="002060"/>
              </a:solidFill>
              <a:latin typeface="+mj-lt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6473" y="1607997"/>
            <a:ext cx="5098890" cy="1277770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 marR="36189">
              <a:lnSpc>
                <a:spcPts val="2314"/>
              </a:lnSpc>
            </a:pPr>
            <a:r>
              <a:rPr sz="2178" b="1" spc="-4" dirty="0">
                <a:solidFill>
                  <a:srgbClr val="002060"/>
                </a:solidFill>
                <a:latin typeface="+mj-lt"/>
                <a:cs typeface="Times New Roman"/>
              </a:rPr>
              <a:t>es el destino físico de la salida.</a:t>
            </a:r>
            <a:endParaRPr sz="2178" dirty="0">
              <a:solidFill>
                <a:srgbClr val="002060"/>
              </a:solidFill>
              <a:latin typeface="+mj-lt"/>
              <a:cs typeface="Times New Roman"/>
            </a:endParaRPr>
          </a:p>
          <a:p>
            <a:pPr marL="389134" indent="-138318">
              <a:lnSpc>
                <a:spcPts val="3903"/>
              </a:lnSpc>
              <a:spcBef>
                <a:spcPts val="283"/>
              </a:spcBef>
            </a:pPr>
            <a:r>
              <a:rPr sz="2178" spc="-5" dirty="0">
                <a:solidFill>
                  <a:srgbClr val="002060"/>
                </a:solidFill>
                <a:latin typeface="+mj-lt"/>
                <a:cs typeface="Times New Roman"/>
              </a:rPr>
              <a:t>- </a:t>
            </a:r>
            <a:r>
              <a:rPr sz="2178" b="1" spc="-5" dirty="0">
                <a:solidFill>
                  <a:srgbClr val="002060"/>
                </a:solidFill>
                <a:latin typeface="+mj-lt"/>
                <a:cs typeface="Times New Roman"/>
              </a:rPr>
              <a:t>Si permanece cerca del punto de </a:t>
            </a:r>
            <a:r>
              <a:rPr sz="2178" b="1" spc="-5" dirty="0" err="1">
                <a:solidFill>
                  <a:srgbClr val="002060"/>
                </a:solidFill>
                <a:latin typeface="+mj-lt"/>
                <a:cs typeface="Times New Roman"/>
              </a:rPr>
              <a:t>origen</a:t>
            </a:r>
            <a:r>
              <a:rPr lang="es-CO" sz="2178" b="1" spc="-5" dirty="0">
                <a:solidFill>
                  <a:srgbClr val="002060"/>
                </a:solidFill>
                <a:latin typeface="+mj-lt"/>
                <a:cs typeface="Times New Roman"/>
              </a:rPr>
              <a:t> se</a:t>
            </a:r>
            <a:r>
              <a:rPr sz="2178" b="1" spc="-5" dirty="0">
                <a:solidFill>
                  <a:srgbClr val="002060"/>
                </a:solidFill>
                <a:latin typeface="+mj-lt"/>
                <a:cs typeface="Times New Roman"/>
              </a:rPr>
              <a:t> justifica la salida impresa o en pantalla.</a:t>
            </a:r>
            <a:endParaRPr sz="2178" dirty="0">
              <a:solidFill>
                <a:srgbClr val="002060"/>
              </a:solidFill>
              <a:latin typeface="+mj-lt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5753" y="3554624"/>
            <a:ext cx="5115210" cy="1295781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 marR="36189">
              <a:lnSpc>
                <a:spcPts val="2314"/>
              </a:lnSpc>
            </a:pPr>
            <a:r>
              <a:rPr sz="2178" spc="6" dirty="0">
                <a:solidFill>
                  <a:srgbClr val="002060"/>
                </a:solidFill>
                <a:latin typeface="+mj-lt"/>
                <a:cs typeface="Times New Roman"/>
              </a:rPr>
              <a:t>- </a:t>
            </a:r>
            <a:r>
              <a:rPr sz="2178" b="1" spc="6" dirty="0">
                <a:solidFill>
                  <a:srgbClr val="002060"/>
                </a:solidFill>
                <a:latin typeface="+mj-lt"/>
                <a:cs typeface="Times New Roman"/>
              </a:rPr>
              <a:t>Si se usara en puntos lejanos al origen se</a:t>
            </a:r>
            <a:endParaRPr sz="2178">
              <a:solidFill>
                <a:srgbClr val="002060"/>
              </a:solidFill>
              <a:latin typeface="+mj-lt"/>
              <a:cs typeface="Times New Roman"/>
            </a:endParaRPr>
          </a:p>
          <a:p>
            <a:pPr marL="219004">
              <a:lnSpc>
                <a:spcPts val="3921"/>
              </a:lnSpc>
              <a:spcBef>
                <a:spcPts val="393"/>
              </a:spcBef>
            </a:pPr>
            <a:r>
              <a:rPr sz="2178" b="1" spc="-3" dirty="0">
                <a:solidFill>
                  <a:srgbClr val="002060"/>
                </a:solidFill>
                <a:latin typeface="+mj-lt"/>
                <a:cs typeface="Times New Roman"/>
              </a:rPr>
              <a:t>justifica la salida en métodos electrónicos correo o fax.</a:t>
            </a:r>
            <a:endParaRPr sz="2178">
              <a:solidFill>
                <a:srgbClr val="002060"/>
              </a:solidFill>
              <a:latin typeface="+mj-lt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5363" y="4026171"/>
            <a:ext cx="694698" cy="299677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como</a:t>
            </a:r>
            <a:endParaRPr sz="2178" dirty="0">
              <a:solidFill>
                <a:srgbClr val="002060"/>
              </a:solidFill>
              <a:latin typeface="+mj-lt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25E6301-3991-4B89-A321-E7E9A1381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493533" y="483172"/>
            <a:ext cx="7538363" cy="732596"/>
          </a:xfrm>
          <a:prstGeom prst="rect">
            <a:avLst/>
          </a:prstGeom>
        </p:spPr>
        <p:txBody>
          <a:bodyPr wrap="square" lIns="0" tIns="17030" rIns="0" bIns="0" rtlCol="0">
            <a:noAutofit/>
          </a:bodyPr>
          <a:lstStyle/>
          <a:p>
            <a:pPr marL="11527">
              <a:lnSpc>
                <a:spcPts val="2682"/>
              </a:lnSpc>
            </a:pPr>
            <a:r>
              <a:rPr sz="2541" b="1" spc="-10" dirty="0">
                <a:solidFill>
                  <a:srgbClr val="310064"/>
                </a:solidFill>
                <a:latin typeface="Times New Roman"/>
                <a:cs typeface="Times New Roman"/>
              </a:rPr>
              <a:t>4</a:t>
            </a:r>
            <a:r>
              <a:rPr lang="es-CO" sz="2541" b="1" spc="-10" dirty="0">
                <a:solidFill>
                  <a:srgbClr val="310064"/>
                </a:solidFill>
                <a:latin typeface="+mj-lt"/>
                <a:cs typeface="Times New Roman"/>
              </a:rPr>
              <a:t>. ¿Cuál es el propósito de la </a:t>
            </a:r>
            <a:r>
              <a:rPr lang="es-CO" sz="2541" b="1" spc="-5" dirty="0">
                <a:solidFill>
                  <a:srgbClr val="310064"/>
                </a:solidFill>
                <a:latin typeface="+mj-lt"/>
                <a:cs typeface="Times New Roman"/>
              </a:rPr>
              <a:t>salida?</a:t>
            </a:r>
            <a:endParaRPr sz="2541" dirty="0">
              <a:latin typeface="+mj-lt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0817" y="1632838"/>
            <a:ext cx="6050365" cy="963924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 marR="36189">
              <a:lnSpc>
                <a:spcPts val="2314"/>
              </a:lnSpc>
            </a:pPr>
            <a:r>
              <a:rPr sz="2178" spc="-3" dirty="0">
                <a:solidFill>
                  <a:srgbClr val="002060"/>
                </a:solidFill>
                <a:latin typeface="+mj-lt"/>
                <a:cs typeface="Times New Roman"/>
              </a:rPr>
              <a:t>-</a:t>
            </a:r>
            <a:r>
              <a:rPr sz="2178" b="1" spc="-3" dirty="0">
                <a:solidFill>
                  <a:srgbClr val="002060"/>
                </a:solidFill>
                <a:latin typeface="+mj-lt"/>
                <a:cs typeface="Times New Roman"/>
              </a:rPr>
              <a:t>Si la salida se necesita para hacer análisis muy</a:t>
            </a:r>
            <a:endParaRPr sz="2178">
              <a:solidFill>
                <a:srgbClr val="002060"/>
              </a:solidFill>
              <a:latin typeface="+mj-lt"/>
              <a:cs typeface="Times New Roman"/>
            </a:endParaRPr>
          </a:p>
          <a:p>
            <a:pPr marL="11527">
              <a:lnSpc>
                <a:spcPct val="100041"/>
              </a:lnSpc>
            </a:pP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de</a:t>
            </a:r>
            <a:r>
              <a:rPr sz="2178" b="1" spc="4" dirty="0">
                <a:solidFill>
                  <a:srgbClr val="002060"/>
                </a:solidFill>
                <a:latin typeface="+mj-lt"/>
                <a:cs typeface="Times New Roman"/>
              </a:rPr>
              <a:t>te</a:t>
            </a: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n</a:t>
            </a:r>
            <a:r>
              <a:rPr sz="2178" b="1" spc="4" dirty="0">
                <a:solidFill>
                  <a:srgbClr val="002060"/>
                </a:solidFill>
                <a:latin typeface="+mj-lt"/>
                <a:cs typeface="Times New Roman"/>
              </a:rPr>
              <a:t>i</a:t>
            </a: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dos</a:t>
            </a:r>
            <a:r>
              <a:rPr sz="2178" b="1" spc="-17" dirty="0">
                <a:solidFill>
                  <a:srgbClr val="002060"/>
                </a:solidFill>
                <a:latin typeface="+mj-lt"/>
                <a:cs typeface="Times New Roman"/>
              </a:rPr>
              <a:t> </a:t>
            </a:r>
            <a:r>
              <a:rPr sz="2178" b="1" spc="-8" dirty="0">
                <a:solidFill>
                  <a:srgbClr val="002060"/>
                </a:solidFill>
                <a:latin typeface="+mj-lt"/>
                <a:cs typeface="Times New Roman"/>
              </a:rPr>
              <a:t>c</a:t>
            </a: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o</a:t>
            </a:r>
            <a:r>
              <a:rPr sz="2178" b="1" spc="4" dirty="0">
                <a:solidFill>
                  <a:srgbClr val="002060"/>
                </a:solidFill>
                <a:latin typeface="+mj-lt"/>
                <a:cs typeface="Times New Roman"/>
              </a:rPr>
              <a:t>m</a:t>
            </a: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o</a:t>
            </a:r>
            <a:r>
              <a:rPr sz="2178" b="1" spc="-23" dirty="0">
                <a:solidFill>
                  <a:srgbClr val="002060"/>
                </a:solidFill>
                <a:latin typeface="+mj-lt"/>
                <a:cs typeface="Times New Roman"/>
              </a:rPr>
              <a:t> </a:t>
            </a: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con</a:t>
            </a:r>
            <a:r>
              <a:rPr sz="2178" b="1" spc="4" dirty="0">
                <a:solidFill>
                  <a:srgbClr val="002060"/>
                </a:solidFill>
                <a:latin typeface="+mj-lt"/>
                <a:cs typeface="Times New Roman"/>
              </a:rPr>
              <a:t>t</a:t>
            </a: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r</a:t>
            </a:r>
            <a:r>
              <a:rPr sz="2178" b="1" spc="-8" dirty="0">
                <a:solidFill>
                  <a:srgbClr val="002060"/>
                </a:solidFill>
                <a:latin typeface="+mj-lt"/>
                <a:cs typeface="Times New Roman"/>
              </a:rPr>
              <a:t>a</a:t>
            </a:r>
            <a:r>
              <a:rPr sz="2178" b="1" spc="4" dirty="0">
                <a:solidFill>
                  <a:srgbClr val="002060"/>
                </a:solidFill>
                <a:latin typeface="+mj-lt"/>
                <a:cs typeface="Times New Roman"/>
              </a:rPr>
              <a:t>t</a:t>
            </a: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os</a:t>
            </a:r>
            <a:r>
              <a:rPr sz="2178" b="1" spc="-31" dirty="0">
                <a:solidFill>
                  <a:srgbClr val="002060"/>
                </a:solidFill>
                <a:latin typeface="+mj-lt"/>
                <a:cs typeface="Times New Roman"/>
              </a:rPr>
              <a:t> </a:t>
            </a: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o </a:t>
            </a:r>
            <a:r>
              <a:rPr sz="2178" b="1" spc="4" dirty="0">
                <a:solidFill>
                  <a:srgbClr val="002060"/>
                </a:solidFill>
                <a:latin typeface="+mj-lt"/>
                <a:cs typeface="Times New Roman"/>
              </a:rPr>
              <a:t>f</a:t>
            </a: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or</a:t>
            </a:r>
            <a:r>
              <a:rPr sz="2178" b="1" spc="4" dirty="0">
                <a:solidFill>
                  <a:srgbClr val="002060"/>
                </a:solidFill>
                <a:latin typeface="+mj-lt"/>
                <a:cs typeface="Times New Roman"/>
              </a:rPr>
              <a:t>m</a:t>
            </a:r>
            <a:r>
              <a:rPr sz="2178" b="1" spc="-8" dirty="0">
                <a:solidFill>
                  <a:srgbClr val="002060"/>
                </a:solidFill>
                <a:latin typeface="+mj-lt"/>
                <a:cs typeface="Times New Roman"/>
              </a:rPr>
              <a:t>a</a:t>
            </a: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s,</a:t>
            </a:r>
            <a:r>
              <a:rPr sz="2178" b="1" spc="-23" dirty="0">
                <a:solidFill>
                  <a:srgbClr val="002060"/>
                </a:solidFill>
                <a:latin typeface="+mj-lt"/>
                <a:cs typeface="Times New Roman"/>
              </a:rPr>
              <a:t> </a:t>
            </a: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se </a:t>
            </a:r>
            <a:r>
              <a:rPr sz="2178" b="1" spc="8" dirty="0">
                <a:solidFill>
                  <a:srgbClr val="002060"/>
                </a:solidFill>
                <a:latin typeface="+mj-lt"/>
                <a:cs typeface="Times New Roman"/>
              </a:rPr>
              <a:t>j</a:t>
            </a: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ust</a:t>
            </a:r>
            <a:r>
              <a:rPr sz="2178" b="1" spc="13" dirty="0">
                <a:solidFill>
                  <a:srgbClr val="002060"/>
                </a:solidFill>
                <a:latin typeface="+mj-lt"/>
                <a:cs typeface="Times New Roman"/>
              </a:rPr>
              <a:t>i</a:t>
            </a:r>
            <a:r>
              <a:rPr sz="2178" b="1" spc="-4" dirty="0">
                <a:solidFill>
                  <a:srgbClr val="002060"/>
                </a:solidFill>
                <a:latin typeface="+mj-lt"/>
                <a:cs typeface="Times New Roman"/>
              </a:rPr>
              <a:t>fi</a:t>
            </a:r>
            <a:r>
              <a:rPr sz="2178" b="1" spc="-8" dirty="0">
                <a:solidFill>
                  <a:srgbClr val="002060"/>
                </a:solidFill>
                <a:latin typeface="+mj-lt"/>
                <a:cs typeface="Times New Roman"/>
              </a:rPr>
              <a:t>c</a:t>
            </a: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a</a:t>
            </a:r>
            <a:r>
              <a:rPr sz="2178" b="1" spc="-45" dirty="0">
                <a:solidFill>
                  <a:srgbClr val="002060"/>
                </a:solidFill>
                <a:latin typeface="+mj-lt"/>
                <a:cs typeface="Times New Roman"/>
              </a:rPr>
              <a:t> </a:t>
            </a: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una sa</a:t>
            </a:r>
            <a:r>
              <a:rPr sz="2178" b="1" spc="4" dirty="0">
                <a:solidFill>
                  <a:srgbClr val="002060"/>
                </a:solidFill>
                <a:latin typeface="+mj-lt"/>
                <a:cs typeface="Times New Roman"/>
              </a:rPr>
              <a:t>li</a:t>
            </a: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da</a:t>
            </a:r>
            <a:r>
              <a:rPr sz="2178" b="1" spc="-31" dirty="0">
                <a:solidFill>
                  <a:srgbClr val="002060"/>
                </a:solidFill>
                <a:latin typeface="+mj-lt"/>
                <a:cs typeface="Times New Roman"/>
              </a:rPr>
              <a:t> </a:t>
            </a:r>
            <a:r>
              <a:rPr sz="2178" b="1" spc="4" dirty="0">
                <a:solidFill>
                  <a:srgbClr val="002060"/>
                </a:solidFill>
                <a:latin typeface="+mj-lt"/>
                <a:cs typeface="Times New Roman"/>
              </a:rPr>
              <a:t>im</a:t>
            </a: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p</a:t>
            </a:r>
            <a:r>
              <a:rPr sz="2178" b="1" spc="-54" dirty="0">
                <a:solidFill>
                  <a:srgbClr val="002060"/>
                </a:solidFill>
                <a:latin typeface="+mj-lt"/>
                <a:cs typeface="Times New Roman"/>
              </a:rPr>
              <a:t>r</a:t>
            </a: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esa.</a:t>
            </a:r>
            <a:endParaRPr sz="2178">
              <a:solidFill>
                <a:srgbClr val="002060"/>
              </a:solidFill>
              <a:latin typeface="+mj-lt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0817" y="2790860"/>
            <a:ext cx="5088797" cy="963808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spc="-4" dirty="0">
                <a:solidFill>
                  <a:srgbClr val="002060"/>
                </a:solidFill>
                <a:latin typeface="+mj-lt"/>
                <a:cs typeface="Times New Roman"/>
              </a:rPr>
              <a:t>-</a:t>
            </a:r>
            <a:r>
              <a:rPr sz="2178" b="1" spc="-4" dirty="0">
                <a:solidFill>
                  <a:srgbClr val="002060"/>
                </a:solidFill>
                <a:latin typeface="+mj-lt"/>
                <a:cs typeface="Times New Roman"/>
              </a:rPr>
              <a:t>Si la salida es repetitiva o de actualización</a:t>
            </a:r>
            <a:endParaRPr sz="2178">
              <a:solidFill>
                <a:srgbClr val="002060"/>
              </a:solidFill>
              <a:latin typeface="+mj-lt"/>
              <a:cs typeface="Times New Roman"/>
            </a:endParaRPr>
          </a:p>
          <a:p>
            <a:pPr marL="11527" marR="41495">
              <a:lnSpc>
                <a:spcPct val="95825"/>
              </a:lnSpc>
            </a:pPr>
            <a:r>
              <a:rPr sz="2178" b="1" spc="-3" dirty="0">
                <a:solidFill>
                  <a:srgbClr val="002060"/>
                </a:solidFill>
                <a:latin typeface="+mj-lt"/>
                <a:cs typeface="Times New Roman"/>
              </a:rPr>
              <a:t>periodos muy cortos se justifican medios</a:t>
            </a:r>
            <a:endParaRPr sz="2178">
              <a:solidFill>
                <a:srgbClr val="002060"/>
              </a:solidFill>
              <a:latin typeface="+mj-lt"/>
              <a:cs typeface="Times New Roman"/>
            </a:endParaRPr>
          </a:p>
          <a:p>
            <a:pPr marL="11527" marR="41495">
              <a:lnSpc>
                <a:spcPct val="95825"/>
              </a:lnSpc>
              <a:spcBef>
                <a:spcPts val="109"/>
              </a:spcBef>
            </a:pPr>
            <a:r>
              <a:rPr sz="2178" b="1" spc="-4" dirty="0">
                <a:solidFill>
                  <a:srgbClr val="002060"/>
                </a:solidFill>
                <a:latin typeface="+mj-lt"/>
                <a:cs typeface="Times New Roman"/>
              </a:rPr>
              <a:t>electrónicos como pantallas de vídeo</a:t>
            </a:r>
            <a:endParaRPr sz="2178">
              <a:solidFill>
                <a:srgbClr val="002060"/>
              </a:solidFill>
              <a:latin typeface="+mj-lt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3353" y="2790860"/>
            <a:ext cx="341171" cy="299677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dirty="0">
                <a:solidFill>
                  <a:srgbClr val="002060"/>
                </a:solidFill>
                <a:latin typeface="+mj-lt"/>
                <a:cs typeface="Times New Roman"/>
              </a:rPr>
              <a:t>en</a:t>
            </a:r>
            <a:endParaRPr sz="2178">
              <a:solidFill>
                <a:srgbClr val="002060"/>
              </a:solidFill>
              <a:latin typeface="+mj-lt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CCA5DD8-927C-4A9F-80B4-61D6427F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2150191" y="645415"/>
            <a:ext cx="8646433" cy="783771"/>
          </a:xfrm>
          <a:prstGeom prst="rect">
            <a:avLst/>
          </a:prstGeom>
        </p:spPr>
        <p:txBody>
          <a:bodyPr wrap="square" lIns="0" tIns="18239" rIns="0" bIns="0" rtlCol="0">
            <a:noAutofit/>
          </a:bodyPr>
          <a:lstStyle/>
          <a:p>
            <a:pPr marL="11527">
              <a:lnSpc>
                <a:spcPts val="2873"/>
              </a:lnSpc>
            </a:pPr>
            <a:r>
              <a:rPr sz="2723" b="1" spc="-5" dirty="0">
                <a:solidFill>
                  <a:srgbClr val="310064"/>
                </a:solidFill>
                <a:latin typeface="Times New Roman"/>
                <a:cs typeface="Times New Roman"/>
              </a:rPr>
              <a:t>5. ¿</a:t>
            </a:r>
            <a:r>
              <a:rPr lang="es-CO" sz="2723" b="1" spc="-5" dirty="0">
                <a:solidFill>
                  <a:srgbClr val="310064"/>
                </a:solidFill>
                <a:latin typeface="Times New Roman"/>
                <a:cs typeface="Times New Roman"/>
              </a:rPr>
              <a:t>Cuál es la velocidad a la que se necesita la salida</a:t>
            </a:r>
            <a:r>
              <a:rPr sz="2723" b="1" spc="-5" dirty="0">
                <a:solidFill>
                  <a:srgbClr val="310064"/>
                </a:solidFill>
                <a:latin typeface="Times New Roman"/>
                <a:cs typeface="Times New Roman"/>
              </a:rPr>
              <a:t>?</a:t>
            </a:r>
            <a:endParaRPr sz="2723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0985" y="1429186"/>
            <a:ext cx="5594260" cy="299677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-3" dirty="0">
                <a:solidFill>
                  <a:srgbClr val="00B0F0"/>
                </a:solidFill>
                <a:latin typeface="Times New Roman"/>
                <a:cs typeface="Times New Roman"/>
              </a:rPr>
              <a:t>Depende mucho del asunto a </a:t>
            </a:r>
            <a:r>
              <a:rPr sz="2178" b="1" spc="-3" dirty="0" err="1">
                <a:solidFill>
                  <a:srgbClr val="00B0F0"/>
                </a:solidFill>
                <a:latin typeface="Times New Roman"/>
                <a:cs typeface="Times New Roman"/>
              </a:rPr>
              <a:t>tratar</a:t>
            </a:r>
            <a:r>
              <a:rPr sz="2178" b="1" spc="-3" dirty="0">
                <a:solidFill>
                  <a:srgbClr val="00B0F0"/>
                </a:solidFill>
                <a:latin typeface="Times New Roman"/>
                <a:cs typeface="Times New Roman"/>
              </a:rPr>
              <a:t> y del nivel</a:t>
            </a:r>
            <a:endParaRPr sz="2178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27919" y="1429186"/>
            <a:ext cx="1183725" cy="299677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-2" dirty="0">
                <a:solidFill>
                  <a:srgbClr val="00B0F0"/>
                </a:solidFill>
                <a:latin typeface="Times New Roman"/>
                <a:cs typeface="Times New Roman"/>
              </a:rPr>
              <a:t>operativo</a:t>
            </a:r>
            <a:endParaRPr sz="2178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10724" y="1429186"/>
            <a:ext cx="494421" cy="299677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-1" dirty="0">
                <a:solidFill>
                  <a:srgbClr val="00B0F0"/>
                </a:solidFill>
                <a:latin typeface="Times New Roman"/>
                <a:cs typeface="Times New Roman"/>
              </a:rPr>
              <a:t>que</a:t>
            </a:r>
            <a:endParaRPr sz="2178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0986" y="1763903"/>
            <a:ext cx="280866" cy="299677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4" dirty="0">
                <a:solidFill>
                  <a:srgbClr val="00B0F0"/>
                </a:solidFill>
                <a:latin typeface="Times New Roman"/>
                <a:cs typeface="Times New Roman"/>
              </a:rPr>
              <a:t>la</a:t>
            </a:r>
            <a:endParaRPr sz="2178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14757" y="1763903"/>
            <a:ext cx="6249489" cy="811833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 marR="41536">
              <a:lnSpc>
                <a:spcPts val="2314"/>
              </a:lnSpc>
            </a:pPr>
            <a:r>
              <a:rPr sz="2178" b="1" spc="-1" dirty="0">
                <a:solidFill>
                  <a:srgbClr val="00B0F0"/>
                </a:solidFill>
                <a:latin typeface="Times New Roman"/>
                <a:cs typeface="Times New Roman"/>
              </a:rPr>
              <a:t>demande.</a:t>
            </a:r>
            <a:endParaRPr sz="2178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557884">
              <a:lnSpc>
                <a:spcPct val="95825"/>
              </a:lnSpc>
              <a:spcBef>
                <a:spcPts val="1411"/>
              </a:spcBef>
            </a:pPr>
            <a:r>
              <a:rPr sz="2178" spc="-4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sz="2178" b="1" spc="-4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En los niveles operativos bajos y medios de una</a:t>
            </a:r>
            <a:endParaRPr sz="2178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61091" y="2607956"/>
            <a:ext cx="1058460" cy="299676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-5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empresa</a:t>
            </a:r>
            <a:endParaRPr sz="2178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6001" y="2607956"/>
            <a:ext cx="295528" cy="299676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se</a:t>
            </a:r>
            <a:endParaRPr sz="2178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0856" y="2607956"/>
            <a:ext cx="1263992" cy="299676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necesitará</a:t>
            </a:r>
            <a:endParaRPr sz="2178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53554" y="2607956"/>
            <a:ext cx="340894" cy="299676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de</a:t>
            </a:r>
            <a:endParaRPr sz="2178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5089" y="2607956"/>
            <a:ext cx="972383" cy="299676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manera</a:t>
            </a:r>
            <a:endParaRPr sz="2178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7559" y="2607956"/>
            <a:ext cx="1048224" cy="299676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eficiente</a:t>
            </a:r>
            <a:endParaRPr sz="2178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84720" y="2607956"/>
            <a:ext cx="618072" cy="299676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para</a:t>
            </a:r>
            <a:endParaRPr sz="2178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92881" y="2607956"/>
            <a:ext cx="509912" cy="299676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una</a:t>
            </a:r>
            <a:endParaRPr sz="2178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1091" y="2939905"/>
            <a:ext cx="5935340" cy="1789535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-3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toma de decisiones rápida, aquí puede ser útil una</a:t>
            </a:r>
            <a:endParaRPr sz="2178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11527" marR="41495">
              <a:lnSpc>
                <a:spcPct val="95825"/>
              </a:lnSpc>
            </a:pPr>
            <a:r>
              <a:rPr sz="2178" b="1" spc="-4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salida de pantalla en línea o de audio.</a:t>
            </a:r>
            <a:endParaRPr sz="2178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11527" marR="24947">
              <a:lnSpc>
                <a:spcPct val="100041"/>
              </a:lnSpc>
              <a:spcBef>
                <a:spcPts val="1383"/>
              </a:spcBef>
            </a:pPr>
            <a:r>
              <a:rPr sz="2178" spc="4" dirty="0">
                <a:latin typeface="Times New Roman"/>
                <a:cs typeface="Times New Roman"/>
              </a:rPr>
              <a:t>-</a:t>
            </a:r>
            <a:r>
              <a:rPr sz="2178" b="1" spc="-13" dirty="0">
                <a:latin typeface="Times New Roman"/>
                <a:cs typeface="Times New Roman"/>
              </a:rPr>
              <a:t>L</a:t>
            </a:r>
            <a:r>
              <a:rPr sz="2178" b="1" dirty="0">
                <a:latin typeface="Times New Roman"/>
                <a:cs typeface="Times New Roman"/>
              </a:rPr>
              <a:t>os n</a:t>
            </a:r>
            <a:r>
              <a:rPr sz="2178" b="1" spc="4" dirty="0">
                <a:latin typeface="Times New Roman"/>
                <a:cs typeface="Times New Roman"/>
              </a:rPr>
              <a:t>i</a:t>
            </a:r>
            <a:r>
              <a:rPr sz="2178" b="1" dirty="0">
                <a:latin typeface="Times New Roman"/>
                <a:cs typeface="Times New Roman"/>
              </a:rPr>
              <a:t>ve</a:t>
            </a:r>
            <a:r>
              <a:rPr sz="2178" b="1" spc="-4" dirty="0">
                <a:latin typeface="Times New Roman"/>
                <a:cs typeface="Times New Roman"/>
              </a:rPr>
              <a:t>l</a:t>
            </a:r>
            <a:r>
              <a:rPr sz="2178" b="1" spc="-8" dirty="0">
                <a:latin typeface="Times New Roman"/>
                <a:cs typeface="Times New Roman"/>
              </a:rPr>
              <a:t>e</a:t>
            </a:r>
            <a:r>
              <a:rPr sz="2178" b="1" dirty="0">
                <a:latin typeface="Times New Roman"/>
                <a:cs typeface="Times New Roman"/>
              </a:rPr>
              <a:t>s</a:t>
            </a:r>
            <a:r>
              <a:rPr sz="2178" b="1" spc="-26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de ge</a:t>
            </a:r>
            <a:r>
              <a:rPr sz="2178" b="1" spc="-40" dirty="0">
                <a:latin typeface="Times New Roman"/>
                <a:cs typeface="Times New Roman"/>
              </a:rPr>
              <a:t>r</a:t>
            </a:r>
            <a:r>
              <a:rPr sz="2178" b="1" dirty="0">
                <a:latin typeface="Times New Roman"/>
                <a:cs typeface="Times New Roman"/>
              </a:rPr>
              <a:t>en</a:t>
            </a:r>
            <a:r>
              <a:rPr sz="2178" b="1" spc="-8" dirty="0">
                <a:latin typeface="Times New Roman"/>
                <a:cs typeface="Times New Roman"/>
              </a:rPr>
              <a:t>c</a:t>
            </a:r>
            <a:r>
              <a:rPr sz="2178" b="1" spc="-4" dirty="0">
                <a:latin typeface="Times New Roman"/>
                <a:cs typeface="Times New Roman"/>
              </a:rPr>
              <a:t>i</a:t>
            </a:r>
            <a:r>
              <a:rPr sz="2178" b="1" dirty="0">
                <a:latin typeface="Times New Roman"/>
                <a:cs typeface="Times New Roman"/>
              </a:rPr>
              <a:t>a</a:t>
            </a:r>
            <a:r>
              <a:rPr sz="2178" b="1" spc="-31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no</a:t>
            </a:r>
            <a:r>
              <a:rPr sz="2178" b="1" spc="-8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neces</a:t>
            </a:r>
            <a:r>
              <a:rPr sz="2178" b="1" spc="4" dirty="0">
                <a:latin typeface="Times New Roman"/>
                <a:cs typeface="Times New Roman"/>
              </a:rPr>
              <a:t>i</a:t>
            </a:r>
            <a:r>
              <a:rPr sz="2178" b="1" spc="-4" dirty="0">
                <a:latin typeface="Times New Roman"/>
                <a:cs typeface="Times New Roman"/>
              </a:rPr>
              <a:t>t</a:t>
            </a:r>
            <a:r>
              <a:rPr sz="2178" b="1" dirty="0">
                <a:latin typeface="Times New Roman"/>
                <a:cs typeface="Times New Roman"/>
              </a:rPr>
              <a:t>an</a:t>
            </a:r>
            <a:r>
              <a:rPr sz="2178" b="1" spc="-23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sa</a:t>
            </a:r>
            <a:r>
              <a:rPr sz="2178" b="1" spc="4" dirty="0">
                <a:latin typeface="Times New Roman"/>
                <a:cs typeface="Times New Roman"/>
              </a:rPr>
              <a:t>li</a:t>
            </a:r>
            <a:r>
              <a:rPr sz="2178" b="1" dirty="0">
                <a:latin typeface="Times New Roman"/>
                <a:cs typeface="Times New Roman"/>
              </a:rPr>
              <a:t>das</a:t>
            </a:r>
            <a:r>
              <a:rPr sz="2178" b="1" spc="-17" dirty="0">
                <a:latin typeface="Times New Roman"/>
                <a:cs typeface="Times New Roman"/>
              </a:rPr>
              <a:t> </a:t>
            </a:r>
            <a:r>
              <a:rPr sz="2178" b="1" spc="-8" dirty="0">
                <a:latin typeface="Times New Roman"/>
                <a:cs typeface="Times New Roman"/>
              </a:rPr>
              <a:t>c</a:t>
            </a:r>
            <a:r>
              <a:rPr sz="2178" b="1" dirty="0">
                <a:latin typeface="Times New Roman"/>
                <a:cs typeface="Times New Roman"/>
              </a:rPr>
              <a:t>on </a:t>
            </a:r>
            <a:r>
              <a:rPr sz="2178" b="1" spc="4" dirty="0">
                <a:latin typeface="Times New Roman"/>
                <a:cs typeface="Times New Roman"/>
              </a:rPr>
              <a:t>t</a:t>
            </a:r>
            <a:r>
              <a:rPr sz="2178" b="1" dirty="0">
                <a:latin typeface="Times New Roman"/>
                <a:cs typeface="Times New Roman"/>
              </a:rPr>
              <a:t>a</a:t>
            </a:r>
            <a:r>
              <a:rPr sz="2178" b="1" spc="-4" dirty="0">
                <a:latin typeface="Times New Roman"/>
                <a:cs typeface="Times New Roman"/>
              </a:rPr>
              <a:t>n</a:t>
            </a:r>
            <a:r>
              <a:rPr sz="2178" b="1" spc="4" dirty="0">
                <a:latin typeface="Times New Roman"/>
                <a:cs typeface="Times New Roman"/>
              </a:rPr>
              <a:t>t</a:t>
            </a:r>
            <a:r>
              <a:rPr sz="2178" b="1" dirty="0">
                <a:latin typeface="Times New Roman"/>
                <a:cs typeface="Times New Roman"/>
              </a:rPr>
              <a:t>a</a:t>
            </a:r>
            <a:r>
              <a:rPr sz="2178" b="1" spc="-8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ra</a:t>
            </a:r>
            <a:r>
              <a:rPr sz="2178" b="1" spc="-4" dirty="0">
                <a:latin typeface="Times New Roman"/>
                <a:cs typeface="Times New Roman"/>
              </a:rPr>
              <a:t>p</a:t>
            </a:r>
            <a:r>
              <a:rPr sz="2178" b="1" spc="4" dirty="0">
                <a:latin typeface="Times New Roman"/>
                <a:cs typeface="Times New Roman"/>
              </a:rPr>
              <a:t>i</a:t>
            </a:r>
            <a:r>
              <a:rPr sz="2178" b="1" spc="-23" dirty="0">
                <a:latin typeface="Times New Roman"/>
                <a:cs typeface="Times New Roman"/>
              </a:rPr>
              <a:t>d</a:t>
            </a:r>
            <a:r>
              <a:rPr sz="2178" b="1" dirty="0">
                <a:latin typeface="Times New Roman"/>
                <a:cs typeface="Times New Roman"/>
              </a:rPr>
              <a:t>ez</a:t>
            </a:r>
            <a:r>
              <a:rPr sz="2178" b="1" spc="-31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pe</a:t>
            </a:r>
            <a:r>
              <a:rPr sz="2178" b="1" spc="-40" dirty="0">
                <a:latin typeface="Times New Roman"/>
                <a:cs typeface="Times New Roman"/>
              </a:rPr>
              <a:t>r</a:t>
            </a:r>
            <a:r>
              <a:rPr sz="2178" b="1" dirty="0">
                <a:latin typeface="Times New Roman"/>
                <a:cs typeface="Times New Roman"/>
              </a:rPr>
              <a:t>o</a:t>
            </a:r>
            <a:r>
              <a:rPr sz="2178" b="1" spc="-8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si </a:t>
            </a:r>
            <a:r>
              <a:rPr sz="2178" b="1" spc="-23" dirty="0">
                <a:latin typeface="Times New Roman"/>
                <a:cs typeface="Times New Roman"/>
              </a:rPr>
              <a:t>p</a:t>
            </a:r>
            <a:r>
              <a:rPr sz="2178" b="1" dirty="0">
                <a:latin typeface="Times New Roman"/>
                <a:cs typeface="Times New Roman"/>
              </a:rPr>
              <a:t>ara</a:t>
            </a:r>
            <a:r>
              <a:rPr sz="2178" b="1" spc="-8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aná</a:t>
            </a:r>
            <a:r>
              <a:rPr sz="2178" b="1" spc="-4" dirty="0">
                <a:latin typeface="Times New Roman"/>
                <a:cs typeface="Times New Roman"/>
              </a:rPr>
              <a:t>l</a:t>
            </a:r>
            <a:r>
              <a:rPr sz="2178" b="1" dirty="0">
                <a:latin typeface="Times New Roman"/>
                <a:cs typeface="Times New Roman"/>
              </a:rPr>
              <a:t>is</a:t>
            </a:r>
            <a:r>
              <a:rPr sz="2178" b="1" spc="8" dirty="0">
                <a:latin typeface="Times New Roman"/>
                <a:cs typeface="Times New Roman"/>
              </a:rPr>
              <a:t>i</a:t>
            </a:r>
            <a:r>
              <a:rPr sz="2178" b="1" dirty="0">
                <a:latin typeface="Times New Roman"/>
                <a:cs typeface="Times New Roman"/>
              </a:rPr>
              <a:t>s</a:t>
            </a:r>
            <a:r>
              <a:rPr sz="2178" b="1" spc="-40" dirty="0">
                <a:latin typeface="Times New Roman"/>
                <a:cs typeface="Times New Roman"/>
              </a:rPr>
              <a:t> </a:t>
            </a:r>
            <a:r>
              <a:rPr sz="2178" b="1" spc="4" dirty="0">
                <a:latin typeface="Times New Roman"/>
                <a:cs typeface="Times New Roman"/>
              </a:rPr>
              <a:t>m</a:t>
            </a:r>
            <a:r>
              <a:rPr sz="2178" b="1" dirty="0">
                <a:latin typeface="Times New Roman"/>
                <a:cs typeface="Times New Roman"/>
              </a:rPr>
              <a:t>uy p</a:t>
            </a:r>
            <a:r>
              <a:rPr sz="2178" b="1" spc="-40" dirty="0">
                <a:latin typeface="Times New Roman"/>
                <a:cs typeface="Times New Roman"/>
              </a:rPr>
              <a:t>r</a:t>
            </a:r>
            <a:r>
              <a:rPr sz="2178" b="1" dirty="0">
                <a:latin typeface="Times New Roman"/>
                <a:cs typeface="Times New Roman"/>
              </a:rPr>
              <a:t>o</a:t>
            </a:r>
            <a:r>
              <a:rPr sz="2178" b="1" spc="4" dirty="0">
                <a:latin typeface="Times New Roman"/>
                <a:cs typeface="Times New Roman"/>
              </a:rPr>
              <a:t>f</a:t>
            </a:r>
            <a:r>
              <a:rPr sz="2178" b="1" dirty="0">
                <a:latin typeface="Times New Roman"/>
                <a:cs typeface="Times New Roman"/>
              </a:rPr>
              <a:t>undos por</a:t>
            </a:r>
            <a:r>
              <a:rPr sz="2178" b="1" spc="-40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lo</a:t>
            </a:r>
            <a:r>
              <a:rPr sz="2178" b="1" spc="-17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q</a:t>
            </a:r>
            <a:r>
              <a:rPr sz="2178" b="1" spc="-4" dirty="0">
                <a:latin typeface="Times New Roman"/>
                <a:cs typeface="Times New Roman"/>
              </a:rPr>
              <a:t>u</a:t>
            </a:r>
            <a:r>
              <a:rPr sz="2178" b="1" dirty="0">
                <a:latin typeface="Times New Roman"/>
                <a:cs typeface="Times New Roman"/>
              </a:rPr>
              <a:t>e se </a:t>
            </a:r>
            <a:r>
              <a:rPr sz="2178" b="1" spc="8" dirty="0">
                <a:latin typeface="Times New Roman"/>
                <a:cs typeface="Times New Roman"/>
              </a:rPr>
              <a:t>j</a:t>
            </a:r>
            <a:r>
              <a:rPr sz="2178" b="1" dirty="0">
                <a:latin typeface="Times New Roman"/>
                <a:cs typeface="Times New Roman"/>
              </a:rPr>
              <a:t>us</a:t>
            </a:r>
            <a:r>
              <a:rPr sz="2178" b="1" spc="4" dirty="0">
                <a:latin typeface="Times New Roman"/>
                <a:cs typeface="Times New Roman"/>
              </a:rPr>
              <a:t>t</a:t>
            </a:r>
            <a:r>
              <a:rPr sz="2178" b="1" spc="-4" dirty="0">
                <a:latin typeface="Times New Roman"/>
                <a:cs typeface="Times New Roman"/>
              </a:rPr>
              <a:t>i</a:t>
            </a:r>
            <a:r>
              <a:rPr sz="2178" b="1" spc="4" dirty="0">
                <a:latin typeface="Times New Roman"/>
                <a:cs typeface="Times New Roman"/>
              </a:rPr>
              <a:t>f</a:t>
            </a:r>
            <a:r>
              <a:rPr sz="2178" b="1" spc="-4" dirty="0">
                <a:latin typeface="Times New Roman"/>
                <a:cs typeface="Times New Roman"/>
              </a:rPr>
              <a:t>i</a:t>
            </a:r>
            <a:r>
              <a:rPr sz="2178" b="1" dirty="0">
                <a:latin typeface="Times New Roman"/>
                <a:cs typeface="Times New Roman"/>
              </a:rPr>
              <a:t>ca</a:t>
            </a:r>
            <a:r>
              <a:rPr sz="2178" b="1" spc="-31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u</a:t>
            </a:r>
            <a:r>
              <a:rPr sz="2178" b="1" spc="-4" dirty="0">
                <a:latin typeface="Times New Roman"/>
                <a:cs typeface="Times New Roman"/>
              </a:rPr>
              <a:t>n</a:t>
            </a:r>
            <a:r>
              <a:rPr sz="2178" b="1" dirty="0">
                <a:latin typeface="Times New Roman"/>
                <a:cs typeface="Times New Roman"/>
              </a:rPr>
              <a:t>a</a:t>
            </a:r>
            <a:r>
              <a:rPr sz="2178" b="1" spc="-8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sa</a:t>
            </a:r>
            <a:r>
              <a:rPr sz="2178" b="1" spc="4" dirty="0">
                <a:latin typeface="Times New Roman"/>
                <a:cs typeface="Times New Roman"/>
              </a:rPr>
              <a:t>li</a:t>
            </a:r>
            <a:r>
              <a:rPr sz="2178" b="1" dirty="0">
                <a:latin typeface="Times New Roman"/>
                <a:cs typeface="Times New Roman"/>
              </a:rPr>
              <a:t>da</a:t>
            </a:r>
            <a:r>
              <a:rPr sz="2178" b="1" spc="-23" dirty="0">
                <a:latin typeface="Times New Roman"/>
                <a:cs typeface="Times New Roman"/>
              </a:rPr>
              <a:t> </a:t>
            </a:r>
            <a:r>
              <a:rPr sz="2178" b="1" spc="-4" dirty="0">
                <a:latin typeface="Times New Roman"/>
                <a:cs typeface="Times New Roman"/>
              </a:rPr>
              <a:t>i</a:t>
            </a:r>
            <a:r>
              <a:rPr sz="2178" b="1" spc="4" dirty="0">
                <a:latin typeface="Times New Roman"/>
                <a:cs typeface="Times New Roman"/>
              </a:rPr>
              <a:t>m</a:t>
            </a:r>
            <a:r>
              <a:rPr sz="2178" b="1" dirty="0">
                <a:latin typeface="Times New Roman"/>
                <a:cs typeface="Times New Roman"/>
              </a:rPr>
              <a:t>p</a:t>
            </a:r>
            <a:r>
              <a:rPr sz="2178" b="1" spc="-40" dirty="0">
                <a:latin typeface="Times New Roman"/>
                <a:cs typeface="Times New Roman"/>
              </a:rPr>
              <a:t>r</a:t>
            </a:r>
            <a:r>
              <a:rPr sz="2178" b="1" dirty="0">
                <a:latin typeface="Times New Roman"/>
                <a:cs typeface="Times New Roman"/>
              </a:rPr>
              <a:t>e</a:t>
            </a:r>
            <a:r>
              <a:rPr sz="2178" b="1" spc="4" dirty="0">
                <a:latin typeface="Times New Roman"/>
                <a:cs typeface="Times New Roman"/>
              </a:rPr>
              <a:t>s</a:t>
            </a:r>
            <a:r>
              <a:rPr sz="2178" b="1" dirty="0">
                <a:latin typeface="Times New Roman"/>
                <a:cs typeface="Times New Roman"/>
              </a:rPr>
              <a:t>a.</a:t>
            </a:r>
            <a:endParaRPr sz="2178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F17302EE-E516-40D6-9743-E91994071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1285603" y="599174"/>
            <a:ext cx="9189720" cy="783771"/>
          </a:xfrm>
          <a:prstGeom prst="rect">
            <a:avLst/>
          </a:prstGeom>
        </p:spPr>
        <p:txBody>
          <a:bodyPr wrap="square" lIns="0" tIns="18239" rIns="0" bIns="0" rtlCol="0">
            <a:noAutofit/>
          </a:bodyPr>
          <a:lstStyle/>
          <a:p>
            <a:pPr algn="ctr">
              <a:lnSpc>
                <a:spcPts val="2873"/>
              </a:lnSpc>
            </a:pPr>
            <a:r>
              <a:rPr sz="2723" b="1" spc="-4" dirty="0">
                <a:solidFill>
                  <a:srgbClr val="310064"/>
                </a:solidFill>
                <a:latin typeface="Times New Roman"/>
                <a:cs typeface="Times New Roman"/>
              </a:rPr>
              <a:t>6. ¿</a:t>
            </a:r>
            <a:r>
              <a:rPr lang="es-CO" sz="2723" b="1" spc="-4" dirty="0">
                <a:solidFill>
                  <a:srgbClr val="310064"/>
                </a:solidFill>
                <a:latin typeface="Times New Roman"/>
                <a:cs typeface="Times New Roman"/>
              </a:rPr>
              <a:t>Con qué frecuencia se n</a:t>
            </a:r>
            <a:r>
              <a:rPr lang="es-CO" sz="2723" b="1" spc="-6" dirty="0">
                <a:solidFill>
                  <a:srgbClr val="310064"/>
                </a:solidFill>
                <a:latin typeface="Times New Roman"/>
                <a:cs typeface="Times New Roman"/>
              </a:rPr>
              <a:t>ecesitará la salida</a:t>
            </a:r>
            <a:r>
              <a:rPr sz="2723" b="1" spc="-6" dirty="0">
                <a:solidFill>
                  <a:srgbClr val="310064"/>
                </a:solidFill>
                <a:latin typeface="Times New Roman"/>
                <a:cs typeface="Times New Roman"/>
              </a:rPr>
              <a:t>?</a:t>
            </a:r>
            <a:endParaRPr sz="2723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05542" y="1815123"/>
            <a:ext cx="4809405" cy="299677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70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Esto </a:t>
            </a:r>
            <a:r>
              <a:rPr sz="2178" b="1" spc="70" dirty="0" err="1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depende</a:t>
            </a:r>
            <a:r>
              <a:rPr sz="2178" b="1" spc="70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 mucho de la cantidad</a:t>
            </a:r>
            <a:endParaRPr sz="2178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05542" y="2147082"/>
            <a:ext cx="341059" cy="299953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-2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de</a:t>
            </a:r>
            <a:endParaRPr sz="2178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93787" y="2147082"/>
            <a:ext cx="1060269" cy="299953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-4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usuarios</a:t>
            </a:r>
            <a:endParaRPr sz="2178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01485" y="2147082"/>
            <a:ext cx="919973" cy="299953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-4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qu</a:t>
            </a:r>
            <a:r>
              <a:rPr sz="2178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e  </a:t>
            </a:r>
            <a:r>
              <a:rPr sz="2178" b="1" spc="13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178" b="1" spc="4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la</a:t>
            </a:r>
            <a:endParaRPr sz="2178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65110" y="2147082"/>
            <a:ext cx="1137785" cy="299953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-3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necesiten</a:t>
            </a:r>
            <a:endParaRPr sz="2178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47499" y="2147082"/>
            <a:ext cx="203038" cy="299953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endParaRPr sz="2178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97430" y="2147082"/>
            <a:ext cx="415570" cy="299953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-7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del</a:t>
            </a:r>
            <a:endParaRPr sz="2178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05543" y="2479254"/>
            <a:ext cx="3627432" cy="793453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 marR="41495">
              <a:lnSpc>
                <a:spcPts val="2314"/>
              </a:lnSpc>
            </a:pPr>
            <a:r>
              <a:rPr sz="2178" b="1" spc="-2" dirty="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objetivo de ella.</a:t>
            </a:r>
            <a:endParaRPr sz="2178" dirty="0">
              <a:solidFill>
                <a:schemeClr val="accent4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11527">
              <a:lnSpc>
                <a:spcPct val="95825"/>
              </a:lnSpc>
              <a:spcBef>
                <a:spcPts val="1267"/>
              </a:spcBef>
            </a:pPr>
            <a:r>
              <a:rPr sz="2178" spc="17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sz="2178" b="1" spc="17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Una  salida para  muy  pocas</a:t>
            </a:r>
            <a:endParaRPr sz="2178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07250" y="2973031"/>
            <a:ext cx="1108529" cy="299676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-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personas</a:t>
            </a:r>
            <a:endParaRPr sz="2178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05543" y="3304981"/>
            <a:ext cx="4808852" cy="631973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es candidata para micro formas o cintas</a:t>
            </a:r>
            <a:endParaRPr sz="2178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11527" marR="41495">
              <a:lnSpc>
                <a:spcPct val="95825"/>
              </a:lnSpc>
            </a:pPr>
            <a:r>
              <a:rPr sz="2178" b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magnéticas.</a:t>
            </a:r>
            <a:endParaRPr sz="2178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05543" y="4129669"/>
            <a:ext cx="585708" cy="299677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spc="-2" dirty="0">
                <a:latin typeface="Times New Roman"/>
                <a:cs typeface="Times New Roman"/>
              </a:rPr>
              <a:t>-</a:t>
            </a:r>
            <a:r>
              <a:rPr sz="2178" b="1" spc="-2" dirty="0">
                <a:latin typeface="Times New Roman"/>
                <a:cs typeface="Times New Roman"/>
              </a:rPr>
              <a:t>Las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15087" y="4129669"/>
            <a:ext cx="863716" cy="299677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dirty="0" err="1">
                <a:latin typeface="Times New Roman"/>
                <a:cs typeface="Times New Roman"/>
              </a:rPr>
              <a:t>salida</a:t>
            </a:r>
            <a:endParaRPr sz="2178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01486" y="4129669"/>
            <a:ext cx="1168280" cy="299677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-1" dirty="0">
                <a:latin typeface="Times New Roman"/>
                <a:cs typeface="Times New Roman"/>
              </a:rPr>
              <a:t>necesaria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91943" y="4129669"/>
            <a:ext cx="479760" cy="299677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dirty="0">
                <a:latin typeface="Times New Roman"/>
                <a:cs typeface="Times New Roman"/>
              </a:rPr>
              <a:t>con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95216" y="4129669"/>
            <a:ext cx="587368" cy="299677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1" dirty="0">
                <a:latin typeface="Times New Roman"/>
                <a:cs typeface="Times New Roman"/>
              </a:rPr>
              <a:t>muy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04760" y="4129669"/>
            <a:ext cx="510188" cy="299677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dirty="0">
                <a:latin typeface="Times New Roman"/>
                <a:cs typeface="Times New Roman"/>
              </a:rPr>
              <a:t>alta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5543" y="4461620"/>
            <a:ext cx="1285016" cy="963808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-6" dirty="0">
                <a:latin typeface="Times New Roman"/>
                <a:cs typeface="Times New Roman"/>
              </a:rPr>
              <a:t>frecuencia</a:t>
            </a:r>
            <a:endParaRPr sz="2178">
              <a:latin typeface="Times New Roman"/>
              <a:cs typeface="Times New Roman"/>
            </a:endParaRPr>
          </a:p>
          <a:p>
            <a:pPr marL="11527" marR="41495">
              <a:lnSpc>
                <a:spcPct val="95825"/>
              </a:lnSpc>
            </a:pPr>
            <a:r>
              <a:rPr sz="2178" b="1" spc="-4" dirty="0">
                <a:latin typeface="Times New Roman"/>
                <a:cs typeface="Times New Roman"/>
              </a:rPr>
              <a:t>candidata</a:t>
            </a:r>
            <a:endParaRPr sz="2178">
              <a:latin typeface="Times New Roman"/>
              <a:cs typeface="Times New Roman"/>
            </a:endParaRPr>
          </a:p>
          <a:p>
            <a:pPr marL="11527" marR="41495">
              <a:lnSpc>
                <a:spcPct val="95825"/>
              </a:lnSpc>
              <a:spcBef>
                <a:spcPts val="109"/>
              </a:spcBef>
            </a:pPr>
            <a:r>
              <a:rPr sz="2178" b="1" dirty="0">
                <a:latin typeface="Times New Roman"/>
                <a:cs typeface="Times New Roman"/>
              </a:rPr>
              <a:t>audio.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7286" y="4461620"/>
            <a:ext cx="202858" cy="299676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dirty="0">
                <a:latin typeface="Times New Roman"/>
                <a:cs typeface="Times New Roman"/>
              </a:rPr>
              <a:t>y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9039" y="4461620"/>
            <a:ext cx="479207" cy="299676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dirty="0">
                <a:latin typeface="Times New Roman"/>
                <a:cs typeface="Times New Roman"/>
              </a:rPr>
              <a:t>por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6424" y="4461620"/>
            <a:ext cx="1129425" cy="631912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56761" marR="15364">
              <a:lnSpc>
                <a:spcPts val="2314"/>
              </a:lnSpc>
            </a:pPr>
            <a:r>
              <a:rPr sz="2178" b="1" spc="-3" dirty="0">
                <a:latin typeface="Times New Roman"/>
                <a:cs typeface="Times New Roman"/>
              </a:rPr>
              <a:t>muchas</a:t>
            </a:r>
            <a:endParaRPr sz="2178">
              <a:latin typeface="Times New Roman"/>
              <a:cs typeface="Times New Roman"/>
            </a:endParaRPr>
          </a:p>
          <a:p>
            <a:pPr marL="11527">
              <a:lnSpc>
                <a:spcPct val="95825"/>
              </a:lnSpc>
            </a:pPr>
            <a:r>
              <a:rPr sz="2178" b="1" spc="-11" dirty="0">
                <a:latin typeface="Times New Roman"/>
                <a:cs typeface="Times New Roman"/>
              </a:rPr>
              <a:t>pantallas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6660" y="4461620"/>
            <a:ext cx="1488012" cy="299676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5" dirty="0">
                <a:latin typeface="Times New Roman"/>
                <a:cs typeface="Times New Roman"/>
              </a:rPr>
              <a:t>personas  es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9306" y="4793578"/>
            <a:ext cx="612819" cy="299953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-10" dirty="0">
                <a:latin typeface="Times New Roman"/>
                <a:cs typeface="Times New Roman"/>
              </a:rPr>
              <a:t>para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9218" y="4793578"/>
            <a:ext cx="339022" cy="299953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-8" dirty="0">
                <a:latin typeface="Times New Roman"/>
                <a:cs typeface="Times New Roman"/>
              </a:rPr>
              <a:t>en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2478" y="4793578"/>
            <a:ext cx="626420" cy="299953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-11" dirty="0">
                <a:latin typeface="Times New Roman"/>
                <a:cs typeface="Times New Roman"/>
              </a:rPr>
              <a:t>línea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3197" y="4793578"/>
            <a:ext cx="203038" cy="299953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dirty="0">
                <a:latin typeface="Times New Roman"/>
                <a:cs typeface="Times New Roman"/>
              </a:rPr>
              <a:t>y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2A94424C-82AF-4954-9B16-D15ABBE1E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B75F5B7C-1C5E-4620-A117-A65F3B64C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795" y="3687714"/>
            <a:ext cx="3081335" cy="281163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286074" y="561054"/>
            <a:ext cx="334255" cy="368834"/>
          </a:xfrm>
          <a:prstGeom prst="rect">
            <a:avLst/>
          </a:prstGeom>
        </p:spPr>
        <p:txBody>
          <a:bodyPr wrap="square" lIns="0" tIns="18239" rIns="0" bIns="0" rtlCol="0">
            <a:noAutofit/>
          </a:bodyPr>
          <a:lstStyle/>
          <a:p>
            <a:pPr marL="11527">
              <a:lnSpc>
                <a:spcPts val="2873"/>
              </a:lnSpc>
            </a:pPr>
            <a:r>
              <a:rPr sz="2723" b="1" dirty="0">
                <a:solidFill>
                  <a:srgbClr val="310064"/>
                </a:solidFill>
                <a:latin typeface="Times New Roman"/>
                <a:cs typeface="Times New Roman"/>
              </a:rPr>
              <a:t>7.</a:t>
            </a:r>
            <a:endParaRPr sz="272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1856" y="561055"/>
            <a:ext cx="8382832" cy="783771"/>
          </a:xfrm>
          <a:prstGeom prst="rect">
            <a:avLst/>
          </a:prstGeom>
        </p:spPr>
        <p:txBody>
          <a:bodyPr wrap="square" lIns="0" tIns="18239" rIns="0" bIns="0" rtlCol="0">
            <a:noAutofit/>
          </a:bodyPr>
          <a:lstStyle/>
          <a:p>
            <a:pPr marL="11527">
              <a:lnSpc>
                <a:spcPts val="2873"/>
              </a:lnSpc>
            </a:pPr>
            <a:r>
              <a:rPr sz="2723" b="1" spc="-5" dirty="0">
                <a:solidFill>
                  <a:srgbClr val="310064"/>
                </a:solidFill>
                <a:latin typeface="Times New Roman"/>
                <a:cs typeface="Times New Roman"/>
              </a:rPr>
              <a:t>¿</a:t>
            </a:r>
            <a:r>
              <a:rPr lang="es-CO" sz="2723" b="1" spc="-5" dirty="0">
                <a:solidFill>
                  <a:srgbClr val="310064"/>
                </a:solidFill>
                <a:latin typeface="Times New Roman"/>
                <a:cs typeface="Times New Roman"/>
              </a:rPr>
              <a:t>Qué tanto debe ser guardada l</a:t>
            </a:r>
            <a:r>
              <a:rPr lang="es-CO" sz="2723" b="1" spc="-2" dirty="0">
                <a:solidFill>
                  <a:srgbClr val="310064"/>
                </a:solidFill>
                <a:latin typeface="Times New Roman"/>
                <a:cs typeface="Times New Roman"/>
              </a:rPr>
              <a:t>a salida</a:t>
            </a:r>
            <a:r>
              <a:rPr sz="2723" b="1" spc="-2" dirty="0">
                <a:solidFill>
                  <a:srgbClr val="310064"/>
                </a:solidFill>
                <a:latin typeface="Times New Roman"/>
                <a:cs typeface="Times New Roman"/>
              </a:rPr>
              <a:t>?</a:t>
            </a:r>
            <a:endParaRPr sz="2723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2409" y="1741232"/>
            <a:ext cx="5783929" cy="963924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 marR="47715">
              <a:lnSpc>
                <a:spcPts val="2314"/>
              </a:lnSpc>
            </a:pPr>
            <a:r>
              <a:rPr sz="2178" spc="-2" dirty="0">
                <a:solidFill>
                  <a:srgbClr val="0070C0"/>
                </a:solidFill>
                <a:latin typeface="Times New Roman"/>
                <a:cs typeface="Times New Roman"/>
              </a:rPr>
              <a:t>- </a:t>
            </a:r>
            <a:r>
              <a:rPr sz="2178" b="1" spc="-2" dirty="0">
                <a:solidFill>
                  <a:srgbClr val="0070C0"/>
                </a:solidFill>
                <a:latin typeface="Times New Roman"/>
                <a:cs typeface="Times New Roman"/>
              </a:rPr>
              <a:t>La salida que debe ser guardada con mucha</a:t>
            </a:r>
            <a:endParaRPr sz="2178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1527">
              <a:lnSpc>
                <a:spcPct val="95825"/>
              </a:lnSpc>
            </a:pPr>
            <a:r>
              <a:rPr sz="2178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frecuencia es candidata para almacenamiento en</a:t>
            </a:r>
            <a:endParaRPr sz="2178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1527" marR="47715">
              <a:lnSpc>
                <a:spcPct val="95825"/>
              </a:lnSpc>
              <a:spcBef>
                <a:spcPts val="109"/>
              </a:spcBef>
            </a:pPr>
            <a:r>
              <a:rPr sz="2178" b="1" spc="-4" dirty="0">
                <a:solidFill>
                  <a:srgbClr val="0070C0"/>
                </a:solidFill>
                <a:latin typeface="Times New Roman"/>
                <a:cs typeface="Times New Roman"/>
              </a:rPr>
              <a:t>Discos Duros.</a:t>
            </a:r>
            <a:endParaRPr sz="2178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2408" y="3429000"/>
            <a:ext cx="6289923" cy="963800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 marR="36189">
              <a:lnSpc>
                <a:spcPts val="2314"/>
              </a:lnSpc>
            </a:pPr>
            <a:r>
              <a:rPr sz="2178" b="1" spc="-3" dirty="0">
                <a:latin typeface="Times New Roman"/>
                <a:cs typeface="Times New Roman"/>
              </a:rPr>
              <a:t>- Las salidas que son guardadas con poca frecuencia</a:t>
            </a:r>
            <a:endParaRPr sz="2178" dirty="0">
              <a:latin typeface="Times New Roman"/>
              <a:cs typeface="Times New Roman"/>
            </a:endParaRPr>
          </a:p>
          <a:p>
            <a:pPr marL="11527">
              <a:lnSpc>
                <a:spcPct val="100041"/>
              </a:lnSpc>
            </a:pPr>
            <a:r>
              <a:rPr sz="2178" b="1" dirty="0">
                <a:latin typeface="Times New Roman"/>
                <a:cs typeface="Times New Roman"/>
              </a:rPr>
              <a:t>deben</a:t>
            </a:r>
            <a:r>
              <a:rPr sz="2178" b="1" spc="-13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ser</a:t>
            </a:r>
            <a:r>
              <a:rPr sz="2178" b="1" spc="-35" dirty="0">
                <a:latin typeface="Times New Roman"/>
                <a:cs typeface="Times New Roman"/>
              </a:rPr>
              <a:t> </a:t>
            </a:r>
            <a:r>
              <a:rPr sz="2178" b="1" spc="-54" dirty="0">
                <a:latin typeface="Times New Roman"/>
                <a:cs typeface="Times New Roman"/>
              </a:rPr>
              <a:t>r</a:t>
            </a:r>
            <a:r>
              <a:rPr sz="2178" b="1" dirty="0">
                <a:latin typeface="Times New Roman"/>
                <a:cs typeface="Times New Roman"/>
              </a:rPr>
              <a:t>es</a:t>
            </a:r>
            <a:r>
              <a:rPr sz="2178" b="1" spc="4" dirty="0">
                <a:latin typeface="Times New Roman"/>
                <a:cs typeface="Times New Roman"/>
              </a:rPr>
              <a:t>is</a:t>
            </a:r>
            <a:r>
              <a:rPr sz="2178" b="1" spc="-4" dirty="0">
                <a:latin typeface="Times New Roman"/>
                <a:cs typeface="Times New Roman"/>
              </a:rPr>
              <a:t>t</a:t>
            </a:r>
            <a:r>
              <a:rPr sz="2178" b="1" dirty="0">
                <a:latin typeface="Times New Roman"/>
                <a:cs typeface="Times New Roman"/>
              </a:rPr>
              <a:t>ent</a:t>
            </a:r>
            <a:r>
              <a:rPr sz="2178" b="1" spc="4" dirty="0">
                <a:latin typeface="Times New Roman"/>
                <a:cs typeface="Times New Roman"/>
              </a:rPr>
              <a:t>e</a:t>
            </a:r>
            <a:r>
              <a:rPr sz="2178" b="1" dirty="0">
                <a:latin typeface="Times New Roman"/>
                <a:cs typeface="Times New Roman"/>
              </a:rPr>
              <a:t>s</a:t>
            </a:r>
            <a:r>
              <a:rPr sz="2178" b="1" spc="-26" dirty="0">
                <a:latin typeface="Times New Roman"/>
                <a:cs typeface="Times New Roman"/>
              </a:rPr>
              <a:t> </a:t>
            </a:r>
            <a:r>
              <a:rPr sz="2178" b="1" spc="-8" dirty="0">
                <a:latin typeface="Times New Roman"/>
                <a:cs typeface="Times New Roman"/>
              </a:rPr>
              <a:t>a</a:t>
            </a:r>
            <a:r>
              <a:rPr sz="2178" b="1" dirty="0">
                <a:latin typeface="Times New Roman"/>
                <a:cs typeface="Times New Roman"/>
              </a:rPr>
              <a:t>l</a:t>
            </a:r>
            <a:r>
              <a:rPr sz="2178" b="1" spc="-17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paso del</a:t>
            </a:r>
            <a:r>
              <a:rPr sz="2178" b="1" spc="-17" dirty="0">
                <a:latin typeface="Times New Roman"/>
                <a:cs typeface="Times New Roman"/>
              </a:rPr>
              <a:t> </a:t>
            </a:r>
            <a:r>
              <a:rPr sz="2178" b="1" spc="4" dirty="0">
                <a:latin typeface="Times New Roman"/>
                <a:cs typeface="Times New Roman"/>
              </a:rPr>
              <a:t>t</a:t>
            </a:r>
            <a:r>
              <a:rPr sz="2178" b="1" spc="-4" dirty="0">
                <a:latin typeface="Times New Roman"/>
                <a:cs typeface="Times New Roman"/>
              </a:rPr>
              <a:t>i</a:t>
            </a:r>
            <a:r>
              <a:rPr sz="2178" b="1" spc="-8" dirty="0">
                <a:latin typeface="Times New Roman"/>
                <a:cs typeface="Times New Roman"/>
              </a:rPr>
              <a:t>e</a:t>
            </a:r>
            <a:r>
              <a:rPr sz="2178" b="1" spc="4" dirty="0">
                <a:latin typeface="Times New Roman"/>
                <a:cs typeface="Times New Roman"/>
              </a:rPr>
              <a:t>m</a:t>
            </a:r>
            <a:r>
              <a:rPr sz="2178" b="1" dirty="0">
                <a:latin typeface="Times New Roman"/>
                <a:cs typeface="Times New Roman"/>
              </a:rPr>
              <a:t>po</a:t>
            </a:r>
            <a:r>
              <a:rPr sz="2178" b="1" spc="-23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por</a:t>
            </a:r>
            <a:r>
              <a:rPr sz="2178" b="1" spc="-40" dirty="0">
                <a:latin typeface="Times New Roman"/>
                <a:cs typeface="Times New Roman"/>
              </a:rPr>
              <a:t> </a:t>
            </a:r>
            <a:r>
              <a:rPr sz="2178" b="1" spc="4" dirty="0">
                <a:latin typeface="Times New Roman"/>
                <a:cs typeface="Times New Roman"/>
              </a:rPr>
              <a:t>t</a:t>
            </a:r>
            <a:r>
              <a:rPr sz="2178" b="1" dirty="0">
                <a:latin typeface="Times New Roman"/>
                <a:cs typeface="Times New Roman"/>
              </a:rPr>
              <a:t>an</a:t>
            </a:r>
            <a:r>
              <a:rPr sz="2178" b="1" spc="4" dirty="0">
                <a:latin typeface="Times New Roman"/>
                <a:cs typeface="Times New Roman"/>
              </a:rPr>
              <a:t>t</a:t>
            </a:r>
            <a:r>
              <a:rPr sz="2178" b="1" dirty="0">
                <a:latin typeface="Times New Roman"/>
                <a:cs typeface="Times New Roman"/>
              </a:rPr>
              <a:t>o</a:t>
            </a:r>
            <a:r>
              <a:rPr sz="2178" b="1" spc="-23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son can</a:t>
            </a:r>
            <a:r>
              <a:rPr sz="2178" b="1" spc="-4" dirty="0">
                <a:latin typeface="Times New Roman"/>
                <a:cs typeface="Times New Roman"/>
              </a:rPr>
              <a:t>d</a:t>
            </a:r>
            <a:r>
              <a:rPr sz="2178" b="1" spc="4" dirty="0">
                <a:latin typeface="Times New Roman"/>
                <a:cs typeface="Times New Roman"/>
              </a:rPr>
              <a:t>i</a:t>
            </a:r>
            <a:r>
              <a:rPr sz="2178" b="1" dirty="0">
                <a:latin typeface="Times New Roman"/>
                <a:cs typeface="Times New Roman"/>
              </a:rPr>
              <a:t>da</a:t>
            </a:r>
            <a:r>
              <a:rPr sz="2178" b="1" spc="4" dirty="0">
                <a:latin typeface="Times New Roman"/>
                <a:cs typeface="Times New Roman"/>
              </a:rPr>
              <a:t>t</a:t>
            </a:r>
            <a:r>
              <a:rPr sz="2178" b="1" dirty="0">
                <a:latin typeface="Times New Roman"/>
                <a:cs typeface="Times New Roman"/>
              </a:rPr>
              <a:t>as</a:t>
            </a:r>
            <a:r>
              <a:rPr sz="2178" b="1" spc="-31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a </a:t>
            </a:r>
            <a:r>
              <a:rPr sz="2178" b="1" spc="4" dirty="0">
                <a:latin typeface="Times New Roman"/>
                <a:cs typeface="Times New Roman"/>
              </a:rPr>
              <a:t>m</a:t>
            </a:r>
            <a:r>
              <a:rPr sz="2178" b="1" spc="-4" dirty="0">
                <a:latin typeface="Times New Roman"/>
                <a:cs typeface="Times New Roman"/>
              </a:rPr>
              <a:t>i</a:t>
            </a:r>
            <a:r>
              <a:rPr sz="2178" b="1" dirty="0">
                <a:latin typeface="Times New Roman"/>
                <a:cs typeface="Times New Roman"/>
              </a:rPr>
              <a:t>c</a:t>
            </a:r>
            <a:r>
              <a:rPr sz="2178" b="1" spc="-40" dirty="0">
                <a:latin typeface="Times New Roman"/>
                <a:cs typeface="Times New Roman"/>
              </a:rPr>
              <a:t>r</a:t>
            </a:r>
            <a:r>
              <a:rPr sz="2178" b="1" dirty="0">
                <a:latin typeface="Times New Roman"/>
                <a:cs typeface="Times New Roman"/>
              </a:rPr>
              <a:t>o</a:t>
            </a:r>
            <a:r>
              <a:rPr sz="2178" b="1" spc="-17" dirty="0">
                <a:latin typeface="Times New Roman"/>
                <a:cs typeface="Times New Roman"/>
              </a:rPr>
              <a:t> </a:t>
            </a:r>
            <a:r>
              <a:rPr sz="2178" b="1" spc="4" dirty="0">
                <a:latin typeface="Times New Roman"/>
                <a:cs typeface="Times New Roman"/>
              </a:rPr>
              <a:t>f</a:t>
            </a:r>
            <a:r>
              <a:rPr sz="2178" b="1" spc="-8" dirty="0">
                <a:latin typeface="Times New Roman"/>
                <a:cs typeface="Times New Roman"/>
              </a:rPr>
              <a:t>or</a:t>
            </a:r>
            <a:r>
              <a:rPr sz="2178" b="1" spc="4" dirty="0">
                <a:latin typeface="Times New Roman"/>
                <a:cs typeface="Times New Roman"/>
              </a:rPr>
              <a:t>m</a:t>
            </a:r>
            <a:r>
              <a:rPr sz="2178" b="1" dirty="0">
                <a:latin typeface="Times New Roman"/>
                <a:cs typeface="Times New Roman"/>
              </a:rPr>
              <a:t>as</a:t>
            </a:r>
            <a:r>
              <a:rPr lang="es-CO" sz="2178" b="1" dirty="0">
                <a:latin typeface="Times New Roman"/>
                <a:cs typeface="Times New Roman"/>
              </a:rPr>
              <a:t>.</a:t>
            </a:r>
            <a:endParaRPr sz="2178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3F916DF-95AE-4297-821D-E90A8B58A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176298" y="472860"/>
            <a:ext cx="10139402" cy="631903"/>
          </a:xfrm>
          <a:prstGeom prst="rect">
            <a:avLst/>
          </a:prstGeom>
        </p:spPr>
        <p:txBody>
          <a:bodyPr wrap="square" lIns="0" tIns="14148" rIns="0" bIns="0" rtlCol="0">
            <a:noAutofit/>
          </a:bodyPr>
          <a:lstStyle/>
          <a:p>
            <a:pPr algn="ctr">
              <a:lnSpc>
                <a:spcPts val="2228"/>
              </a:lnSpc>
            </a:pPr>
            <a:r>
              <a:rPr lang="es-CO" sz="2087" b="1" spc="-5" dirty="0">
                <a:solidFill>
                  <a:srgbClr val="310064"/>
                </a:solidFill>
                <a:latin typeface="Times New Roman"/>
                <a:cs typeface="Times New Roman"/>
              </a:rPr>
              <a:t>8. ¿Bajo que reglamentos especiales es p</a:t>
            </a:r>
            <a:r>
              <a:rPr lang="es-CO" sz="2087" b="1" spc="-2" dirty="0">
                <a:solidFill>
                  <a:srgbClr val="310064"/>
                </a:solidFill>
                <a:latin typeface="Times New Roman"/>
                <a:cs typeface="Times New Roman"/>
              </a:rPr>
              <a:t>roducida, guardada y distribuida la salida?</a:t>
            </a:r>
            <a:endParaRPr lang="es-CO" sz="2087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8932" y="1760800"/>
            <a:ext cx="6901868" cy="2121884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3" dirty="0">
                <a:latin typeface="Times New Roman"/>
                <a:cs typeface="Times New Roman"/>
              </a:rPr>
              <a:t>Las reglamentaciones son disposiciones de ley dictada por</a:t>
            </a:r>
            <a:endParaRPr sz="2178" dirty="0">
              <a:latin typeface="Times New Roman"/>
              <a:cs typeface="Times New Roman"/>
            </a:endParaRPr>
          </a:p>
          <a:p>
            <a:pPr marL="11527" marR="10839">
              <a:lnSpc>
                <a:spcPct val="100137"/>
              </a:lnSpc>
            </a:pPr>
            <a:r>
              <a:rPr sz="2178" b="1" spc="4" dirty="0">
                <a:latin typeface="Times New Roman"/>
                <a:cs typeface="Times New Roman"/>
              </a:rPr>
              <a:t>l</a:t>
            </a:r>
            <a:r>
              <a:rPr sz="2178" b="1" dirty="0">
                <a:latin typeface="Times New Roman"/>
                <a:cs typeface="Times New Roman"/>
              </a:rPr>
              <a:t>os</a:t>
            </a:r>
            <a:r>
              <a:rPr sz="2178" b="1" spc="23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go</a:t>
            </a:r>
            <a:r>
              <a:rPr sz="2178" b="1" spc="-13" dirty="0">
                <a:latin typeface="Times New Roman"/>
                <a:cs typeface="Times New Roman"/>
              </a:rPr>
              <a:t>b</a:t>
            </a:r>
            <a:r>
              <a:rPr sz="2178" b="1" spc="-4" dirty="0">
                <a:latin typeface="Times New Roman"/>
                <a:cs typeface="Times New Roman"/>
              </a:rPr>
              <a:t>i</a:t>
            </a:r>
            <a:r>
              <a:rPr sz="2178" b="1" spc="-8" dirty="0">
                <a:latin typeface="Times New Roman"/>
                <a:cs typeface="Times New Roman"/>
              </a:rPr>
              <a:t>e</a:t>
            </a:r>
            <a:r>
              <a:rPr sz="2178" b="1" dirty="0">
                <a:latin typeface="Times New Roman"/>
                <a:cs typeface="Times New Roman"/>
              </a:rPr>
              <a:t>r</a:t>
            </a:r>
            <a:r>
              <a:rPr sz="2178" b="1" spc="-13" dirty="0">
                <a:latin typeface="Times New Roman"/>
                <a:cs typeface="Times New Roman"/>
              </a:rPr>
              <a:t>n</a:t>
            </a:r>
            <a:r>
              <a:rPr sz="2178" b="1" dirty="0">
                <a:latin typeface="Times New Roman"/>
                <a:cs typeface="Times New Roman"/>
              </a:rPr>
              <a:t>os,</a:t>
            </a:r>
            <a:r>
              <a:rPr sz="2178" b="1" spc="31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por</a:t>
            </a:r>
            <a:r>
              <a:rPr sz="2178" b="1" spc="-17" dirty="0">
                <a:latin typeface="Times New Roman"/>
                <a:cs typeface="Times New Roman"/>
              </a:rPr>
              <a:t> </a:t>
            </a:r>
            <a:r>
              <a:rPr sz="2178" b="1" spc="4" dirty="0">
                <a:latin typeface="Times New Roman"/>
                <a:cs typeface="Times New Roman"/>
              </a:rPr>
              <a:t>G</a:t>
            </a:r>
            <a:r>
              <a:rPr sz="2178" b="1" dirty="0">
                <a:latin typeface="Times New Roman"/>
                <a:cs typeface="Times New Roman"/>
              </a:rPr>
              <a:t>r</a:t>
            </a:r>
            <a:r>
              <a:rPr sz="2178" b="1" spc="-35" dirty="0">
                <a:latin typeface="Times New Roman"/>
                <a:cs typeface="Times New Roman"/>
              </a:rPr>
              <a:t>u</a:t>
            </a:r>
            <a:r>
              <a:rPr sz="2178" b="1" dirty="0">
                <a:latin typeface="Times New Roman"/>
                <a:cs typeface="Times New Roman"/>
              </a:rPr>
              <a:t>pos</a:t>
            </a:r>
            <a:r>
              <a:rPr sz="2178" b="1" spc="35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o</a:t>
            </a:r>
            <a:r>
              <a:rPr sz="2178" b="1" spc="31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as</a:t>
            </a:r>
            <a:r>
              <a:rPr sz="2178" b="1" spc="-8" dirty="0">
                <a:latin typeface="Times New Roman"/>
                <a:cs typeface="Times New Roman"/>
              </a:rPr>
              <a:t>oc</a:t>
            </a:r>
            <a:r>
              <a:rPr sz="2178" b="1" spc="4" dirty="0">
                <a:latin typeface="Times New Roman"/>
                <a:cs typeface="Times New Roman"/>
              </a:rPr>
              <a:t>i</a:t>
            </a:r>
            <a:r>
              <a:rPr sz="2178" b="1" spc="-17" dirty="0">
                <a:latin typeface="Times New Roman"/>
                <a:cs typeface="Times New Roman"/>
              </a:rPr>
              <a:t>a</a:t>
            </a:r>
            <a:r>
              <a:rPr sz="2178" b="1" dirty="0">
                <a:latin typeface="Times New Roman"/>
                <a:cs typeface="Times New Roman"/>
              </a:rPr>
              <a:t>c</a:t>
            </a:r>
            <a:r>
              <a:rPr sz="2178" b="1" spc="-4" dirty="0">
                <a:latin typeface="Times New Roman"/>
                <a:cs typeface="Times New Roman"/>
              </a:rPr>
              <a:t>i</a:t>
            </a:r>
            <a:r>
              <a:rPr sz="2178" b="1" dirty="0">
                <a:latin typeface="Times New Roman"/>
                <a:cs typeface="Times New Roman"/>
              </a:rPr>
              <a:t>ones</a:t>
            </a:r>
            <a:r>
              <a:rPr sz="2178" b="1" spc="35" dirty="0">
                <a:latin typeface="Times New Roman"/>
                <a:cs typeface="Times New Roman"/>
              </a:rPr>
              <a:t> </a:t>
            </a:r>
            <a:r>
              <a:rPr sz="2178" b="1" dirty="0">
                <a:latin typeface="Times New Roman"/>
                <a:cs typeface="Times New Roman"/>
              </a:rPr>
              <a:t>y</a:t>
            </a:r>
            <a:r>
              <a:rPr sz="2178" b="1" spc="31" dirty="0">
                <a:latin typeface="Times New Roman"/>
                <a:cs typeface="Times New Roman"/>
              </a:rPr>
              <a:t> </a:t>
            </a:r>
            <a:r>
              <a:rPr sz="2178" b="1" spc="-13" dirty="0">
                <a:latin typeface="Times New Roman"/>
                <a:cs typeface="Times New Roman"/>
              </a:rPr>
              <a:t>p</a:t>
            </a:r>
            <a:r>
              <a:rPr sz="2178" b="1" dirty="0">
                <a:latin typeface="Times New Roman"/>
                <a:cs typeface="Times New Roman"/>
              </a:rPr>
              <a:t>or</a:t>
            </a:r>
            <a:r>
              <a:rPr sz="2178" b="1" spc="-17" dirty="0">
                <a:latin typeface="Times New Roman"/>
                <a:cs typeface="Times New Roman"/>
              </a:rPr>
              <a:t> </a:t>
            </a:r>
            <a:r>
              <a:rPr sz="2178" b="1" spc="4" dirty="0">
                <a:latin typeface="Times New Roman"/>
                <a:cs typeface="Times New Roman"/>
              </a:rPr>
              <a:t>l</a:t>
            </a:r>
            <a:r>
              <a:rPr sz="2178" b="1" dirty="0">
                <a:latin typeface="Times New Roman"/>
                <a:cs typeface="Times New Roman"/>
              </a:rPr>
              <a:t>as</a:t>
            </a:r>
            <a:r>
              <a:rPr sz="2178" b="1" spc="22" dirty="0">
                <a:latin typeface="Times New Roman"/>
                <a:cs typeface="Times New Roman"/>
              </a:rPr>
              <a:t> </a:t>
            </a:r>
            <a:r>
              <a:rPr sz="2178" b="1" spc="-4" dirty="0">
                <a:latin typeface="Times New Roman"/>
                <a:cs typeface="Times New Roman"/>
              </a:rPr>
              <a:t>m</a:t>
            </a:r>
            <a:r>
              <a:rPr sz="2178" b="1" dirty="0">
                <a:latin typeface="Times New Roman"/>
                <a:cs typeface="Times New Roman"/>
              </a:rPr>
              <a:t>ismas e</a:t>
            </a:r>
            <a:r>
              <a:rPr sz="2178" b="1" spc="4" dirty="0">
                <a:latin typeface="Times New Roman"/>
                <a:cs typeface="Times New Roman"/>
              </a:rPr>
              <a:t>m</a:t>
            </a:r>
            <a:r>
              <a:rPr sz="2178" b="1" dirty="0">
                <a:latin typeface="Times New Roman"/>
                <a:cs typeface="Times New Roman"/>
              </a:rPr>
              <a:t>p</a:t>
            </a:r>
            <a:r>
              <a:rPr sz="2178" b="1" spc="-40" dirty="0">
                <a:latin typeface="Times New Roman"/>
                <a:cs typeface="Times New Roman"/>
              </a:rPr>
              <a:t>r</a:t>
            </a:r>
            <a:r>
              <a:rPr sz="2178" b="1" dirty="0">
                <a:latin typeface="Times New Roman"/>
                <a:cs typeface="Times New Roman"/>
              </a:rPr>
              <a:t>e</a:t>
            </a:r>
            <a:r>
              <a:rPr sz="2178" b="1" spc="4" dirty="0">
                <a:latin typeface="Times New Roman"/>
                <a:cs typeface="Times New Roman"/>
              </a:rPr>
              <a:t>s</a:t>
            </a:r>
            <a:r>
              <a:rPr sz="2178" b="1" dirty="0">
                <a:latin typeface="Times New Roman"/>
                <a:cs typeface="Times New Roman"/>
              </a:rPr>
              <a:t>as.</a:t>
            </a:r>
            <a:endParaRPr sz="2178" dirty="0">
              <a:latin typeface="Times New Roman"/>
              <a:cs typeface="Times New Roman"/>
            </a:endParaRPr>
          </a:p>
          <a:p>
            <a:pPr marL="11527" marR="21904">
              <a:lnSpc>
                <a:spcPct val="100041"/>
              </a:lnSpc>
              <a:spcBef>
                <a:spcPts val="1274"/>
              </a:spcBef>
            </a:pPr>
            <a:r>
              <a:rPr sz="2178" b="1" spc="-13" dirty="0">
                <a:solidFill>
                  <a:schemeClr val="accent2"/>
                </a:solidFill>
                <a:latin typeface="Times New Roman"/>
                <a:cs typeface="Times New Roman"/>
              </a:rPr>
              <a:t>A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sí</a:t>
            </a:r>
            <a:r>
              <a:rPr sz="2178" b="1" spc="4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un con</a:t>
            </a:r>
            <a:r>
              <a:rPr sz="2178" b="1" spc="13" dirty="0">
                <a:solidFill>
                  <a:schemeClr val="accent2"/>
                </a:solidFill>
                <a:latin typeface="Times New Roman"/>
                <a:cs typeface="Times New Roman"/>
              </a:rPr>
              <a:t>t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ra</a:t>
            </a:r>
            <a:r>
              <a:rPr sz="2178" b="1" spc="4" dirty="0">
                <a:solidFill>
                  <a:schemeClr val="accent2"/>
                </a:solidFill>
                <a:latin typeface="Times New Roman"/>
                <a:cs typeface="Times New Roman"/>
              </a:rPr>
              <a:t>t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o</a:t>
            </a:r>
            <a:r>
              <a:rPr sz="2178" b="1" spc="-23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deberá</a:t>
            </a:r>
            <a:r>
              <a:rPr sz="2178" b="1" spc="-31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ser</a:t>
            </a:r>
            <a:r>
              <a:rPr sz="2178" b="1" spc="-54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178" b="1" spc="4" dirty="0">
                <a:solidFill>
                  <a:schemeClr val="accent2"/>
                </a:solidFill>
                <a:latin typeface="Times New Roman"/>
                <a:cs typeface="Times New Roman"/>
              </a:rPr>
              <a:t>im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p</a:t>
            </a:r>
            <a:r>
              <a:rPr sz="2178" b="1" spc="-40" dirty="0">
                <a:solidFill>
                  <a:schemeClr val="accent2"/>
                </a:solidFill>
                <a:latin typeface="Times New Roman"/>
                <a:cs typeface="Times New Roman"/>
              </a:rPr>
              <a:t>r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e</a:t>
            </a:r>
            <a:r>
              <a:rPr sz="2178" b="1" spc="-8" dirty="0">
                <a:solidFill>
                  <a:schemeClr val="accent2"/>
                </a:solidFill>
                <a:latin typeface="Times New Roman"/>
                <a:cs typeface="Times New Roman"/>
              </a:rPr>
              <a:t>s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o</a:t>
            </a:r>
            <a:r>
              <a:rPr sz="2178" b="1" spc="-31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para</a:t>
            </a:r>
            <a:r>
              <a:rPr sz="2178" b="1" spc="-8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178" b="1" spc="4" dirty="0">
                <a:solidFill>
                  <a:schemeClr val="accent2"/>
                </a:solidFill>
                <a:latin typeface="Times New Roman"/>
                <a:cs typeface="Times New Roman"/>
              </a:rPr>
              <a:t>m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an</a:t>
            </a:r>
            <a:r>
              <a:rPr sz="2178" b="1" spc="4" dirty="0">
                <a:solidFill>
                  <a:schemeClr val="accent2"/>
                </a:solidFill>
                <a:latin typeface="Times New Roman"/>
                <a:cs typeface="Times New Roman"/>
              </a:rPr>
              <a:t>t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ener</a:t>
            </a:r>
            <a:r>
              <a:rPr sz="2178" b="1" spc="-58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una cons</a:t>
            </a:r>
            <a:r>
              <a:rPr sz="2178" b="1" spc="4" dirty="0">
                <a:solidFill>
                  <a:schemeClr val="accent2"/>
                </a:solidFill>
                <a:latin typeface="Times New Roman"/>
                <a:cs typeface="Times New Roman"/>
              </a:rPr>
              <a:t>t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anc</a:t>
            </a:r>
            <a:r>
              <a:rPr sz="2178" b="1" spc="4" dirty="0">
                <a:solidFill>
                  <a:schemeClr val="accent2"/>
                </a:solidFill>
                <a:latin typeface="Times New Roman"/>
                <a:cs typeface="Times New Roman"/>
              </a:rPr>
              <a:t>i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a</a:t>
            </a:r>
            <a:r>
              <a:rPr sz="2178" b="1" spc="-4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del </a:t>
            </a:r>
            <a:r>
              <a:rPr sz="2178" b="1" spc="-4" dirty="0">
                <a:solidFill>
                  <a:schemeClr val="accent2"/>
                </a:solidFill>
                <a:latin typeface="Times New Roman"/>
                <a:cs typeface="Times New Roman"/>
              </a:rPr>
              <a:t>t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r</a:t>
            </a:r>
            <a:r>
              <a:rPr sz="2178" b="1" spc="4" dirty="0">
                <a:solidFill>
                  <a:schemeClr val="accent2"/>
                </a:solidFill>
                <a:latin typeface="Times New Roman"/>
                <a:cs typeface="Times New Roman"/>
              </a:rPr>
              <a:t>a</a:t>
            </a:r>
            <a:r>
              <a:rPr sz="2178" b="1" spc="-4" dirty="0">
                <a:solidFill>
                  <a:schemeClr val="accent2"/>
                </a:solidFill>
                <a:latin typeface="Times New Roman"/>
                <a:cs typeface="Times New Roman"/>
              </a:rPr>
              <a:t>m</a:t>
            </a:r>
            <a:r>
              <a:rPr sz="2178" b="1" spc="4" dirty="0">
                <a:solidFill>
                  <a:schemeClr val="accent2"/>
                </a:solidFill>
                <a:latin typeface="Times New Roman"/>
                <a:cs typeface="Times New Roman"/>
              </a:rPr>
              <a:t>i</a:t>
            </a:r>
            <a:r>
              <a:rPr sz="2178" b="1" spc="-4" dirty="0">
                <a:solidFill>
                  <a:schemeClr val="accent2"/>
                </a:solidFill>
                <a:latin typeface="Times New Roman"/>
                <a:cs typeface="Times New Roman"/>
              </a:rPr>
              <a:t>t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e,</a:t>
            </a:r>
            <a:r>
              <a:rPr sz="2178" b="1" spc="-45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el</a:t>
            </a:r>
            <a:r>
              <a:rPr sz="2178" b="1" spc="-17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178" b="1" spc="-40" dirty="0">
                <a:solidFill>
                  <a:schemeClr val="accent2"/>
                </a:solidFill>
                <a:latin typeface="Times New Roman"/>
                <a:cs typeface="Times New Roman"/>
              </a:rPr>
              <a:t>r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e</a:t>
            </a:r>
            <a:r>
              <a:rPr sz="2178" b="1" spc="-8" dirty="0">
                <a:solidFill>
                  <a:schemeClr val="accent2"/>
                </a:solidFill>
                <a:latin typeface="Times New Roman"/>
                <a:cs typeface="Times New Roman"/>
              </a:rPr>
              <a:t>g</a:t>
            </a:r>
            <a:r>
              <a:rPr sz="2178" b="1" spc="4" dirty="0">
                <a:solidFill>
                  <a:schemeClr val="accent2"/>
                </a:solidFill>
                <a:latin typeface="Times New Roman"/>
                <a:cs typeface="Times New Roman"/>
              </a:rPr>
              <a:t>i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s</a:t>
            </a:r>
            <a:r>
              <a:rPr sz="2178" b="1" spc="-4" dirty="0">
                <a:solidFill>
                  <a:schemeClr val="accent2"/>
                </a:solidFill>
                <a:latin typeface="Times New Roman"/>
                <a:cs typeface="Times New Roman"/>
              </a:rPr>
              <a:t>t</a:t>
            </a:r>
            <a:r>
              <a:rPr sz="2178" b="1" spc="-40" dirty="0">
                <a:solidFill>
                  <a:schemeClr val="accent2"/>
                </a:solidFill>
                <a:latin typeface="Times New Roman"/>
                <a:cs typeface="Times New Roman"/>
              </a:rPr>
              <a:t>r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o</a:t>
            </a:r>
            <a:r>
              <a:rPr sz="2178" b="1" spc="-31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de hue</a:t>
            </a:r>
            <a:r>
              <a:rPr sz="2178" b="1" spc="4" dirty="0">
                <a:solidFill>
                  <a:schemeClr val="accent2"/>
                </a:solidFill>
                <a:latin typeface="Times New Roman"/>
                <a:cs typeface="Times New Roman"/>
              </a:rPr>
              <a:t>ll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as</a:t>
            </a:r>
            <a:r>
              <a:rPr sz="2178" b="1" spc="-31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178" b="1" spc="-23" dirty="0">
                <a:solidFill>
                  <a:schemeClr val="accent2"/>
                </a:solidFill>
                <a:latin typeface="Times New Roman"/>
                <a:cs typeface="Times New Roman"/>
              </a:rPr>
              <a:t>d</a:t>
            </a:r>
            <a:r>
              <a:rPr sz="2178" b="1" spc="4" dirty="0">
                <a:solidFill>
                  <a:schemeClr val="accent2"/>
                </a:solidFill>
                <a:latin typeface="Times New Roman"/>
                <a:cs typeface="Times New Roman"/>
              </a:rPr>
              <a:t>i</a:t>
            </a:r>
            <a:r>
              <a:rPr sz="2178" b="1" spc="-8" dirty="0">
                <a:solidFill>
                  <a:schemeClr val="accent2"/>
                </a:solidFill>
                <a:latin typeface="Times New Roman"/>
                <a:cs typeface="Times New Roman"/>
              </a:rPr>
              <a:t>g</a:t>
            </a:r>
            <a:r>
              <a:rPr sz="2178" b="1" spc="4" dirty="0">
                <a:solidFill>
                  <a:schemeClr val="accent2"/>
                </a:solidFill>
                <a:latin typeface="Times New Roman"/>
                <a:cs typeface="Times New Roman"/>
              </a:rPr>
              <a:t>it</a:t>
            </a:r>
            <a:r>
              <a:rPr sz="2178" b="1" spc="-8" dirty="0">
                <a:solidFill>
                  <a:schemeClr val="accent2"/>
                </a:solidFill>
                <a:latin typeface="Times New Roman"/>
                <a:cs typeface="Times New Roman"/>
              </a:rPr>
              <a:t>a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l</a:t>
            </a:r>
            <a:r>
              <a:rPr sz="2178" b="1" spc="4" dirty="0">
                <a:solidFill>
                  <a:schemeClr val="accent2"/>
                </a:solidFill>
                <a:latin typeface="Times New Roman"/>
                <a:cs typeface="Times New Roman"/>
              </a:rPr>
              <a:t>e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s</a:t>
            </a:r>
            <a:r>
              <a:rPr sz="2178" b="1" spc="-13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de</a:t>
            </a:r>
            <a:r>
              <a:rPr sz="2178" b="1" spc="-23" dirty="0">
                <a:solidFill>
                  <a:schemeClr val="accent2"/>
                </a:solidFill>
                <a:latin typeface="Times New Roman"/>
                <a:cs typeface="Times New Roman"/>
              </a:rPr>
              <a:t>b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e ser</a:t>
            </a:r>
            <a:r>
              <a:rPr sz="2178" b="1" spc="-4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gu</a:t>
            </a:r>
            <a:r>
              <a:rPr sz="2178" b="1" spc="-4" dirty="0">
                <a:solidFill>
                  <a:schemeClr val="accent2"/>
                </a:solidFill>
                <a:latin typeface="Times New Roman"/>
                <a:cs typeface="Times New Roman"/>
              </a:rPr>
              <a:t>a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rda</a:t>
            </a:r>
            <a:r>
              <a:rPr sz="2178" b="1" spc="-8" dirty="0">
                <a:solidFill>
                  <a:schemeClr val="accent2"/>
                </a:solidFill>
                <a:latin typeface="Times New Roman"/>
                <a:cs typeface="Times New Roman"/>
              </a:rPr>
              <a:t>d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o</a:t>
            </a:r>
            <a:r>
              <a:rPr sz="2178" b="1" spc="-23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2178" b="1" spc="-4" dirty="0">
                <a:solidFill>
                  <a:schemeClr val="accent2"/>
                </a:solidFill>
                <a:latin typeface="Times New Roman"/>
                <a:cs typeface="Times New Roman"/>
              </a:rPr>
              <a:t>d</a:t>
            </a:r>
            <a:r>
              <a:rPr sz="2178" b="1" spc="4" dirty="0">
                <a:solidFill>
                  <a:schemeClr val="accent2"/>
                </a:solidFill>
                <a:latin typeface="Times New Roman"/>
                <a:cs typeface="Times New Roman"/>
              </a:rPr>
              <a:t>i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g</a:t>
            </a:r>
            <a:r>
              <a:rPr sz="2178" b="1" spc="4" dirty="0">
                <a:solidFill>
                  <a:schemeClr val="accent2"/>
                </a:solidFill>
                <a:latin typeface="Times New Roman"/>
                <a:cs typeface="Times New Roman"/>
              </a:rPr>
              <a:t>it</a:t>
            </a:r>
            <a:r>
              <a:rPr sz="2178" b="1" spc="-13" dirty="0">
                <a:solidFill>
                  <a:schemeClr val="accent2"/>
                </a:solidFill>
                <a:latin typeface="Times New Roman"/>
                <a:cs typeface="Times New Roman"/>
              </a:rPr>
              <a:t>a</a:t>
            </a:r>
            <a:r>
              <a:rPr sz="2178" b="1" spc="-8" dirty="0">
                <a:solidFill>
                  <a:schemeClr val="accent2"/>
                </a:solidFill>
                <a:latin typeface="Times New Roman"/>
                <a:cs typeface="Times New Roman"/>
              </a:rPr>
              <a:t>lm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e</a:t>
            </a:r>
            <a:r>
              <a:rPr sz="2178" b="1" spc="-4" dirty="0">
                <a:solidFill>
                  <a:schemeClr val="accent2"/>
                </a:solidFill>
                <a:latin typeface="Times New Roman"/>
                <a:cs typeface="Times New Roman"/>
              </a:rPr>
              <a:t>nt</a:t>
            </a:r>
            <a:r>
              <a:rPr sz="2178" b="1" dirty="0">
                <a:solidFill>
                  <a:schemeClr val="accent2"/>
                </a:solidFill>
                <a:latin typeface="Times New Roman"/>
                <a:cs typeface="Times New Roman"/>
              </a:rPr>
              <a:t>e.</a:t>
            </a:r>
            <a:endParaRPr sz="2178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8932" y="4599551"/>
            <a:ext cx="7104081" cy="631903"/>
          </a:xfrm>
          <a:prstGeom prst="rect">
            <a:avLst/>
          </a:prstGeom>
        </p:spPr>
        <p:txBody>
          <a:bodyPr wrap="square" lIns="0" tIns="14695" rIns="0" bIns="0" rtlCol="0">
            <a:noAutofit/>
          </a:bodyPr>
          <a:lstStyle/>
          <a:p>
            <a:pPr marL="11527">
              <a:lnSpc>
                <a:spcPts val="2314"/>
              </a:lnSpc>
            </a:pPr>
            <a:r>
              <a:rPr sz="2178" b="1" spc="-5" dirty="0">
                <a:latin typeface="Times New Roman"/>
                <a:cs typeface="Times New Roman"/>
              </a:rPr>
              <a:t>Todo </a:t>
            </a:r>
            <a:r>
              <a:rPr sz="2178" b="1" spc="-5" dirty="0" err="1">
                <a:latin typeface="Times New Roman"/>
                <a:cs typeface="Times New Roman"/>
              </a:rPr>
              <a:t>depende</a:t>
            </a:r>
            <a:r>
              <a:rPr sz="2178" b="1" spc="-5" dirty="0">
                <a:latin typeface="Times New Roman"/>
                <a:cs typeface="Times New Roman"/>
              </a:rPr>
              <a:t> de las prioridades que se le den a la salida en</a:t>
            </a:r>
            <a:endParaRPr sz="2178" dirty="0">
              <a:latin typeface="Times New Roman"/>
              <a:cs typeface="Times New Roman"/>
            </a:endParaRPr>
          </a:p>
          <a:p>
            <a:pPr marL="11527" marR="41495">
              <a:lnSpc>
                <a:spcPct val="95825"/>
              </a:lnSpc>
            </a:pPr>
            <a:r>
              <a:rPr sz="2178" b="1" spc="1" dirty="0">
                <a:latin typeface="Times New Roman"/>
                <a:cs typeface="Times New Roman"/>
              </a:rPr>
              <a:t>cuestión.</a:t>
            </a:r>
            <a:endParaRPr sz="2178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EFEEB0-37C0-4BAB-8750-F206FB0B5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940294" y="627997"/>
            <a:ext cx="9626866" cy="1175542"/>
          </a:xfrm>
          <a:prstGeom prst="rect">
            <a:avLst/>
          </a:prstGeom>
        </p:spPr>
        <p:txBody>
          <a:bodyPr wrap="square" lIns="0" tIns="13514" rIns="0" bIns="0" rtlCol="0">
            <a:noAutofit/>
          </a:bodyPr>
          <a:lstStyle/>
          <a:p>
            <a:pPr marL="817921" marR="32213">
              <a:lnSpc>
                <a:spcPts val="2128"/>
              </a:lnSpc>
            </a:pPr>
            <a:r>
              <a:rPr sz="1997" b="1" spc="-15" dirty="0">
                <a:solidFill>
                  <a:srgbClr val="310064"/>
                </a:solidFill>
                <a:latin typeface="Times New Roman"/>
                <a:cs typeface="Times New Roman"/>
              </a:rPr>
              <a:t>9. </a:t>
            </a:r>
            <a:r>
              <a:rPr lang="es-CO" sz="1997" b="1" spc="-15" dirty="0">
                <a:solidFill>
                  <a:srgbClr val="310064"/>
                </a:solidFill>
                <a:latin typeface="Times New Roman"/>
                <a:cs typeface="Times New Roman"/>
              </a:rPr>
              <a:t>¿Cuales son los costos iniciales y r</a:t>
            </a:r>
            <a:r>
              <a:rPr lang="es-CO" sz="1997" b="1" spc="-13" dirty="0">
                <a:solidFill>
                  <a:srgbClr val="310064"/>
                </a:solidFill>
                <a:latin typeface="Times New Roman"/>
                <a:cs typeface="Times New Roman"/>
              </a:rPr>
              <a:t>ecurr</a:t>
            </a:r>
            <a:r>
              <a:rPr lang="es-CO" sz="1997" b="1" dirty="0">
                <a:solidFill>
                  <a:srgbClr val="310064"/>
                </a:solidFill>
                <a:latin typeface="Times New Roman"/>
                <a:cs typeface="Times New Roman"/>
              </a:rPr>
              <a:t>e</a:t>
            </a:r>
            <a:r>
              <a:rPr lang="es-CO" sz="1997" b="1" spc="-13" dirty="0">
                <a:solidFill>
                  <a:srgbClr val="310064"/>
                </a:solidFill>
                <a:latin typeface="Times New Roman"/>
                <a:cs typeface="Times New Roman"/>
              </a:rPr>
              <a:t>nt</a:t>
            </a:r>
            <a:r>
              <a:rPr lang="es-CO" sz="1997" b="1" spc="-8" dirty="0">
                <a:solidFill>
                  <a:srgbClr val="310064"/>
                </a:solidFill>
                <a:latin typeface="Times New Roman"/>
                <a:cs typeface="Times New Roman"/>
              </a:rPr>
              <a:t>e</a:t>
            </a:r>
            <a:r>
              <a:rPr lang="es-CO" sz="1997" b="1" dirty="0">
                <a:solidFill>
                  <a:srgbClr val="310064"/>
                </a:solidFill>
                <a:latin typeface="Times New Roman"/>
                <a:cs typeface="Times New Roman"/>
              </a:rPr>
              <a:t>s</a:t>
            </a:r>
            <a:r>
              <a:rPr lang="es-CO" sz="1997" b="1" spc="-123" dirty="0">
                <a:solidFill>
                  <a:srgbClr val="310064"/>
                </a:solidFill>
                <a:latin typeface="Times New Roman"/>
                <a:cs typeface="Times New Roman"/>
              </a:rPr>
              <a:t> </a:t>
            </a:r>
            <a:r>
              <a:rPr lang="es-CO" sz="1997" b="1" spc="-8" dirty="0">
                <a:solidFill>
                  <a:srgbClr val="310064"/>
                </a:solidFill>
                <a:latin typeface="Times New Roman"/>
                <a:cs typeface="Times New Roman"/>
              </a:rPr>
              <a:t>d</a:t>
            </a:r>
            <a:r>
              <a:rPr lang="es-CO" sz="1997" b="1" dirty="0">
                <a:solidFill>
                  <a:srgbClr val="310064"/>
                </a:solidFill>
                <a:latin typeface="Times New Roman"/>
                <a:cs typeface="Times New Roman"/>
              </a:rPr>
              <a:t>e</a:t>
            </a:r>
            <a:r>
              <a:rPr lang="es-CO" sz="1997" b="1" spc="-27" dirty="0">
                <a:solidFill>
                  <a:srgbClr val="310064"/>
                </a:solidFill>
                <a:latin typeface="Times New Roman"/>
                <a:cs typeface="Times New Roman"/>
              </a:rPr>
              <a:t> </a:t>
            </a:r>
            <a:r>
              <a:rPr lang="es-CO" sz="1997" b="1" spc="4" dirty="0">
                <a:solidFill>
                  <a:srgbClr val="310064"/>
                </a:solidFill>
                <a:latin typeface="Times New Roman"/>
                <a:cs typeface="Times New Roman"/>
              </a:rPr>
              <a:t>m</a:t>
            </a:r>
            <a:r>
              <a:rPr lang="es-CO" sz="1997" b="1" spc="-13" dirty="0">
                <a:solidFill>
                  <a:srgbClr val="310064"/>
                </a:solidFill>
                <a:latin typeface="Times New Roman"/>
                <a:cs typeface="Times New Roman"/>
              </a:rPr>
              <a:t>anteni</a:t>
            </a:r>
            <a:r>
              <a:rPr lang="es-CO" sz="1997" b="1" spc="4" dirty="0">
                <a:solidFill>
                  <a:srgbClr val="310064"/>
                </a:solidFill>
                <a:latin typeface="Times New Roman"/>
                <a:cs typeface="Times New Roman"/>
              </a:rPr>
              <a:t>m</a:t>
            </a:r>
            <a:r>
              <a:rPr lang="es-CO" sz="1997" b="1" spc="-13" dirty="0">
                <a:solidFill>
                  <a:srgbClr val="310064"/>
                </a:solidFill>
                <a:latin typeface="Times New Roman"/>
                <a:cs typeface="Times New Roman"/>
              </a:rPr>
              <a:t>ien</a:t>
            </a:r>
            <a:r>
              <a:rPr lang="es-CO" sz="1997" b="1" spc="-8" dirty="0">
                <a:solidFill>
                  <a:srgbClr val="310064"/>
                </a:solidFill>
                <a:latin typeface="Times New Roman"/>
                <a:cs typeface="Times New Roman"/>
              </a:rPr>
              <a:t>t</a:t>
            </a:r>
            <a:r>
              <a:rPr lang="es-CO" sz="1997" b="1" dirty="0">
                <a:solidFill>
                  <a:srgbClr val="310064"/>
                </a:solidFill>
                <a:latin typeface="Times New Roman"/>
                <a:cs typeface="Times New Roman"/>
              </a:rPr>
              <a:t>o</a:t>
            </a:r>
            <a:r>
              <a:rPr lang="es-CO" sz="1997" b="1" spc="-170" dirty="0">
                <a:solidFill>
                  <a:srgbClr val="310064"/>
                </a:solidFill>
                <a:latin typeface="Times New Roman"/>
                <a:cs typeface="Times New Roman"/>
              </a:rPr>
              <a:t> </a:t>
            </a:r>
            <a:r>
              <a:rPr lang="es-CO" sz="1997" b="1" dirty="0">
                <a:solidFill>
                  <a:srgbClr val="310064"/>
                </a:solidFill>
                <a:latin typeface="Times New Roman"/>
                <a:cs typeface="Times New Roman"/>
              </a:rPr>
              <a:t>y</a:t>
            </a:r>
            <a:r>
              <a:rPr lang="es-CO" sz="1997" b="1" spc="-23" dirty="0">
                <a:solidFill>
                  <a:srgbClr val="310064"/>
                </a:solidFill>
                <a:latin typeface="Times New Roman"/>
                <a:cs typeface="Times New Roman"/>
              </a:rPr>
              <a:t> </a:t>
            </a:r>
            <a:r>
              <a:rPr lang="es-CO" sz="1997" b="1" spc="-13" dirty="0">
                <a:solidFill>
                  <a:srgbClr val="310064"/>
                </a:solidFill>
                <a:latin typeface="Times New Roman"/>
                <a:cs typeface="Times New Roman"/>
              </a:rPr>
              <a:t>artículos</a:t>
            </a:r>
            <a:r>
              <a:rPr lang="es-CO" sz="1997" b="1" dirty="0">
                <a:solidFill>
                  <a:srgbClr val="310064"/>
                </a:solidFill>
                <a:latin typeface="Times New Roman"/>
                <a:cs typeface="Times New Roman"/>
              </a:rPr>
              <a:t> de</a:t>
            </a:r>
            <a:endParaRPr lang="es-CO" sz="1997" dirty="0">
              <a:latin typeface="Times New Roman"/>
              <a:cs typeface="Times New Roman"/>
            </a:endParaRPr>
          </a:p>
          <a:p>
            <a:pPr marL="2574829" marR="2423536" algn="ctr">
              <a:lnSpc>
                <a:spcPct val="95825"/>
              </a:lnSpc>
              <a:spcBef>
                <a:spcPts val="5"/>
              </a:spcBef>
            </a:pPr>
            <a:r>
              <a:rPr lang="es-CO" sz="1997" b="1" spc="-20" dirty="0">
                <a:solidFill>
                  <a:srgbClr val="310064"/>
                </a:solidFill>
                <a:latin typeface="Times New Roman"/>
                <a:cs typeface="Times New Roman"/>
              </a:rPr>
              <a:t>Consumo?</a:t>
            </a:r>
            <a:endParaRPr sz="1997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2572" y="1803539"/>
            <a:ext cx="6442310" cy="2457907"/>
          </a:xfrm>
          <a:prstGeom prst="rect">
            <a:avLst/>
          </a:prstGeom>
        </p:spPr>
        <p:txBody>
          <a:bodyPr wrap="square" lIns="0" tIns="11180" rIns="0" bIns="0" rtlCol="0">
            <a:noAutofit/>
          </a:bodyPr>
          <a:lstStyle/>
          <a:p>
            <a:pPr marL="11527" marR="24260">
              <a:lnSpc>
                <a:spcPts val="1760"/>
              </a:lnSpc>
            </a:pPr>
            <a:r>
              <a:rPr sz="1634" spc="-2" dirty="0">
                <a:solidFill>
                  <a:srgbClr val="003164"/>
                </a:solidFill>
                <a:latin typeface="Arial"/>
                <a:cs typeface="Arial"/>
              </a:rPr>
              <a:t>Se debe tener muy en cuenta los costos iniciales de compra o</a:t>
            </a:r>
            <a:endParaRPr sz="1634" dirty="0">
              <a:latin typeface="Arial"/>
              <a:cs typeface="Arial"/>
            </a:endParaRPr>
          </a:p>
          <a:p>
            <a:pPr marL="11527">
              <a:lnSpc>
                <a:spcPct val="100041"/>
              </a:lnSpc>
            </a:pP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rr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enda</a:t>
            </a:r>
            <a:r>
              <a:rPr sz="1634" spc="-8" dirty="0">
                <a:solidFill>
                  <a:srgbClr val="003164"/>
                </a:solidFill>
                <a:latin typeface="Arial"/>
                <a:cs typeface="Arial"/>
              </a:rPr>
              <a:t>m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1634" spc="-13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n</a:t>
            </a:r>
            <a:r>
              <a:rPr sz="1634" spc="4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o 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d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el 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ha</a:t>
            </a:r>
            <a:r>
              <a:rPr sz="1634" spc="-8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d</a:t>
            </a:r>
            <a:r>
              <a:rPr sz="1634" spc="-58" dirty="0">
                <a:solidFill>
                  <a:srgbClr val="003164"/>
                </a:solidFill>
                <a:latin typeface="Arial"/>
                <a:cs typeface="Arial"/>
              </a:rPr>
              <a:t>w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re</a:t>
            </a:r>
            <a:r>
              <a:rPr sz="1634" spc="44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y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1634" spc="4" dirty="0">
                <a:solidFill>
                  <a:srgbClr val="003164"/>
                </a:solidFill>
                <a:latin typeface="Arial"/>
                <a:cs typeface="Arial"/>
              </a:rPr>
              <a:t>ft</a:t>
            </a:r>
            <a:r>
              <a:rPr sz="1634" spc="-58" dirty="0">
                <a:solidFill>
                  <a:srgbClr val="003164"/>
                </a:solidFill>
                <a:latin typeface="Arial"/>
                <a:cs typeface="Arial"/>
              </a:rPr>
              <a:t>w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a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r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,</a:t>
            </a:r>
            <a:r>
              <a:rPr sz="1634" spc="31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pa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ra</a:t>
            </a:r>
            <a:r>
              <a:rPr sz="1634" spc="13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ha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cer </a:t>
            </a:r>
            <a:r>
              <a:rPr sz="1634" spc="-13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l 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balan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ce c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n</a:t>
            </a:r>
            <a:r>
              <a:rPr sz="1634" spc="-23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lo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s c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1634" spc="4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s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634" spc="-26" dirty="0">
                <a:solidFill>
                  <a:srgbClr val="003164"/>
                </a:solidFill>
                <a:latin typeface="Arial"/>
                <a:cs typeface="Arial"/>
              </a:rPr>
              <a:t>d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1634" spc="8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su</a:t>
            </a:r>
            <a:r>
              <a:rPr sz="1634" spc="-8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u</a:t>
            </a:r>
            <a:r>
              <a:rPr sz="1634" spc="4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1634" spc="-13" dirty="0">
                <a:solidFill>
                  <a:srgbClr val="003164"/>
                </a:solidFill>
                <a:latin typeface="Arial"/>
                <a:cs typeface="Arial"/>
              </a:rPr>
              <a:t>l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1634" spc="-23" dirty="0">
                <a:solidFill>
                  <a:srgbClr val="003164"/>
                </a:solidFill>
                <a:latin typeface="Arial"/>
                <a:cs typeface="Arial"/>
              </a:rPr>
              <a:t>z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ac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ió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n</a:t>
            </a:r>
            <a:r>
              <a:rPr sz="1634" spc="13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y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m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an</a:t>
            </a:r>
            <a:r>
              <a:rPr sz="1634" spc="4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1634" spc="-13" dirty="0">
                <a:solidFill>
                  <a:srgbClr val="003164"/>
                </a:solidFill>
                <a:latin typeface="Arial"/>
                <a:cs typeface="Arial"/>
              </a:rPr>
              <a:t>e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ni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m</a:t>
            </a:r>
            <a:r>
              <a:rPr sz="1634" spc="-13" dirty="0">
                <a:solidFill>
                  <a:srgbClr val="003164"/>
                </a:solidFill>
                <a:latin typeface="Arial"/>
                <a:cs typeface="Arial"/>
              </a:rPr>
              <a:t>i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en</a:t>
            </a:r>
            <a:r>
              <a:rPr sz="1634" spc="4" dirty="0">
                <a:solidFill>
                  <a:srgbClr val="003164"/>
                </a:solidFill>
                <a:latin typeface="Arial"/>
                <a:cs typeface="Arial"/>
              </a:rPr>
              <a:t>t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o</a:t>
            </a:r>
            <a:r>
              <a:rPr sz="1634" dirty="0">
                <a:solidFill>
                  <a:srgbClr val="003164"/>
                </a:solidFill>
                <a:latin typeface="Arial"/>
                <a:cs typeface="Arial"/>
              </a:rPr>
              <a:t>.</a:t>
            </a:r>
            <a:endParaRPr sz="1634" dirty="0">
              <a:latin typeface="Arial"/>
              <a:cs typeface="Arial"/>
            </a:endParaRPr>
          </a:p>
          <a:p>
            <a:pPr marL="979754" marR="1325734" indent="-138318">
              <a:lnSpc>
                <a:spcPct val="100041"/>
              </a:lnSpc>
              <a:spcBef>
                <a:spcPts val="1277"/>
              </a:spcBef>
            </a:pPr>
            <a:r>
              <a:rPr sz="1634" spc="-3" dirty="0">
                <a:solidFill>
                  <a:srgbClr val="003164"/>
                </a:solidFill>
                <a:latin typeface="Arial"/>
                <a:cs typeface="Arial"/>
              </a:rPr>
              <a:t>- Para líneas de ensamblaje (por ejemplo) es necesario un tipo de salida de audio o vídeo,</a:t>
            </a:r>
            <a:endParaRPr sz="1634" dirty="0">
              <a:latin typeface="Arial"/>
              <a:cs typeface="Arial"/>
            </a:endParaRPr>
          </a:p>
          <a:p>
            <a:pPr marL="979754" marR="24260">
              <a:lnSpc>
                <a:spcPct val="95825"/>
              </a:lnSpc>
              <a:spcBef>
                <a:spcPts val="1265"/>
              </a:spcBef>
            </a:pPr>
            <a:r>
              <a:rPr sz="1634" spc="-2" dirty="0">
                <a:solidFill>
                  <a:srgbClr val="003164"/>
                </a:solidFill>
                <a:latin typeface="Arial"/>
                <a:cs typeface="Arial"/>
              </a:rPr>
              <a:t>para no estorbar.</a:t>
            </a:r>
            <a:endParaRPr sz="1634" dirty="0">
              <a:latin typeface="Arial"/>
              <a:cs typeface="Arial"/>
            </a:endParaRPr>
          </a:p>
          <a:p>
            <a:pPr marL="11527" marR="128635">
              <a:lnSpc>
                <a:spcPct val="100137"/>
              </a:lnSpc>
              <a:spcBef>
                <a:spcPts val="1356"/>
              </a:spcBef>
            </a:pPr>
            <a:r>
              <a:rPr sz="1634" spc="-2" dirty="0">
                <a:solidFill>
                  <a:srgbClr val="003164"/>
                </a:solidFill>
                <a:latin typeface="Arial"/>
                <a:cs typeface="Arial"/>
              </a:rPr>
              <a:t>Debe tenerse en cuenta que muchas herramientas de salida es muy barata en un inicio pero su uso es muy caro, y viceversa.</a:t>
            </a:r>
            <a:endParaRPr sz="1634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3" name="object 3"/>
          <p:cNvSpPr txBox="1"/>
          <p:nvPr/>
        </p:nvSpPr>
        <p:spPr>
          <a:xfrm>
            <a:off x="2493533" y="2114800"/>
            <a:ext cx="138323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6284804-36A6-4284-9DE8-2E5E9E10E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2525510" y="990982"/>
            <a:ext cx="2148105" cy="392346"/>
          </a:xfrm>
          <a:prstGeom prst="rect">
            <a:avLst/>
          </a:prstGeom>
        </p:spPr>
        <p:txBody>
          <a:bodyPr wrap="square" lIns="0" tIns="19450" rIns="0" bIns="0" rtlCol="0">
            <a:noAutofit/>
          </a:bodyPr>
          <a:lstStyle/>
          <a:p>
            <a:pPr marL="11527">
              <a:lnSpc>
                <a:spcPts val="3063"/>
              </a:lnSpc>
            </a:pPr>
            <a:r>
              <a:rPr lang="es-ES" sz="2904" b="1" spc="-2" dirty="0">
                <a:solidFill>
                  <a:srgbClr val="002060"/>
                </a:solidFill>
                <a:latin typeface="+mj-lt"/>
                <a:cs typeface="Arial"/>
              </a:rPr>
              <a:t>Objetivos</a:t>
            </a:r>
            <a:endParaRPr lang="es-ES" sz="2904" b="1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5012" y="1996744"/>
            <a:ext cx="6379218" cy="830796"/>
          </a:xfrm>
          <a:prstGeom prst="rect">
            <a:avLst/>
          </a:prstGeom>
        </p:spPr>
        <p:txBody>
          <a:bodyPr wrap="square" lIns="0" tIns="9970" rIns="0" bIns="0" rtlCol="0">
            <a:noAutofit/>
          </a:bodyPr>
          <a:lstStyle/>
          <a:p>
            <a:pPr marL="11527">
              <a:lnSpc>
                <a:spcPts val="1570"/>
              </a:lnSpc>
            </a:pPr>
            <a:r>
              <a:rPr lang="es-CO" spc="-11" dirty="0">
                <a:solidFill>
                  <a:srgbClr val="003164"/>
                </a:solidFill>
                <a:latin typeface="+mj-lt"/>
                <a:cs typeface="Arial"/>
              </a:rPr>
              <a:t>Diseñar entradas que llenen los requisitos de: efectividad, precisión, facilidad de uso, consistencia y que sea atractivo.</a:t>
            </a:r>
          </a:p>
          <a:p>
            <a:pPr marL="11527">
              <a:lnSpc>
                <a:spcPts val="1570"/>
              </a:lnSpc>
            </a:pPr>
            <a:endParaRPr lang="es-CO" dirty="0">
              <a:latin typeface="+mj-lt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3809" y="2033780"/>
            <a:ext cx="107146" cy="161365"/>
          </a:xfrm>
          <a:prstGeom prst="rect">
            <a:avLst/>
          </a:prstGeom>
        </p:spPr>
        <p:txBody>
          <a:bodyPr wrap="square" lIns="0" tIns="7635" rIns="0" bIns="0" rtlCol="0">
            <a:noAutofit/>
          </a:bodyPr>
          <a:lstStyle/>
          <a:p>
            <a:pPr marL="11527">
              <a:lnSpc>
                <a:spcPts val="1203"/>
              </a:lnSpc>
            </a:pPr>
            <a:r>
              <a:rPr lang="es-ES" dirty="0">
                <a:solidFill>
                  <a:srgbClr val="003164"/>
                </a:solidFill>
                <a:latin typeface="+mj-lt"/>
                <a:cs typeface="Wingdings"/>
              </a:rPr>
              <a:t></a:t>
            </a:r>
            <a:endParaRPr lang="es-ES" dirty="0">
              <a:latin typeface="+mj-lt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5012" y="2583388"/>
            <a:ext cx="6656798" cy="2529875"/>
          </a:xfrm>
          <a:prstGeom prst="rect">
            <a:avLst/>
          </a:prstGeom>
        </p:spPr>
        <p:txBody>
          <a:bodyPr wrap="square" lIns="0" tIns="9970" rIns="0" bIns="0" rtlCol="0">
            <a:noAutofit/>
          </a:bodyPr>
          <a:lstStyle/>
          <a:p>
            <a:pPr marL="11527" marR="27594">
              <a:lnSpc>
                <a:spcPts val="1570"/>
              </a:lnSpc>
            </a:pPr>
            <a:r>
              <a:rPr lang="es-CO" spc="-19" dirty="0">
                <a:solidFill>
                  <a:srgbClr val="003164"/>
                </a:solidFill>
                <a:latin typeface="+mj-lt"/>
                <a:cs typeface="Arial"/>
              </a:rPr>
              <a:t>Aplicar los cuatro lineamientos para la creación de </a:t>
            </a:r>
            <a:r>
              <a:rPr lang="es-CO" spc="-10" dirty="0">
                <a:solidFill>
                  <a:srgbClr val="003164"/>
                </a:solidFill>
                <a:latin typeface="+mj-lt"/>
                <a:cs typeface="Arial"/>
              </a:rPr>
              <a:t>Formas de entradas bien diseñadas.</a:t>
            </a:r>
            <a:endParaRPr lang="es-CO" dirty="0">
              <a:latin typeface="+mj-lt"/>
              <a:cs typeface="Arial"/>
            </a:endParaRPr>
          </a:p>
          <a:p>
            <a:pPr marL="11527" marR="244198">
              <a:lnSpc>
                <a:spcPts val="1669"/>
              </a:lnSpc>
              <a:spcBef>
                <a:spcPts val="1151"/>
              </a:spcBef>
            </a:pPr>
            <a:r>
              <a:rPr lang="es-CO" spc="-17" dirty="0">
                <a:solidFill>
                  <a:srgbClr val="003164"/>
                </a:solidFill>
                <a:latin typeface="+mj-lt"/>
                <a:cs typeface="Arial"/>
              </a:rPr>
              <a:t>Dividir correctamente las pantallas en tres secciones  p</a:t>
            </a:r>
            <a:r>
              <a:rPr lang="es-CO" spc="-11" dirty="0">
                <a:solidFill>
                  <a:srgbClr val="003164"/>
                </a:solidFill>
                <a:latin typeface="+mj-lt"/>
                <a:cs typeface="Arial"/>
              </a:rPr>
              <a:t>rincipales.</a:t>
            </a:r>
            <a:endParaRPr lang="es-CO" dirty="0">
              <a:latin typeface="+mj-lt"/>
              <a:cs typeface="Arial"/>
            </a:endParaRPr>
          </a:p>
          <a:p>
            <a:pPr marL="11527" marR="283327">
              <a:lnSpc>
                <a:spcPts val="1669"/>
              </a:lnSpc>
              <a:spcBef>
                <a:spcPts val="1172"/>
              </a:spcBef>
            </a:pPr>
            <a:r>
              <a:rPr lang="es-CO" spc="-11" dirty="0">
                <a:solidFill>
                  <a:srgbClr val="003164"/>
                </a:solidFill>
                <a:latin typeface="+mj-lt"/>
                <a:cs typeface="Arial"/>
              </a:rPr>
              <a:t>Aplicar las diferentes herramientas para el diseño de p</a:t>
            </a:r>
            <a:r>
              <a:rPr lang="es-CO" spc="-25" dirty="0">
                <a:solidFill>
                  <a:srgbClr val="003164"/>
                </a:solidFill>
                <a:latin typeface="+mj-lt"/>
                <a:cs typeface="Arial"/>
              </a:rPr>
              <a:t>antallas.</a:t>
            </a:r>
            <a:endParaRPr lang="es-CO" dirty="0">
              <a:latin typeface="+mj-lt"/>
              <a:cs typeface="Arial"/>
            </a:endParaRPr>
          </a:p>
          <a:p>
            <a:pPr marL="11527" marR="27594">
              <a:lnSpc>
                <a:spcPct val="95825"/>
              </a:lnSpc>
              <a:spcBef>
                <a:spcPts val="1174"/>
              </a:spcBef>
            </a:pPr>
            <a:r>
              <a:rPr lang="es-CO" spc="-12" dirty="0">
                <a:solidFill>
                  <a:srgbClr val="003164"/>
                </a:solidFill>
                <a:latin typeface="+mj-lt"/>
                <a:cs typeface="Arial"/>
              </a:rPr>
              <a:t>Aplicar iconos, el color, interfaces graficas de usuario p</a:t>
            </a:r>
            <a:r>
              <a:rPr lang="es-CO" spc="-19" dirty="0">
                <a:solidFill>
                  <a:srgbClr val="003164"/>
                </a:solidFill>
                <a:latin typeface="+mj-lt"/>
                <a:cs typeface="Arial"/>
              </a:rPr>
              <a:t>ara mejorar la comprensión en las pantallas de entrada.</a:t>
            </a:r>
            <a:endParaRPr lang="es-CO" dirty="0">
              <a:latin typeface="+mj-lt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3809" y="2614530"/>
            <a:ext cx="107146" cy="161365"/>
          </a:xfrm>
          <a:prstGeom prst="rect">
            <a:avLst/>
          </a:prstGeom>
        </p:spPr>
        <p:txBody>
          <a:bodyPr wrap="square" lIns="0" tIns="7635" rIns="0" bIns="0" rtlCol="0">
            <a:noAutofit/>
          </a:bodyPr>
          <a:lstStyle/>
          <a:p>
            <a:pPr marL="11527">
              <a:lnSpc>
                <a:spcPts val="1203"/>
              </a:lnSpc>
            </a:pPr>
            <a:r>
              <a:rPr lang="es-ES" dirty="0">
                <a:solidFill>
                  <a:srgbClr val="003164"/>
                </a:solidFill>
                <a:latin typeface="+mj-lt"/>
                <a:cs typeface="Wingdings"/>
              </a:rPr>
              <a:t></a:t>
            </a:r>
            <a:endParaRPr lang="es-ES" dirty="0">
              <a:latin typeface="+mj-lt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3809" y="3191113"/>
            <a:ext cx="107146" cy="161365"/>
          </a:xfrm>
          <a:prstGeom prst="rect">
            <a:avLst/>
          </a:prstGeom>
        </p:spPr>
        <p:txBody>
          <a:bodyPr wrap="square" lIns="0" tIns="7635" rIns="0" bIns="0" rtlCol="0">
            <a:noAutofit/>
          </a:bodyPr>
          <a:lstStyle/>
          <a:p>
            <a:pPr marL="11527">
              <a:lnSpc>
                <a:spcPts val="1203"/>
              </a:lnSpc>
            </a:pPr>
            <a:r>
              <a:rPr lang="es-ES" dirty="0">
                <a:solidFill>
                  <a:srgbClr val="003164"/>
                </a:solidFill>
                <a:latin typeface="+mj-lt"/>
                <a:cs typeface="Wingdings"/>
              </a:rPr>
              <a:t></a:t>
            </a:r>
            <a:endParaRPr lang="es-ES" dirty="0">
              <a:latin typeface="+mj-lt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9216" y="3555927"/>
            <a:ext cx="107146" cy="161365"/>
          </a:xfrm>
          <a:prstGeom prst="rect">
            <a:avLst/>
          </a:prstGeom>
        </p:spPr>
        <p:txBody>
          <a:bodyPr wrap="square" lIns="0" tIns="7635" rIns="0" bIns="0" rtlCol="0">
            <a:noAutofit/>
          </a:bodyPr>
          <a:lstStyle/>
          <a:p>
            <a:pPr marL="11527">
              <a:lnSpc>
                <a:spcPts val="1203"/>
              </a:lnSpc>
            </a:pPr>
            <a:r>
              <a:rPr lang="es-ES" dirty="0">
                <a:solidFill>
                  <a:srgbClr val="003164"/>
                </a:solidFill>
                <a:latin typeface="+mj-lt"/>
                <a:cs typeface="Wingdings"/>
              </a:rPr>
              <a:t></a:t>
            </a:r>
            <a:endParaRPr lang="es-ES" dirty="0">
              <a:latin typeface="+mj-lt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3809" y="4001423"/>
            <a:ext cx="107146" cy="161365"/>
          </a:xfrm>
          <a:prstGeom prst="rect">
            <a:avLst/>
          </a:prstGeom>
        </p:spPr>
        <p:txBody>
          <a:bodyPr wrap="square" lIns="0" tIns="7635" rIns="0" bIns="0" rtlCol="0">
            <a:noAutofit/>
          </a:bodyPr>
          <a:lstStyle/>
          <a:p>
            <a:pPr marL="11527">
              <a:lnSpc>
                <a:spcPts val="1203"/>
              </a:lnSpc>
            </a:pPr>
            <a:r>
              <a:rPr lang="es-ES" dirty="0">
                <a:solidFill>
                  <a:srgbClr val="003164"/>
                </a:solidFill>
                <a:latin typeface="+mj-lt"/>
                <a:cs typeface="Wingdings"/>
              </a:rPr>
              <a:t></a:t>
            </a:r>
            <a:endParaRPr lang="es-ES" dirty="0">
              <a:latin typeface="+mj-lt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3" name="object 3"/>
          <p:cNvSpPr txBox="1"/>
          <p:nvPr/>
        </p:nvSpPr>
        <p:spPr>
          <a:xfrm>
            <a:off x="2254994" y="1558208"/>
            <a:ext cx="138323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lang="es-ES" sz="908" dirty="0">
              <a:latin typeface="+mj-lt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758B657-EB09-4D38-B533-1A67EAC13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581043" y="471659"/>
            <a:ext cx="9029913" cy="607131"/>
          </a:xfrm>
          <a:prstGeom prst="rect">
            <a:avLst/>
          </a:prstGeom>
        </p:spPr>
        <p:txBody>
          <a:bodyPr wrap="square" lIns="0" tIns="14119" rIns="0" bIns="0" rtlCol="0">
            <a:noAutofit/>
          </a:bodyPr>
          <a:lstStyle/>
          <a:p>
            <a:pPr algn="ctr">
              <a:lnSpc>
                <a:spcPts val="2224"/>
              </a:lnSpc>
            </a:pPr>
            <a:r>
              <a:rPr sz="2087" b="1" spc="-4" dirty="0">
                <a:solidFill>
                  <a:srgbClr val="310064"/>
                </a:solidFill>
                <a:latin typeface="Times New Roman"/>
                <a:cs typeface="Times New Roman"/>
              </a:rPr>
              <a:t>10. </a:t>
            </a:r>
            <a:r>
              <a:rPr lang="es-CO" sz="2087" b="1" spc="-4" dirty="0">
                <a:solidFill>
                  <a:srgbClr val="310064"/>
                </a:solidFill>
                <a:latin typeface="Times New Roman"/>
                <a:cs typeface="Times New Roman"/>
              </a:rPr>
              <a:t>¿Cuales son los requerimientos </a:t>
            </a:r>
            <a:r>
              <a:rPr lang="es-CO" sz="2087" b="1" spc="-3" dirty="0">
                <a:solidFill>
                  <a:srgbClr val="310064"/>
                </a:solidFill>
                <a:latin typeface="Times New Roman"/>
                <a:cs typeface="Times New Roman"/>
              </a:rPr>
              <a:t>Ambientales de la tecnología?</a:t>
            </a:r>
            <a:endParaRPr lang="es-CO" sz="2087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9202" y="1584142"/>
            <a:ext cx="6290180" cy="530658"/>
          </a:xfrm>
          <a:prstGeom prst="rect">
            <a:avLst/>
          </a:prstGeom>
        </p:spPr>
        <p:txBody>
          <a:bodyPr wrap="square" lIns="0" tIns="12361" rIns="0" bIns="0" rtlCol="0">
            <a:noAutofit/>
          </a:bodyPr>
          <a:lstStyle/>
          <a:p>
            <a:pPr marL="11527">
              <a:lnSpc>
                <a:spcPts val="1947"/>
              </a:lnSpc>
            </a:pPr>
            <a:r>
              <a:rPr sz="1815" b="1" spc="-6" dirty="0">
                <a:latin typeface="Times New Roman"/>
                <a:cs typeface="Times New Roman"/>
              </a:rPr>
              <a:t>Esto depende mucho del lugar y el m</a:t>
            </a:r>
            <a:r>
              <a:rPr lang="es-CO" sz="1815" b="1" spc="-6" dirty="0">
                <a:latin typeface="Times New Roman"/>
                <a:cs typeface="Times New Roman"/>
              </a:rPr>
              <a:t>o</a:t>
            </a:r>
            <a:r>
              <a:rPr sz="1815" b="1" spc="-6" dirty="0">
                <a:latin typeface="Times New Roman"/>
                <a:cs typeface="Times New Roman"/>
              </a:rPr>
              <a:t>mento en que se emplee la</a:t>
            </a:r>
            <a:endParaRPr sz="1815" dirty="0">
              <a:latin typeface="Times New Roman"/>
              <a:cs typeface="Times New Roman"/>
            </a:endParaRPr>
          </a:p>
          <a:p>
            <a:pPr marL="11527" marR="34649">
              <a:lnSpc>
                <a:spcPct val="95825"/>
              </a:lnSpc>
            </a:pPr>
            <a:r>
              <a:rPr sz="1815" b="1" spc="-5" dirty="0">
                <a:latin typeface="Times New Roman"/>
                <a:cs typeface="Times New Roman"/>
              </a:rPr>
              <a:t>herramienta de salida.</a:t>
            </a:r>
            <a:endParaRPr sz="1815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9201" y="2275705"/>
            <a:ext cx="134616" cy="254033"/>
          </a:xfrm>
          <a:prstGeom prst="rect">
            <a:avLst/>
          </a:prstGeom>
        </p:spPr>
        <p:txBody>
          <a:bodyPr wrap="square" lIns="0" tIns="12361" rIns="0" bIns="0" rtlCol="0">
            <a:noAutofit/>
          </a:bodyPr>
          <a:lstStyle/>
          <a:p>
            <a:pPr marL="11527">
              <a:lnSpc>
                <a:spcPts val="1947"/>
              </a:lnSpc>
            </a:pPr>
            <a:r>
              <a:rPr sz="1815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-</a:t>
            </a:r>
            <a:endParaRPr sz="1815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9078" y="2275705"/>
            <a:ext cx="5963763" cy="254033"/>
          </a:xfrm>
          <a:prstGeom prst="rect">
            <a:avLst/>
          </a:prstGeom>
        </p:spPr>
        <p:txBody>
          <a:bodyPr wrap="square" lIns="0" tIns="12361" rIns="0" bIns="0" rtlCol="0">
            <a:noAutofit/>
          </a:bodyPr>
          <a:lstStyle/>
          <a:p>
            <a:pPr marL="11527">
              <a:lnSpc>
                <a:spcPts val="1947"/>
              </a:lnSpc>
            </a:pPr>
            <a:r>
              <a:rPr sz="1815" b="1" spc="-2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Las impresoras requieren de un ambiente seco y fresco para</a:t>
            </a:r>
            <a:endParaRPr sz="1815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9201" y="2552337"/>
            <a:ext cx="4060917" cy="254310"/>
          </a:xfrm>
          <a:prstGeom prst="rect">
            <a:avLst/>
          </a:prstGeom>
        </p:spPr>
        <p:txBody>
          <a:bodyPr wrap="square" lIns="0" tIns="12361" rIns="0" bIns="0" rtlCol="0">
            <a:noAutofit/>
          </a:bodyPr>
          <a:lstStyle/>
          <a:p>
            <a:pPr marL="11527">
              <a:lnSpc>
                <a:spcPts val="1947"/>
              </a:lnSpc>
            </a:pPr>
            <a:r>
              <a:rPr sz="1815" b="1" spc="-7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operar adecuadamente, y muchos emiten</a:t>
            </a:r>
            <a:endParaRPr sz="1815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9041" y="2552337"/>
            <a:ext cx="2914569" cy="254310"/>
          </a:xfrm>
          <a:prstGeom prst="rect">
            <a:avLst/>
          </a:prstGeom>
        </p:spPr>
        <p:txBody>
          <a:bodyPr wrap="square" lIns="0" tIns="12361" rIns="0" bIns="0" rtlCol="0">
            <a:noAutofit/>
          </a:bodyPr>
          <a:lstStyle/>
          <a:p>
            <a:pPr marL="11527">
              <a:lnSpc>
                <a:spcPts val="1947"/>
              </a:lnSpc>
            </a:pPr>
            <a:r>
              <a:rPr sz="1815" b="1" spc="-7" dirty="0" err="1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ru</a:t>
            </a:r>
            <a:r>
              <a:rPr lang="es-CO" sz="1815" b="1" spc="-7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815" b="1" spc="-7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dos muy altos como las de</a:t>
            </a:r>
            <a:endParaRPr sz="1815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9201" y="2829186"/>
            <a:ext cx="2250876" cy="530658"/>
          </a:xfrm>
          <a:prstGeom prst="rect">
            <a:avLst/>
          </a:prstGeom>
        </p:spPr>
        <p:txBody>
          <a:bodyPr wrap="square" lIns="0" tIns="12361" rIns="0" bIns="0" rtlCol="0">
            <a:noAutofit/>
          </a:bodyPr>
          <a:lstStyle/>
          <a:p>
            <a:pPr marL="11527">
              <a:lnSpc>
                <a:spcPts val="1947"/>
              </a:lnSpc>
            </a:pPr>
            <a:r>
              <a:rPr sz="1815" b="1" spc="-6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impacto, por lo que no</a:t>
            </a:r>
            <a:endParaRPr sz="1815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11527" marR="34649">
              <a:lnSpc>
                <a:spcPct val="95825"/>
              </a:lnSpc>
            </a:pPr>
            <a:r>
              <a:rPr sz="1815" b="1" spc="-6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como hospitales.</a:t>
            </a:r>
            <a:endParaRPr sz="1815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9060" y="2829186"/>
            <a:ext cx="4403366" cy="254033"/>
          </a:xfrm>
          <a:prstGeom prst="rect">
            <a:avLst/>
          </a:prstGeom>
        </p:spPr>
        <p:txBody>
          <a:bodyPr wrap="square" lIns="0" tIns="12361" rIns="0" bIns="0" rtlCol="0">
            <a:noAutofit/>
          </a:bodyPr>
          <a:lstStyle/>
          <a:p>
            <a:pPr marL="11527">
              <a:lnSpc>
                <a:spcPts val="1947"/>
              </a:lnSpc>
            </a:pPr>
            <a:r>
              <a:rPr sz="1815" b="1" spc="-6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son aptas para lugares que necesitan silencio</a:t>
            </a:r>
            <a:endParaRPr sz="1815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9202" y="3520748"/>
            <a:ext cx="6979378" cy="1222498"/>
          </a:xfrm>
          <a:prstGeom prst="rect">
            <a:avLst/>
          </a:prstGeom>
        </p:spPr>
        <p:txBody>
          <a:bodyPr wrap="square" lIns="0" tIns="12361" rIns="0" bIns="0" rtlCol="0">
            <a:noAutofit/>
          </a:bodyPr>
          <a:lstStyle/>
          <a:p>
            <a:pPr marL="841436" marR="28236">
              <a:lnSpc>
                <a:spcPts val="1947"/>
              </a:lnSpc>
            </a:pPr>
            <a:r>
              <a:rPr sz="1815" spc="-7" dirty="0">
                <a:latin typeface="Times New Roman"/>
                <a:cs typeface="Times New Roman"/>
              </a:rPr>
              <a:t>-</a:t>
            </a:r>
            <a:r>
              <a:rPr sz="1815" b="1" spc="-7" dirty="0">
                <a:latin typeface="Times New Roman"/>
                <a:cs typeface="Times New Roman"/>
              </a:rPr>
              <a:t>el audio requiere un ambiente silencioso para ser</a:t>
            </a:r>
            <a:endParaRPr sz="1815" dirty="0">
              <a:latin typeface="Times New Roman"/>
              <a:cs typeface="Times New Roman"/>
            </a:endParaRPr>
          </a:p>
          <a:p>
            <a:pPr marL="841436" marR="28236">
              <a:lnSpc>
                <a:spcPct val="95825"/>
              </a:lnSpc>
            </a:pPr>
            <a:r>
              <a:rPr sz="1815" b="1" spc="-1" dirty="0">
                <a:latin typeface="Times New Roman"/>
                <a:cs typeface="Times New Roman"/>
              </a:rPr>
              <a:t>escuchado.</a:t>
            </a:r>
            <a:endParaRPr sz="1815" dirty="0">
              <a:latin typeface="Times New Roman"/>
              <a:cs typeface="Times New Roman"/>
            </a:endParaRPr>
          </a:p>
          <a:p>
            <a:pPr marL="11527">
              <a:lnSpc>
                <a:spcPct val="100041"/>
              </a:lnSpc>
              <a:spcBef>
                <a:spcPts val="1182"/>
              </a:spcBef>
            </a:pPr>
            <a:r>
              <a:rPr lang="es-CO"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U</a:t>
            </a:r>
            <a:r>
              <a:rPr sz="1815" b="1" dirty="0" err="1">
                <a:solidFill>
                  <a:srgbClr val="00B0F0"/>
                </a:solidFill>
                <a:latin typeface="Times New Roman"/>
                <a:cs typeface="Times New Roman"/>
              </a:rPr>
              <a:t>na</a:t>
            </a:r>
            <a:r>
              <a:rPr sz="1815" b="1" spc="-13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15" b="1" spc="-8" dirty="0">
                <a:solidFill>
                  <a:srgbClr val="00B0F0"/>
                </a:solidFill>
                <a:latin typeface="Times New Roman"/>
                <a:cs typeface="Times New Roman"/>
              </a:rPr>
              <a:t>s</a:t>
            </a:r>
            <a:r>
              <a:rPr sz="1815" b="1" spc="4" dirty="0">
                <a:solidFill>
                  <a:srgbClr val="00B0F0"/>
                </a:solidFill>
                <a:latin typeface="Times New Roman"/>
                <a:cs typeface="Times New Roman"/>
              </a:rPr>
              <a:t>a</a:t>
            </a:r>
            <a:r>
              <a:rPr sz="1815" b="1" spc="-13" dirty="0">
                <a:solidFill>
                  <a:srgbClr val="00B0F0"/>
                </a:solidFill>
                <a:latin typeface="Times New Roman"/>
                <a:cs typeface="Times New Roman"/>
              </a:rPr>
              <a:t>li</a:t>
            </a:r>
            <a:r>
              <a:rPr sz="1815" b="1" spc="-8" dirty="0">
                <a:solidFill>
                  <a:srgbClr val="00B0F0"/>
                </a:solidFill>
                <a:latin typeface="Times New Roman"/>
                <a:cs typeface="Times New Roman"/>
              </a:rPr>
              <a:t>d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a</a:t>
            </a:r>
            <a:r>
              <a:rPr sz="1815" b="1" spc="-23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15" b="1" spc="4" dirty="0">
                <a:solidFill>
                  <a:srgbClr val="00B0F0"/>
                </a:solidFill>
                <a:latin typeface="Times New Roman"/>
                <a:cs typeface="Times New Roman"/>
              </a:rPr>
              <a:t>o</a:t>
            </a:r>
            <a:r>
              <a:rPr sz="1815" b="1" spc="-8" dirty="0">
                <a:solidFill>
                  <a:srgbClr val="00B0F0"/>
                </a:solidFill>
                <a:latin typeface="Times New Roman"/>
                <a:cs typeface="Times New Roman"/>
              </a:rPr>
              <a:t>p</a:t>
            </a:r>
            <a:r>
              <a:rPr sz="1815" b="1" spc="-4" dirty="0">
                <a:solidFill>
                  <a:srgbClr val="00B0F0"/>
                </a:solidFill>
                <a:latin typeface="Times New Roman"/>
                <a:cs typeface="Times New Roman"/>
              </a:rPr>
              <a:t>t</a:t>
            </a:r>
            <a:r>
              <a:rPr sz="1815" b="1" spc="-13" dirty="0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ma</a:t>
            </a:r>
            <a:r>
              <a:rPr sz="1815" b="1" spc="-31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debe</a:t>
            </a:r>
            <a:r>
              <a:rPr sz="1815" b="1" spc="-17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de</a:t>
            </a:r>
            <a:r>
              <a:rPr sz="1815" b="1" spc="-17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15" b="1" spc="-8" dirty="0">
                <a:solidFill>
                  <a:srgbClr val="00B0F0"/>
                </a:solidFill>
                <a:latin typeface="Times New Roman"/>
                <a:cs typeface="Times New Roman"/>
              </a:rPr>
              <a:t>p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er</a:t>
            </a:r>
            <a:r>
              <a:rPr sz="1815" b="1" spc="4" dirty="0">
                <a:solidFill>
                  <a:srgbClr val="00B0F0"/>
                </a:solidFill>
                <a:latin typeface="Times New Roman"/>
                <a:cs typeface="Times New Roman"/>
              </a:rPr>
              <a:t>t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u</a:t>
            </a:r>
            <a:r>
              <a:rPr sz="1815" b="1" spc="-13" dirty="0">
                <a:solidFill>
                  <a:srgbClr val="00B0F0"/>
                </a:solidFill>
                <a:latin typeface="Times New Roman"/>
                <a:cs typeface="Times New Roman"/>
              </a:rPr>
              <a:t>r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b</a:t>
            </a:r>
            <a:r>
              <a:rPr sz="1815" b="1" spc="-4" dirty="0">
                <a:solidFill>
                  <a:srgbClr val="00B0F0"/>
                </a:solidFill>
                <a:latin typeface="Times New Roman"/>
                <a:cs typeface="Times New Roman"/>
              </a:rPr>
              <a:t>a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r</a:t>
            </a:r>
            <a:r>
              <a:rPr sz="1815" b="1" spc="-72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15" b="1" spc="-13" dirty="0">
                <a:solidFill>
                  <a:srgbClr val="00B0F0"/>
                </a:solidFill>
                <a:latin typeface="Times New Roman"/>
                <a:cs typeface="Times New Roman"/>
              </a:rPr>
              <a:t>l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o</a:t>
            </a:r>
            <a:r>
              <a:rPr sz="1815" b="1" spc="-8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15" b="1" spc="-13" dirty="0">
                <a:solidFill>
                  <a:srgbClr val="00B0F0"/>
                </a:solidFill>
                <a:latin typeface="Times New Roman"/>
                <a:cs typeface="Times New Roman"/>
              </a:rPr>
              <a:t>m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en</a:t>
            </a:r>
            <a:r>
              <a:rPr sz="1815" b="1" spc="4" dirty="0">
                <a:solidFill>
                  <a:srgbClr val="00B0F0"/>
                </a:solidFill>
                <a:latin typeface="Times New Roman"/>
                <a:cs typeface="Times New Roman"/>
              </a:rPr>
              <a:t>o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s</a:t>
            </a:r>
            <a:r>
              <a:rPr sz="1815" b="1" spc="-26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15" b="1" spc="-8" dirty="0">
                <a:solidFill>
                  <a:srgbClr val="00B0F0"/>
                </a:solidFill>
                <a:latin typeface="Times New Roman"/>
                <a:cs typeface="Times New Roman"/>
              </a:rPr>
              <a:t>p</a:t>
            </a:r>
            <a:r>
              <a:rPr sz="1815" b="1" spc="4" dirty="0">
                <a:solidFill>
                  <a:srgbClr val="00B0F0"/>
                </a:solidFill>
                <a:latin typeface="Times New Roman"/>
                <a:cs typeface="Times New Roman"/>
              </a:rPr>
              <a:t>o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s</a:t>
            </a:r>
            <a:r>
              <a:rPr sz="1815" b="1" spc="-26" dirty="0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b</a:t>
            </a:r>
            <a:r>
              <a:rPr sz="1815" b="1" spc="-13" dirty="0">
                <a:solidFill>
                  <a:srgbClr val="00B0F0"/>
                </a:solidFill>
                <a:latin typeface="Times New Roman"/>
                <a:cs typeface="Times New Roman"/>
              </a:rPr>
              <a:t>l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e</a:t>
            </a:r>
            <a:r>
              <a:rPr sz="1815" b="1" spc="-17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el</a:t>
            </a:r>
            <a:r>
              <a:rPr sz="1815" b="1" spc="-23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15" b="1" spc="4" dirty="0">
                <a:solidFill>
                  <a:srgbClr val="00B0F0"/>
                </a:solidFill>
                <a:latin typeface="Times New Roman"/>
                <a:cs typeface="Times New Roman"/>
              </a:rPr>
              <a:t>a</a:t>
            </a:r>
            <a:r>
              <a:rPr sz="1815" b="1" spc="-8" dirty="0">
                <a:solidFill>
                  <a:srgbClr val="00B0F0"/>
                </a:solidFill>
                <a:latin typeface="Times New Roman"/>
                <a:cs typeface="Times New Roman"/>
              </a:rPr>
              <a:t>m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b</a:t>
            </a:r>
            <a:r>
              <a:rPr sz="1815" b="1" spc="-13" dirty="0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e</a:t>
            </a:r>
            <a:r>
              <a:rPr sz="1815" b="1" spc="-8" dirty="0">
                <a:solidFill>
                  <a:srgbClr val="00B0F0"/>
                </a:solidFill>
                <a:latin typeface="Times New Roman"/>
                <a:cs typeface="Times New Roman"/>
              </a:rPr>
              <a:t>n</a:t>
            </a:r>
            <a:r>
              <a:rPr sz="1815" b="1" spc="4" dirty="0">
                <a:solidFill>
                  <a:srgbClr val="00B0F0"/>
                </a:solidFill>
                <a:latin typeface="Times New Roman"/>
                <a:cs typeface="Times New Roman"/>
              </a:rPr>
              <a:t>t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e</a:t>
            </a:r>
            <a:r>
              <a:rPr sz="1815" b="1" spc="-4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de</a:t>
            </a:r>
            <a:r>
              <a:rPr sz="1815" b="1" spc="-8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15" b="1" spc="-13" dirty="0">
                <a:solidFill>
                  <a:srgbClr val="00B0F0"/>
                </a:solidFill>
                <a:latin typeface="Times New Roman"/>
                <a:cs typeface="Times New Roman"/>
              </a:rPr>
              <a:t>e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l </a:t>
            </a:r>
            <a:r>
              <a:rPr sz="1815" b="1" spc="-13" dirty="0">
                <a:solidFill>
                  <a:srgbClr val="00B0F0"/>
                </a:solidFill>
                <a:latin typeface="Times New Roman"/>
                <a:cs typeface="Times New Roman"/>
              </a:rPr>
              <a:t>l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u</a:t>
            </a:r>
            <a:r>
              <a:rPr sz="1815" b="1" spc="-4" dirty="0">
                <a:solidFill>
                  <a:srgbClr val="00B0F0"/>
                </a:solidFill>
                <a:latin typeface="Times New Roman"/>
                <a:cs typeface="Times New Roman"/>
              </a:rPr>
              <a:t>g</a:t>
            </a:r>
            <a:r>
              <a:rPr sz="1815" b="1" spc="4" dirty="0">
                <a:solidFill>
                  <a:srgbClr val="00B0F0"/>
                </a:solidFill>
                <a:latin typeface="Times New Roman"/>
                <a:cs typeface="Times New Roman"/>
              </a:rPr>
              <a:t>a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r</a:t>
            </a:r>
            <a:r>
              <a:rPr sz="1815" b="1" spc="-4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15" b="1" spc="-13" dirty="0">
                <a:solidFill>
                  <a:srgbClr val="00B0F0"/>
                </a:solidFill>
                <a:latin typeface="Times New Roman"/>
                <a:cs typeface="Times New Roman"/>
              </a:rPr>
              <a:t>e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n</a:t>
            </a:r>
            <a:r>
              <a:rPr sz="1815" b="1" spc="-4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15" b="1" spc="-26" dirty="0">
                <a:solidFill>
                  <a:srgbClr val="00B0F0"/>
                </a:solidFill>
                <a:latin typeface="Times New Roman"/>
                <a:cs typeface="Times New Roman"/>
              </a:rPr>
              <a:t>l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a</a:t>
            </a:r>
            <a:r>
              <a:rPr sz="1815" b="1" spc="8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15" b="1" spc="-8" dirty="0">
                <a:solidFill>
                  <a:srgbClr val="00B0F0"/>
                </a:solidFill>
                <a:latin typeface="Times New Roman"/>
                <a:cs typeface="Times New Roman"/>
              </a:rPr>
              <a:t>qu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e</a:t>
            </a:r>
            <a:r>
              <a:rPr sz="1815" b="1" spc="-17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se</a:t>
            </a:r>
            <a:r>
              <a:rPr sz="1815" b="1" spc="-8" dirty="0">
                <a:solidFill>
                  <a:srgbClr val="00B0F0"/>
                </a:solidFill>
                <a:latin typeface="Times New Roman"/>
                <a:cs typeface="Times New Roman"/>
              </a:rPr>
              <a:t>r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á</a:t>
            </a:r>
            <a:r>
              <a:rPr sz="1815" b="1" spc="-13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15" b="1" spc="-8" dirty="0">
                <a:solidFill>
                  <a:srgbClr val="00B0F0"/>
                </a:solidFill>
                <a:latin typeface="Times New Roman"/>
                <a:cs typeface="Times New Roman"/>
              </a:rPr>
              <a:t>u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s</a:t>
            </a:r>
            <a:r>
              <a:rPr sz="1815" b="1" spc="-4" dirty="0">
                <a:solidFill>
                  <a:srgbClr val="00B0F0"/>
                </a:solidFill>
                <a:latin typeface="Times New Roman"/>
                <a:cs typeface="Times New Roman"/>
              </a:rPr>
              <a:t>a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d</a:t>
            </a:r>
            <a:r>
              <a:rPr sz="1815" b="1" spc="-4" dirty="0">
                <a:solidFill>
                  <a:srgbClr val="00B0F0"/>
                </a:solidFill>
                <a:latin typeface="Times New Roman"/>
                <a:cs typeface="Times New Roman"/>
              </a:rPr>
              <a:t>a</a:t>
            </a:r>
            <a:r>
              <a:rPr sz="1815" b="1" dirty="0">
                <a:solidFill>
                  <a:srgbClr val="00B0F0"/>
                </a:solidFill>
                <a:latin typeface="Times New Roman"/>
                <a:cs typeface="Times New Roman"/>
              </a:rPr>
              <a:t>.</a:t>
            </a:r>
            <a:endParaRPr sz="1815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B06389A-D62B-4BD1-8143-3A936FC7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2605105" y="2562010"/>
            <a:ext cx="1840941" cy="0"/>
          </a:xfrm>
          <a:custGeom>
            <a:avLst/>
            <a:gdLst/>
            <a:ahLst/>
            <a:cxnLst/>
            <a:rect l="l" t="t" r="r" b="b"/>
            <a:pathLst>
              <a:path w="2028444">
                <a:moveTo>
                  <a:pt x="0" y="0"/>
                </a:moveTo>
                <a:lnTo>
                  <a:pt x="2028444" y="0"/>
                </a:lnTo>
              </a:path>
            </a:pathLst>
          </a:custGeom>
          <a:ln w="363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3" name="object 33"/>
          <p:cNvSpPr/>
          <p:nvPr/>
        </p:nvSpPr>
        <p:spPr>
          <a:xfrm>
            <a:off x="2605105" y="2797142"/>
            <a:ext cx="1130014" cy="0"/>
          </a:xfrm>
          <a:custGeom>
            <a:avLst/>
            <a:gdLst/>
            <a:ahLst/>
            <a:cxnLst/>
            <a:rect l="l" t="t" r="r" b="b"/>
            <a:pathLst>
              <a:path w="1245108">
                <a:moveTo>
                  <a:pt x="0" y="0"/>
                </a:moveTo>
                <a:lnTo>
                  <a:pt x="1245108" y="0"/>
                </a:lnTo>
              </a:path>
            </a:pathLst>
          </a:custGeom>
          <a:ln w="363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" name="object 34"/>
          <p:cNvSpPr/>
          <p:nvPr/>
        </p:nvSpPr>
        <p:spPr>
          <a:xfrm>
            <a:off x="2605105" y="3032273"/>
            <a:ext cx="1174274" cy="0"/>
          </a:xfrm>
          <a:custGeom>
            <a:avLst/>
            <a:gdLst/>
            <a:ahLst/>
            <a:cxnLst/>
            <a:rect l="l" t="t" r="r" b="b"/>
            <a:pathLst>
              <a:path w="1293876">
                <a:moveTo>
                  <a:pt x="0" y="0"/>
                </a:moveTo>
                <a:lnTo>
                  <a:pt x="1293876" y="0"/>
                </a:lnTo>
              </a:path>
            </a:pathLst>
          </a:custGeom>
          <a:ln w="363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 txBox="1"/>
          <p:nvPr/>
        </p:nvSpPr>
        <p:spPr>
          <a:xfrm>
            <a:off x="2593925" y="2375890"/>
            <a:ext cx="1893453" cy="219456"/>
          </a:xfrm>
          <a:prstGeom prst="rect">
            <a:avLst/>
          </a:prstGeom>
        </p:spPr>
        <p:txBody>
          <a:bodyPr wrap="square" lIns="0" tIns="10604" rIns="0" bIns="0" rtlCol="0">
            <a:noAutofit/>
          </a:bodyPr>
          <a:lstStyle/>
          <a:p>
            <a:pPr marL="11527">
              <a:lnSpc>
                <a:spcPts val="1669"/>
              </a:lnSpc>
            </a:pPr>
            <a:r>
              <a:rPr sz="1543" b="1" dirty="0">
                <a:solidFill>
                  <a:schemeClr val="accent2"/>
                </a:solidFill>
                <a:latin typeface="Arial"/>
                <a:cs typeface="Arial"/>
              </a:rPr>
              <a:t>La Forma en que es</a:t>
            </a:r>
            <a:endParaRPr sz="1543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14650" y="2375429"/>
            <a:ext cx="741572" cy="219456"/>
          </a:xfrm>
          <a:prstGeom prst="rect">
            <a:avLst/>
          </a:prstGeom>
        </p:spPr>
        <p:txBody>
          <a:bodyPr wrap="square" lIns="0" tIns="10604" rIns="0" bIns="0" rtlCol="0">
            <a:noAutofit/>
          </a:bodyPr>
          <a:lstStyle/>
          <a:p>
            <a:pPr marL="11527">
              <a:lnSpc>
                <a:spcPts val="1669"/>
              </a:lnSpc>
            </a:pPr>
            <a:r>
              <a:rPr sz="1543" b="1" u="heavy" spc="2" dirty="0">
                <a:latin typeface="Arial"/>
                <a:cs typeface="Arial"/>
              </a:rPr>
              <a:t>ción de</a:t>
            </a:r>
            <a:endParaRPr sz="1543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93925" y="2611022"/>
            <a:ext cx="1182460" cy="219456"/>
          </a:xfrm>
          <a:prstGeom prst="rect">
            <a:avLst/>
          </a:prstGeom>
        </p:spPr>
        <p:txBody>
          <a:bodyPr wrap="square" lIns="0" tIns="10604" rIns="0" bIns="0" rtlCol="0">
            <a:noAutofit/>
          </a:bodyPr>
          <a:lstStyle/>
          <a:p>
            <a:pPr marL="11527">
              <a:lnSpc>
                <a:spcPts val="1669"/>
              </a:lnSpc>
            </a:pPr>
            <a:r>
              <a:rPr sz="1543" b="1" spc="-4" dirty="0">
                <a:solidFill>
                  <a:schemeClr val="accent2"/>
                </a:solidFill>
                <a:latin typeface="Arial"/>
                <a:cs typeface="Arial"/>
              </a:rPr>
              <a:t>Ordenada la</a:t>
            </a:r>
            <a:endParaRPr sz="1543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37886" y="2579234"/>
            <a:ext cx="1222498" cy="1544860"/>
          </a:xfrm>
          <a:prstGeom prst="rect">
            <a:avLst/>
          </a:prstGeom>
        </p:spPr>
        <p:txBody>
          <a:bodyPr wrap="square" lIns="0" tIns="10604" rIns="0" bIns="0" rtlCol="0">
            <a:noAutofit/>
          </a:bodyPr>
          <a:lstStyle/>
          <a:p>
            <a:pPr marL="66853" marR="31122">
              <a:lnSpc>
                <a:spcPts val="1669"/>
              </a:lnSpc>
            </a:pPr>
            <a:r>
              <a:rPr sz="1543" b="1" u="heavy" dirty="0">
                <a:latin typeface="Arial"/>
                <a:cs typeface="Arial"/>
              </a:rPr>
              <a:t>.</a:t>
            </a:r>
            <a:endParaRPr sz="1543" dirty="0">
              <a:latin typeface="Arial"/>
              <a:cs typeface="Arial"/>
            </a:endParaRPr>
          </a:p>
          <a:p>
            <a:pPr marL="21208" marR="546717" indent="-9681">
              <a:lnSpc>
                <a:spcPct val="100137"/>
              </a:lnSpc>
              <a:spcBef>
                <a:spcPts val="982"/>
              </a:spcBef>
            </a:pPr>
            <a:r>
              <a:rPr sz="1634" spc="-5" dirty="0">
                <a:latin typeface="Arial"/>
                <a:cs typeface="Arial"/>
              </a:rPr>
              <a:t>año de ico.</a:t>
            </a:r>
            <a:endParaRPr sz="1634" dirty="0">
              <a:latin typeface="Arial"/>
              <a:cs typeface="Arial"/>
            </a:endParaRPr>
          </a:p>
          <a:p>
            <a:pPr marL="167825">
              <a:lnSpc>
                <a:spcPct val="95825"/>
              </a:lnSpc>
              <a:spcBef>
                <a:spcPts val="631"/>
              </a:spcBef>
            </a:pPr>
            <a:r>
              <a:rPr sz="1634" spc="-1" dirty="0">
                <a:latin typeface="Arial"/>
                <a:cs typeface="Arial"/>
              </a:rPr>
              <a:t>de Gráfico.</a:t>
            </a:r>
            <a:endParaRPr sz="1634" dirty="0">
              <a:latin typeface="Arial"/>
              <a:cs typeface="Arial"/>
            </a:endParaRPr>
          </a:p>
          <a:p>
            <a:pPr marL="77918" marR="31122">
              <a:lnSpc>
                <a:spcPct val="95825"/>
              </a:lnSpc>
              <a:spcBef>
                <a:spcPts val="1062"/>
              </a:spcBef>
            </a:pPr>
            <a:r>
              <a:rPr sz="1634" spc="-5" dirty="0">
                <a:latin typeface="Arial"/>
                <a:cs typeface="Arial"/>
              </a:rPr>
              <a:t>la Usada.</a:t>
            </a:r>
            <a:endParaRPr sz="1634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93925" y="2846275"/>
            <a:ext cx="1227723" cy="219732"/>
          </a:xfrm>
          <a:prstGeom prst="rect">
            <a:avLst/>
          </a:prstGeom>
        </p:spPr>
        <p:txBody>
          <a:bodyPr wrap="square" lIns="0" tIns="10632" rIns="0" bIns="0" rtlCol="0">
            <a:noAutofit/>
          </a:bodyPr>
          <a:lstStyle/>
          <a:p>
            <a:pPr marL="11527">
              <a:lnSpc>
                <a:spcPts val="1675"/>
              </a:lnSpc>
            </a:pPr>
            <a:r>
              <a:rPr sz="1543" b="1" spc="-4" dirty="0">
                <a:solidFill>
                  <a:schemeClr val="accent2"/>
                </a:solidFill>
                <a:latin typeface="Arial"/>
                <a:cs typeface="Arial"/>
              </a:rPr>
              <a:t>Información.</a:t>
            </a:r>
            <a:endParaRPr sz="1543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34958" y="3394633"/>
            <a:ext cx="168590" cy="172429"/>
          </a:xfrm>
          <a:prstGeom prst="rect">
            <a:avLst/>
          </a:prstGeom>
        </p:spPr>
        <p:txBody>
          <a:bodyPr wrap="square" lIns="0" tIns="8212" rIns="0" bIns="0" rtlCol="0">
            <a:noAutofit/>
          </a:bodyPr>
          <a:lstStyle/>
          <a:p>
            <a:pPr marL="11527">
              <a:lnSpc>
                <a:spcPts val="1293"/>
              </a:lnSpc>
            </a:pPr>
            <a:r>
              <a:rPr sz="1180" spc="-6" dirty="0">
                <a:solidFill>
                  <a:srgbClr val="649999"/>
                </a:solidFill>
                <a:latin typeface="Arial"/>
                <a:cs typeface="Arial"/>
              </a:rPr>
              <a:t>2.</a:t>
            </a:r>
            <a:endParaRPr sz="118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34958" y="3769460"/>
            <a:ext cx="168590" cy="172429"/>
          </a:xfrm>
          <a:prstGeom prst="rect">
            <a:avLst/>
          </a:prstGeom>
        </p:spPr>
        <p:txBody>
          <a:bodyPr wrap="square" lIns="0" tIns="8212" rIns="0" bIns="0" rtlCol="0">
            <a:noAutofit/>
          </a:bodyPr>
          <a:lstStyle/>
          <a:p>
            <a:pPr marL="11527">
              <a:lnSpc>
                <a:spcPts val="1293"/>
              </a:lnSpc>
            </a:pPr>
            <a:r>
              <a:rPr sz="1180" spc="-6" dirty="0">
                <a:solidFill>
                  <a:srgbClr val="649999"/>
                </a:solidFill>
                <a:latin typeface="Arial"/>
                <a:cs typeface="Arial"/>
              </a:rPr>
              <a:t>3.</a:t>
            </a:r>
            <a:endParaRPr sz="118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17416" y="4347100"/>
            <a:ext cx="1063439" cy="230521"/>
          </a:xfrm>
          <a:prstGeom prst="rect">
            <a:avLst/>
          </a:prstGeom>
        </p:spPr>
        <p:txBody>
          <a:bodyPr wrap="square" lIns="0" tIns="11180" rIns="0" bIns="0" rtlCol="0">
            <a:noAutofit/>
          </a:bodyPr>
          <a:lstStyle/>
          <a:p>
            <a:pPr marL="11527">
              <a:lnSpc>
                <a:spcPts val="1760"/>
              </a:lnSpc>
            </a:pPr>
            <a:r>
              <a:rPr sz="1634" spc="-3" dirty="0">
                <a:latin typeface="Arial"/>
                <a:cs typeface="Arial"/>
              </a:rPr>
              <a:t>de Gráfico.</a:t>
            </a:r>
            <a:endParaRPr sz="163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52247" y="4466510"/>
            <a:ext cx="840755" cy="230521"/>
          </a:xfrm>
          <a:prstGeom prst="rect">
            <a:avLst/>
          </a:prstGeom>
        </p:spPr>
        <p:txBody>
          <a:bodyPr wrap="square" lIns="0" tIns="11180" rIns="0" bIns="0" rtlCol="0">
            <a:noAutofit/>
          </a:bodyPr>
          <a:lstStyle/>
          <a:p>
            <a:pPr marL="11527">
              <a:lnSpc>
                <a:spcPts val="1760"/>
              </a:lnSpc>
            </a:pPr>
            <a:r>
              <a:rPr sz="1634" spc="-7" dirty="0">
                <a:latin typeface="Arial"/>
                <a:cs typeface="Arial"/>
              </a:rPr>
              <a:t>angosto.</a:t>
            </a:r>
            <a:endParaRPr sz="163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40294" y="316736"/>
            <a:ext cx="691562" cy="1798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17" name="object 17"/>
          <p:cNvSpPr txBox="1"/>
          <p:nvPr/>
        </p:nvSpPr>
        <p:spPr>
          <a:xfrm>
            <a:off x="1120140" y="316736"/>
            <a:ext cx="10401300" cy="1798064"/>
          </a:xfrm>
          <a:prstGeom prst="rect">
            <a:avLst/>
          </a:prstGeom>
        </p:spPr>
        <p:txBody>
          <a:bodyPr wrap="square" lIns="0" tIns="5467" rIns="0" bIns="0" rtlCol="0">
            <a:noAutofit/>
          </a:bodyPr>
          <a:lstStyle/>
          <a:p>
            <a:pPr>
              <a:lnSpc>
                <a:spcPts val="454"/>
              </a:lnSpc>
            </a:pPr>
            <a:endParaRPr sz="454" dirty="0"/>
          </a:p>
          <a:p>
            <a:pPr marL="244696" marR="112010" indent="421870" algn="just">
              <a:lnSpc>
                <a:spcPct val="100041"/>
              </a:lnSpc>
              <a:spcBef>
                <a:spcPts val="1815"/>
              </a:spcBef>
            </a:pPr>
            <a:r>
              <a:rPr lang="es-CO" sz="2904" b="1" spc="-4" dirty="0">
                <a:solidFill>
                  <a:srgbClr val="006464"/>
                </a:solidFill>
                <a:latin typeface="Arial"/>
                <a:cs typeface="Arial"/>
              </a:rPr>
              <a:t>Formas principales en la cuales </a:t>
            </a:r>
            <a:r>
              <a:rPr lang="es-CO" sz="2904" b="1" spc="-4" dirty="0">
                <a:solidFill>
                  <a:srgbClr val="00B0F0"/>
                </a:solidFill>
                <a:latin typeface="Arial"/>
                <a:cs typeface="Arial"/>
              </a:rPr>
              <a:t>la presentación de salida es tendenciosa</a:t>
            </a:r>
            <a:endParaRPr lang="es-CO" sz="2904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0294" y="2114800"/>
            <a:ext cx="553239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15" name="object 15"/>
          <p:cNvSpPr txBox="1"/>
          <p:nvPr/>
        </p:nvSpPr>
        <p:spPr>
          <a:xfrm>
            <a:off x="2493533" y="2114800"/>
            <a:ext cx="138323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14" name="object 14"/>
          <p:cNvSpPr txBox="1"/>
          <p:nvPr/>
        </p:nvSpPr>
        <p:spPr>
          <a:xfrm>
            <a:off x="2631857" y="2114800"/>
            <a:ext cx="6224055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13" name="object 13"/>
          <p:cNvSpPr txBox="1"/>
          <p:nvPr/>
        </p:nvSpPr>
        <p:spPr>
          <a:xfrm>
            <a:off x="1940294" y="2402490"/>
            <a:ext cx="691562" cy="4138313"/>
          </a:xfrm>
          <a:prstGeom prst="rect">
            <a:avLst/>
          </a:prstGeom>
        </p:spPr>
        <p:txBody>
          <a:bodyPr wrap="square" lIns="0" tIns="14408" rIns="0" bIns="0" rtlCol="0">
            <a:noAutofit/>
          </a:bodyPr>
          <a:lstStyle/>
          <a:p>
            <a:pPr marL="180747">
              <a:lnSpc>
                <a:spcPct val="95825"/>
              </a:lnSpc>
            </a:pPr>
            <a:r>
              <a:rPr sz="1089" b="1" spc="4" dirty="0">
                <a:solidFill>
                  <a:schemeClr val="accent2"/>
                </a:solidFill>
                <a:latin typeface="Arial"/>
                <a:cs typeface="Arial"/>
              </a:rPr>
              <a:t>1)</a:t>
            </a:r>
            <a:endParaRPr sz="1089" dirty="0">
              <a:solidFill>
                <a:schemeClr val="accent2"/>
              </a:solidFill>
              <a:latin typeface="Arial"/>
              <a:cs typeface="Arial"/>
            </a:endParaRPr>
          </a:p>
          <a:p>
            <a:pPr marR="74785" algn="r">
              <a:lnSpc>
                <a:spcPct val="95825"/>
              </a:lnSpc>
              <a:spcBef>
                <a:spcPts val="5281"/>
              </a:spcBef>
            </a:pPr>
            <a:r>
              <a:rPr sz="1180" spc="-10" dirty="0">
                <a:solidFill>
                  <a:schemeClr val="accent2"/>
                </a:solidFill>
                <a:latin typeface="Arial"/>
                <a:cs typeface="Arial"/>
              </a:rPr>
              <a:t>1.</a:t>
            </a:r>
            <a:endParaRPr sz="118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R="74785" algn="r">
              <a:lnSpc>
                <a:spcPct val="95825"/>
              </a:lnSpc>
              <a:spcBef>
                <a:spcPts val="1595"/>
              </a:spcBef>
            </a:pPr>
            <a:r>
              <a:rPr sz="1180" spc="-10" dirty="0">
                <a:solidFill>
                  <a:schemeClr val="accent2"/>
                </a:solidFill>
                <a:latin typeface="Arial"/>
                <a:cs typeface="Arial"/>
              </a:rPr>
              <a:t>2.</a:t>
            </a:r>
            <a:endParaRPr sz="118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R="74785" algn="r">
              <a:lnSpc>
                <a:spcPct val="95825"/>
              </a:lnSpc>
              <a:spcBef>
                <a:spcPts val="1597"/>
              </a:spcBef>
            </a:pPr>
            <a:r>
              <a:rPr sz="1180" spc="-10" dirty="0">
                <a:solidFill>
                  <a:schemeClr val="accent2"/>
                </a:solidFill>
                <a:latin typeface="Arial"/>
                <a:cs typeface="Arial"/>
              </a:rPr>
              <a:t>3.</a:t>
            </a:r>
            <a:endParaRPr sz="118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1857" y="2402490"/>
            <a:ext cx="1814189" cy="159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11" name="object 11"/>
          <p:cNvSpPr txBox="1"/>
          <p:nvPr/>
        </p:nvSpPr>
        <p:spPr>
          <a:xfrm>
            <a:off x="4446046" y="2402490"/>
            <a:ext cx="4476357" cy="4138313"/>
          </a:xfrm>
          <a:prstGeom prst="rect">
            <a:avLst/>
          </a:prstGeom>
        </p:spPr>
        <p:txBody>
          <a:bodyPr wrap="square" lIns="0" tIns="9249" rIns="0" bIns="0" rtlCol="0">
            <a:noAutofit/>
          </a:bodyPr>
          <a:lstStyle/>
          <a:p>
            <a:pPr marL="387866" marR="66493">
              <a:lnSpc>
                <a:spcPts val="1457"/>
              </a:lnSpc>
            </a:pPr>
            <a:r>
              <a:rPr sz="1543" b="1" dirty="0">
                <a:latin typeface="Arial"/>
                <a:cs typeface="Arial"/>
              </a:rPr>
              <a:t>2)    </a:t>
            </a:r>
            <a:r>
              <a:rPr sz="1543" b="1" spc="300" dirty="0">
                <a:latin typeface="Arial"/>
                <a:cs typeface="Arial"/>
              </a:rPr>
              <a:t> </a:t>
            </a:r>
            <a:r>
              <a:rPr sz="1543" b="1" u="heavy" spc="4" dirty="0">
                <a:latin typeface="Arial"/>
                <a:cs typeface="Arial"/>
              </a:rPr>
              <a:t>La</a:t>
            </a:r>
            <a:r>
              <a:rPr sz="1543" b="1" u="heavy" spc="-8" dirty="0">
                <a:latin typeface="Arial"/>
                <a:cs typeface="Arial"/>
              </a:rPr>
              <a:t> </a:t>
            </a:r>
            <a:r>
              <a:rPr sz="1543" b="1" u="heavy" dirty="0">
                <a:latin typeface="Arial"/>
                <a:cs typeface="Arial"/>
              </a:rPr>
              <a:t>P</a:t>
            </a:r>
            <a:r>
              <a:rPr sz="1543" b="1" u="heavy" spc="4" dirty="0">
                <a:latin typeface="Arial"/>
                <a:cs typeface="Arial"/>
              </a:rPr>
              <a:t>u</a:t>
            </a:r>
            <a:r>
              <a:rPr sz="1543" b="1" u="heavy" dirty="0">
                <a:latin typeface="Arial"/>
                <a:cs typeface="Arial"/>
              </a:rPr>
              <a:t>es</a:t>
            </a:r>
            <a:r>
              <a:rPr sz="1543" b="1" u="heavy" spc="-4" dirty="0">
                <a:latin typeface="Arial"/>
                <a:cs typeface="Arial"/>
              </a:rPr>
              <a:t>t</a:t>
            </a:r>
            <a:r>
              <a:rPr sz="1543" b="1" u="heavy" dirty="0">
                <a:latin typeface="Arial"/>
                <a:cs typeface="Arial"/>
              </a:rPr>
              <a:t>a</a:t>
            </a:r>
            <a:r>
              <a:rPr sz="1543" b="1" u="heavy" spc="-13" dirty="0">
                <a:latin typeface="Arial"/>
                <a:cs typeface="Arial"/>
              </a:rPr>
              <a:t> </a:t>
            </a:r>
            <a:r>
              <a:rPr sz="1543" b="1" u="heavy" spc="4" dirty="0">
                <a:latin typeface="Arial"/>
                <a:cs typeface="Arial"/>
              </a:rPr>
              <a:t>de</a:t>
            </a:r>
            <a:r>
              <a:rPr sz="1543" b="1" u="heavy" spc="-4" dirty="0">
                <a:latin typeface="Arial"/>
                <a:cs typeface="Arial"/>
              </a:rPr>
              <a:t> </a:t>
            </a:r>
            <a:r>
              <a:rPr sz="1543" b="1" u="heavy" spc="4" dirty="0">
                <a:latin typeface="Arial"/>
                <a:cs typeface="Arial"/>
              </a:rPr>
              <a:t>L</a:t>
            </a:r>
            <a:r>
              <a:rPr sz="1543" b="1" u="heavy" spc="-17" dirty="0">
                <a:latin typeface="Arial"/>
                <a:cs typeface="Arial"/>
              </a:rPr>
              <a:t>í</a:t>
            </a:r>
            <a:r>
              <a:rPr sz="1543" b="1" u="heavy" spc="-4" dirty="0">
                <a:latin typeface="Arial"/>
                <a:cs typeface="Arial"/>
              </a:rPr>
              <a:t>m</a:t>
            </a:r>
            <a:r>
              <a:rPr sz="1543" b="1" u="heavy" spc="-17" dirty="0">
                <a:latin typeface="Arial"/>
                <a:cs typeface="Arial"/>
              </a:rPr>
              <a:t>i</a:t>
            </a:r>
            <a:r>
              <a:rPr sz="1543" b="1" u="heavy" spc="-4" dirty="0">
                <a:latin typeface="Arial"/>
                <a:cs typeface="Arial"/>
              </a:rPr>
              <a:t>t</a:t>
            </a:r>
            <a:r>
              <a:rPr sz="1543" b="1" u="heavy" dirty="0">
                <a:latin typeface="Arial"/>
                <a:cs typeface="Arial"/>
              </a:rPr>
              <a:t>es</a:t>
            </a:r>
            <a:r>
              <a:rPr sz="1543" b="1" dirty="0">
                <a:latin typeface="Arial"/>
                <a:cs typeface="Arial"/>
              </a:rPr>
              <a:t>    </a:t>
            </a:r>
            <a:r>
              <a:rPr sz="1543" b="1" spc="72" dirty="0">
                <a:latin typeface="Arial"/>
                <a:cs typeface="Arial"/>
              </a:rPr>
              <a:t> </a:t>
            </a:r>
            <a:r>
              <a:rPr sz="1543" b="1" dirty="0">
                <a:latin typeface="Arial"/>
                <a:cs typeface="Arial"/>
              </a:rPr>
              <a:t>3)    </a:t>
            </a:r>
            <a:r>
              <a:rPr sz="1543" b="1" spc="300" dirty="0">
                <a:latin typeface="Arial"/>
                <a:cs typeface="Arial"/>
              </a:rPr>
              <a:t> </a:t>
            </a:r>
            <a:r>
              <a:rPr sz="1543" b="1" u="heavy" spc="4" dirty="0">
                <a:latin typeface="Arial"/>
                <a:cs typeface="Arial"/>
              </a:rPr>
              <a:t>La</a:t>
            </a:r>
            <a:r>
              <a:rPr sz="1543" b="1" u="heavy" spc="-8" dirty="0">
                <a:latin typeface="Arial"/>
                <a:cs typeface="Arial"/>
              </a:rPr>
              <a:t> </a:t>
            </a:r>
            <a:r>
              <a:rPr sz="1543" b="1" u="heavy" spc="4" dirty="0">
                <a:latin typeface="Arial"/>
                <a:cs typeface="Arial"/>
              </a:rPr>
              <a:t>Se</a:t>
            </a:r>
            <a:r>
              <a:rPr sz="1543" b="1" u="heavy" spc="-17" dirty="0">
                <a:latin typeface="Arial"/>
                <a:cs typeface="Arial"/>
              </a:rPr>
              <a:t>l</a:t>
            </a:r>
            <a:r>
              <a:rPr sz="1543" b="1" u="heavy" dirty="0">
                <a:latin typeface="Arial"/>
                <a:cs typeface="Arial"/>
              </a:rPr>
              <a:t>ec</a:t>
            </a:r>
            <a:endParaRPr sz="1543" dirty="0">
              <a:latin typeface="Arial"/>
              <a:cs typeface="Arial"/>
            </a:endParaRPr>
          </a:p>
          <a:p>
            <a:pPr marL="871980" marR="66493">
              <a:lnSpc>
                <a:spcPct val="95825"/>
              </a:lnSpc>
              <a:spcBef>
                <a:spcPts val="4"/>
              </a:spcBef>
            </a:pPr>
            <a:r>
              <a:rPr sz="1543" b="1" u="heavy" spc="-49" dirty="0">
                <a:latin typeface="Arial"/>
                <a:cs typeface="Arial"/>
              </a:rPr>
              <a:t>A</a:t>
            </a:r>
            <a:r>
              <a:rPr sz="1543" b="1" u="heavy" dirty="0">
                <a:latin typeface="Arial"/>
                <a:cs typeface="Arial"/>
              </a:rPr>
              <a:t>ce</a:t>
            </a:r>
            <a:r>
              <a:rPr sz="1543" b="1" u="heavy" spc="4" dirty="0">
                <a:latin typeface="Arial"/>
                <a:cs typeface="Arial"/>
              </a:rPr>
              <a:t>p</a:t>
            </a:r>
            <a:r>
              <a:rPr sz="1543" b="1" u="heavy" spc="-4" dirty="0">
                <a:latin typeface="Arial"/>
                <a:cs typeface="Arial"/>
              </a:rPr>
              <a:t>t</a:t>
            </a:r>
            <a:r>
              <a:rPr sz="1543" b="1" u="heavy" dirty="0">
                <a:latin typeface="Arial"/>
                <a:cs typeface="Arial"/>
              </a:rPr>
              <a:t>a</a:t>
            </a:r>
            <a:r>
              <a:rPr sz="1543" b="1" u="heavy" spc="4" dirty="0">
                <a:latin typeface="Arial"/>
                <a:cs typeface="Arial"/>
              </a:rPr>
              <a:t>b</a:t>
            </a:r>
            <a:r>
              <a:rPr sz="1543" b="1" u="heavy" spc="-17" dirty="0">
                <a:latin typeface="Arial"/>
                <a:cs typeface="Arial"/>
              </a:rPr>
              <a:t>l</a:t>
            </a:r>
            <a:r>
              <a:rPr sz="1543" b="1" u="heavy" dirty="0">
                <a:latin typeface="Arial"/>
                <a:cs typeface="Arial"/>
              </a:rPr>
              <a:t>e</a:t>
            </a:r>
            <a:r>
              <a:rPr sz="1543" b="1" u="heavy" spc="13" dirty="0">
                <a:latin typeface="Arial"/>
                <a:cs typeface="Arial"/>
              </a:rPr>
              <a:t>s</a:t>
            </a:r>
            <a:r>
              <a:rPr sz="1543" b="1" u="heavy" dirty="0">
                <a:latin typeface="Arial"/>
                <a:cs typeface="Arial"/>
              </a:rPr>
              <a:t>.</a:t>
            </a:r>
            <a:r>
              <a:rPr sz="1543" b="1" dirty="0">
                <a:latin typeface="Arial"/>
                <a:cs typeface="Arial"/>
              </a:rPr>
              <a:t>                            </a:t>
            </a:r>
            <a:r>
              <a:rPr sz="1543" b="1" spc="331" dirty="0">
                <a:latin typeface="Arial"/>
                <a:cs typeface="Arial"/>
              </a:rPr>
              <a:t> </a:t>
            </a:r>
            <a:r>
              <a:rPr sz="1543" b="1" u="heavy" spc="-17" dirty="0">
                <a:latin typeface="Arial"/>
                <a:cs typeface="Arial"/>
              </a:rPr>
              <a:t>G</a:t>
            </a:r>
            <a:r>
              <a:rPr sz="1543" b="1" u="heavy" spc="-4" dirty="0">
                <a:latin typeface="Arial"/>
                <a:cs typeface="Arial"/>
              </a:rPr>
              <a:t>r</a:t>
            </a:r>
            <a:r>
              <a:rPr sz="1543" b="1" u="heavy" dirty="0">
                <a:latin typeface="Arial"/>
                <a:cs typeface="Arial"/>
              </a:rPr>
              <a:t>áf</a:t>
            </a:r>
            <a:r>
              <a:rPr sz="1543" b="1" u="heavy" spc="-17" dirty="0">
                <a:latin typeface="Arial"/>
                <a:cs typeface="Arial"/>
              </a:rPr>
              <a:t>i</a:t>
            </a:r>
            <a:r>
              <a:rPr sz="1543" b="1" u="heavy" dirty="0">
                <a:latin typeface="Arial"/>
                <a:cs typeface="Arial"/>
              </a:rPr>
              <a:t>c</a:t>
            </a:r>
            <a:r>
              <a:rPr sz="1543" b="1" u="heavy" spc="4" dirty="0">
                <a:latin typeface="Arial"/>
                <a:cs typeface="Arial"/>
              </a:rPr>
              <a:t>o</a:t>
            </a:r>
            <a:r>
              <a:rPr sz="1543" b="1" u="heavy" dirty="0">
                <a:latin typeface="Arial"/>
                <a:cs typeface="Arial"/>
              </a:rPr>
              <a:t>s</a:t>
            </a:r>
            <a:endParaRPr sz="1543" dirty="0">
              <a:latin typeface="Arial"/>
              <a:cs typeface="Arial"/>
            </a:endParaRPr>
          </a:p>
          <a:p>
            <a:pPr marL="1217776" indent="-517310" algn="just">
              <a:lnSpc>
                <a:spcPts val="1878"/>
              </a:lnSpc>
              <a:spcBef>
                <a:spcPts val="702"/>
              </a:spcBef>
            </a:pPr>
            <a:r>
              <a:rPr sz="1770" spc="-13" baseline="-17838" dirty="0">
                <a:solidFill>
                  <a:srgbClr val="649999"/>
                </a:solidFill>
                <a:latin typeface="Arial"/>
                <a:cs typeface="Arial"/>
              </a:rPr>
              <a:t>1</a:t>
            </a:r>
            <a:r>
              <a:rPr sz="1770" baseline="-17838" dirty="0">
                <a:solidFill>
                  <a:srgbClr val="649999"/>
                </a:solidFill>
                <a:latin typeface="Arial"/>
                <a:cs typeface="Arial"/>
              </a:rPr>
              <a:t>.        </a:t>
            </a:r>
            <a:r>
              <a:rPr sz="1770" spc="133" baseline="-17838" dirty="0">
                <a:solidFill>
                  <a:srgbClr val="649999"/>
                </a:solidFill>
                <a:latin typeface="Arial"/>
                <a:cs typeface="Arial"/>
              </a:rPr>
              <a:t> </a:t>
            </a:r>
            <a:r>
              <a:rPr sz="1634" dirty="0">
                <a:latin typeface="Arial"/>
                <a:cs typeface="Arial"/>
              </a:rPr>
              <a:t>M</a:t>
            </a:r>
            <a:r>
              <a:rPr sz="1634" spc="4" dirty="0">
                <a:latin typeface="Arial"/>
                <a:cs typeface="Arial"/>
              </a:rPr>
              <a:t>u</a:t>
            </a:r>
            <a:r>
              <a:rPr sz="1634" dirty="0">
                <a:latin typeface="Arial"/>
                <a:cs typeface="Arial"/>
              </a:rPr>
              <a:t>y</a:t>
            </a:r>
            <a:r>
              <a:rPr sz="1634" spc="26" dirty="0">
                <a:latin typeface="Arial"/>
                <a:cs typeface="Arial"/>
              </a:rPr>
              <a:t> </a:t>
            </a:r>
            <a:r>
              <a:rPr sz="1634" dirty="0">
                <a:latin typeface="Arial"/>
                <a:cs typeface="Arial"/>
              </a:rPr>
              <a:t>B</a:t>
            </a:r>
            <a:r>
              <a:rPr sz="1634" spc="-4" dirty="0">
                <a:latin typeface="Arial"/>
                <a:cs typeface="Arial"/>
              </a:rPr>
              <a:t>a</a:t>
            </a:r>
            <a:r>
              <a:rPr sz="1634" spc="8" dirty="0">
                <a:latin typeface="Arial"/>
                <a:cs typeface="Arial"/>
              </a:rPr>
              <a:t>j</a:t>
            </a:r>
            <a:r>
              <a:rPr sz="1634" spc="-13" dirty="0">
                <a:latin typeface="Arial"/>
                <a:cs typeface="Arial"/>
              </a:rPr>
              <a:t>o</a:t>
            </a:r>
            <a:r>
              <a:rPr sz="1634" dirty="0">
                <a:latin typeface="Arial"/>
                <a:cs typeface="Arial"/>
              </a:rPr>
              <a:t>.                      </a:t>
            </a:r>
            <a:r>
              <a:rPr sz="1770" spc="-13" baseline="-17838" dirty="0">
                <a:solidFill>
                  <a:srgbClr val="649999"/>
                </a:solidFill>
                <a:latin typeface="Arial"/>
                <a:cs typeface="Arial"/>
              </a:rPr>
              <a:t>1</a:t>
            </a:r>
            <a:r>
              <a:rPr sz="1770" baseline="-17838" dirty="0">
                <a:solidFill>
                  <a:srgbClr val="649999"/>
                </a:solidFill>
                <a:latin typeface="Arial"/>
                <a:cs typeface="Arial"/>
              </a:rPr>
              <a:t>.        </a:t>
            </a:r>
            <a:r>
              <a:rPr sz="1770" spc="133" baseline="-17838" dirty="0">
                <a:solidFill>
                  <a:srgbClr val="649999"/>
                </a:solidFill>
                <a:latin typeface="Arial"/>
                <a:cs typeface="Arial"/>
              </a:rPr>
              <a:t> </a:t>
            </a:r>
            <a:r>
              <a:rPr sz="2451" spc="-159" baseline="-12883" dirty="0">
                <a:latin typeface="Arial"/>
                <a:cs typeface="Arial"/>
              </a:rPr>
              <a:t>T</a:t>
            </a:r>
            <a:r>
              <a:rPr sz="2451" spc="-13" baseline="-12883" dirty="0">
                <a:latin typeface="Arial"/>
                <a:cs typeface="Arial"/>
              </a:rPr>
              <a:t>a</a:t>
            </a:r>
            <a:r>
              <a:rPr sz="2451" baseline="-12883" dirty="0">
                <a:latin typeface="Arial"/>
                <a:cs typeface="Arial"/>
              </a:rPr>
              <a:t>m </a:t>
            </a:r>
            <a:endParaRPr sz="1634" dirty="0">
              <a:latin typeface="Arial"/>
              <a:cs typeface="Arial"/>
            </a:endParaRPr>
          </a:p>
          <a:p>
            <a:pPr marL="1217776" algn="just">
              <a:lnSpc>
                <a:spcPts val="1878"/>
              </a:lnSpc>
              <a:spcBef>
                <a:spcPts val="450"/>
              </a:spcBef>
            </a:pPr>
            <a:r>
              <a:rPr sz="1634" dirty="0">
                <a:latin typeface="Arial"/>
                <a:cs typeface="Arial"/>
              </a:rPr>
              <a:t>M</a:t>
            </a:r>
            <a:r>
              <a:rPr sz="1634" spc="4" dirty="0">
                <a:latin typeface="Arial"/>
                <a:cs typeface="Arial"/>
              </a:rPr>
              <a:t>u</a:t>
            </a:r>
            <a:r>
              <a:rPr sz="1634" dirty="0">
                <a:latin typeface="Arial"/>
                <a:cs typeface="Arial"/>
              </a:rPr>
              <a:t>y </a:t>
            </a:r>
            <a:r>
              <a:rPr sz="1634" spc="26" dirty="0">
                <a:latin typeface="Arial"/>
                <a:cs typeface="Arial"/>
              </a:rPr>
              <a:t> </a:t>
            </a:r>
            <a:r>
              <a:rPr sz="1634" dirty="0">
                <a:latin typeface="Arial"/>
                <a:cs typeface="Arial"/>
              </a:rPr>
              <a:t>A</a:t>
            </a:r>
            <a:r>
              <a:rPr sz="1634" spc="-4" dirty="0">
                <a:latin typeface="Arial"/>
                <a:cs typeface="Arial"/>
              </a:rPr>
              <a:t>l</a:t>
            </a:r>
            <a:r>
              <a:rPr sz="1634" spc="4" dirty="0">
                <a:latin typeface="Arial"/>
                <a:cs typeface="Arial"/>
              </a:rPr>
              <a:t>t</a:t>
            </a:r>
            <a:r>
              <a:rPr sz="1634" spc="-13" dirty="0">
                <a:latin typeface="Arial"/>
                <a:cs typeface="Arial"/>
              </a:rPr>
              <a:t>o</a:t>
            </a:r>
            <a:r>
              <a:rPr sz="1634" dirty="0">
                <a:latin typeface="Arial"/>
                <a:cs typeface="Arial"/>
              </a:rPr>
              <a:t>.                               </a:t>
            </a:r>
            <a:r>
              <a:rPr sz="2451" spc="4" baseline="22546" dirty="0">
                <a:latin typeface="Arial"/>
                <a:cs typeface="Arial"/>
              </a:rPr>
              <a:t>G</a:t>
            </a:r>
            <a:r>
              <a:rPr sz="2451" baseline="22546" dirty="0">
                <a:latin typeface="Arial"/>
                <a:cs typeface="Arial"/>
              </a:rPr>
              <a:t>r</a:t>
            </a:r>
            <a:r>
              <a:rPr sz="2451" spc="-13" baseline="22546" dirty="0">
                <a:latin typeface="Arial"/>
                <a:cs typeface="Arial"/>
              </a:rPr>
              <a:t>á</a:t>
            </a:r>
            <a:r>
              <a:rPr sz="2451" baseline="22546" dirty="0">
                <a:latin typeface="Arial"/>
                <a:cs typeface="Arial"/>
              </a:rPr>
              <a:t>f </a:t>
            </a:r>
            <a:endParaRPr sz="1634" dirty="0">
              <a:latin typeface="Arial"/>
              <a:cs typeface="Arial"/>
            </a:endParaRPr>
          </a:p>
          <a:p>
            <a:pPr marL="1217776" algn="just">
              <a:lnSpc>
                <a:spcPts val="1878"/>
              </a:lnSpc>
              <a:spcBef>
                <a:spcPts val="733"/>
              </a:spcBef>
            </a:pPr>
            <a:r>
              <a:rPr sz="1634" spc="-4" dirty="0">
                <a:latin typeface="Arial"/>
                <a:cs typeface="Arial"/>
              </a:rPr>
              <a:t>R</a:t>
            </a:r>
            <a:r>
              <a:rPr sz="1634" spc="-13" dirty="0">
                <a:latin typeface="Arial"/>
                <a:cs typeface="Arial"/>
              </a:rPr>
              <a:t>an</a:t>
            </a:r>
            <a:r>
              <a:rPr sz="1634" spc="-4" dirty="0">
                <a:latin typeface="Arial"/>
                <a:cs typeface="Arial"/>
              </a:rPr>
              <a:t>g</a:t>
            </a:r>
            <a:r>
              <a:rPr sz="1634" dirty="0">
                <a:latin typeface="Arial"/>
                <a:cs typeface="Arial"/>
              </a:rPr>
              <a:t>o </a:t>
            </a:r>
            <a:r>
              <a:rPr sz="1634" spc="-13" dirty="0">
                <a:latin typeface="Arial"/>
                <a:cs typeface="Arial"/>
              </a:rPr>
              <a:t>d</a:t>
            </a:r>
            <a:r>
              <a:rPr sz="1634" dirty="0">
                <a:latin typeface="Arial"/>
                <a:cs typeface="Arial"/>
              </a:rPr>
              <a:t>e                     </a:t>
            </a:r>
            <a:r>
              <a:rPr sz="1634" spc="275" dirty="0">
                <a:latin typeface="Arial"/>
                <a:cs typeface="Arial"/>
              </a:rPr>
              <a:t> </a:t>
            </a:r>
            <a:r>
              <a:rPr sz="1770" spc="-13" baseline="28987" dirty="0">
                <a:solidFill>
                  <a:srgbClr val="649999"/>
                </a:solidFill>
                <a:latin typeface="Arial"/>
                <a:cs typeface="Arial"/>
              </a:rPr>
              <a:t>2</a:t>
            </a:r>
            <a:r>
              <a:rPr sz="1770" baseline="28987" dirty="0">
                <a:solidFill>
                  <a:srgbClr val="649999"/>
                </a:solidFill>
                <a:latin typeface="Arial"/>
                <a:cs typeface="Arial"/>
              </a:rPr>
              <a:t>.        </a:t>
            </a:r>
            <a:r>
              <a:rPr sz="1770" spc="142" baseline="28987" dirty="0">
                <a:solidFill>
                  <a:srgbClr val="649999"/>
                </a:solidFill>
                <a:latin typeface="Arial"/>
                <a:cs typeface="Arial"/>
              </a:rPr>
              <a:t> </a:t>
            </a:r>
            <a:r>
              <a:rPr sz="2451" spc="-4" baseline="33819" dirty="0">
                <a:latin typeface="Arial"/>
                <a:cs typeface="Arial"/>
              </a:rPr>
              <a:t>C</a:t>
            </a:r>
            <a:r>
              <a:rPr sz="2451" spc="-13" baseline="33819" dirty="0">
                <a:latin typeface="Arial"/>
                <a:cs typeface="Arial"/>
              </a:rPr>
              <a:t>o</a:t>
            </a:r>
            <a:r>
              <a:rPr sz="2451" spc="-4" baseline="33819" dirty="0">
                <a:latin typeface="Arial"/>
                <a:cs typeface="Arial"/>
              </a:rPr>
              <a:t>l</a:t>
            </a:r>
            <a:r>
              <a:rPr sz="2451" spc="-13" baseline="33819" dirty="0">
                <a:latin typeface="Arial"/>
                <a:cs typeface="Arial"/>
              </a:rPr>
              <a:t>o</a:t>
            </a:r>
            <a:r>
              <a:rPr sz="2451" baseline="33819" dirty="0">
                <a:latin typeface="Arial"/>
                <a:cs typeface="Arial"/>
              </a:rPr>
              <a:t>r </a:t>
            </a:r>
            <a:endParaRPr sz="1634" dirty="0">
              <a:latin typeface="Arial"/>
              <a:cs typeface="Arial"/>
            </a:endParaRPr>
          </a:p>
          <a:p>
            <a:pPr marL="1217776" algn="just">
              <a:lnSpc>
                <a:spcPts val="1832"/>
              </a:lnSpc>
              <a:spcBef>
                <a:spcPts val="1063"/>
              </a:spcBef>
            </a:pPr>
            <a:r>
              <a:rPr sz="1634" dirty="0">
                <a:latin typeface="Arial"/>
                <a:cs typeface="Arial"/>
              </a:rPr>
              <a:t>E</a:t>
            </a:r>
            <a:r>
              <a:rPr sz="1634" spc="-23" dirty="0">
                <a:latin typeface="Arial"/>
                <a:cs typeface="Arial"/>
              </a:rPr>
              <a:t>x</a:t>
            </a:r>
            <a:r>
              <a:rPr sz="1634" dirty="0">
                <a:latin typeface="Arial"/>
                <a:cs typeface="Arial"/>
              </a:rPr>
              <a:t>c</a:t>
            </a:r>
            <a:r>
              <a:rPr sz="1634" spc="-4" dirty="0">
                <a:latin typeface="Arial"/>
                <a:cs typeface="Arial"/>
              </a:rPr>
              <a:t>e</a:t>
            </a:r>
            <a:r>
              <a:rPr sz="1634" spc="-17" dirty="0">
                <a:latin typeface="Arial"/>
                <a:cs typeface="Arial"/>
              </a:rPr>
              <a:t>p</a:t>
            </a:r>
            <a:r>
              <a:rPr sz="1634" dirty="0">
                <a:latin typeface="Arial"/>
                <a:cs typeface="Arial"/>
              </a:rPr>
              <a:t>c</a:t>
            </a:r>
            <a:r>
              <a:rPr sz="1634" spc="-4" dirty="0">
                <a:latin typeface="Arial"/>
                <a:cs typeface="Arial"/>
              </a:rPr>
              <a:t>io</a:t>
            </a:r>
            <a:r>
              <a:rPr sz="1634" spc="-17" dirty="0">
                <a:latin typeface="Arial"/>
                <a:cs typeface="Arial"/>
              </a:rPr>
              <a:t>ne</a:t>
            </a:r>
            <a:r>
              <a:rPr sz="1634" dirty="0">
                <a:latin typeface="Arial"/>
                <a:cs typeface="Arial"/>
              </a:rPr>
              <a:t>s </a:t>
            </a:r>
            <a:r>
              <a:rPr sz="1634" spc="-4" dirty="0">
                <a:latin typeface="Arial"/>
                <a:cs typeface="Arial"/>
              </a:rPr>
              <a:t>d</a:t>
            </a:r>
            <a:r>
              <a:rPr sz="1634" dirty="0">
                <a:latin typeface="Arial"/>
                <a:cs typeface="Arial"/>
              </a:rPr>
              <a:t>e           </a:t>
            </a:r>
            <a:r>
              <a:rPr sz="1634" spc="352" dirty="0">
                <a:latin typeface="Arial"/>
                <a:cs typeface="Arial"/>
              </a:rPr>
              <a:t> </a:t>
            </a:r>
            <a:r>
              <a:rPr sz="1180" spc="-13" dirty="0">
                <a:solidFill>
                  <a:srgbClr val="649999"/>
                </a:solidFill>
                <a:latin typeface="Arial"/>
                <a:cs typeface="Arial"/>
              </a:rPr>
              <a:t>3</a:t>
            </a:r>
            <a:r>
              <a:rPr sz="1180" dirty="0">
                <a:solidFill>
                  <a:srgbClr val="649999"/>
                </a:solidFill>
                <a:latin typeface="Arial"/>
                <a:cs typeface="Arial"/>
              </a:rPr>
              <a:t>.        </a:t>
            </a:r>
            <a:r>
              <a:rPr sz="1180" spc="129" dirty="0">
                <a:solidFill>
                  <a:srgbClr val="649999"/>
                </a:solidFill>
                <a:latin typeface="Arial"/>
                <a:cs typeface="Arial"/>
              </a:rPr>
              <a:t> </a:t>
            </a:r>
            <a:r>
              <a:rPr sz="2451" baseline="12883" dirty="0">
                <a:latin typeface="Arial"/>
                <a:cs typeface="Arial"/>
              </a:rPr>
              <a:t>Esca </a:t>
            </a:r>
            <a:endParaRPr sz="1634" dirty="0">
              <a:latin typeface="Arial"/>
              <a:cs typeface="Arial"/>
            </a:endParaRPr>
          </a:p>
          <a:p>
            <a:pPr marL="1217776" algn="just">
              <a:lnSpc>
                <a:spcPts val="1878"/>
              </a:lnSpc>
              <a:spcBef>
                <a:spcPts val="448"/>
              </a:spcBef>
            </a:pPr>
            <a:r>
              <a:rPr sz="1634" dirty="0">
                <a:latin typeface="Arial"/>
                <a:cs typeface="Arial"/>
              </a:rPr>
              <a:t>S</a:t>
            </a:r>
            <a:r>
              <a:rPr sz="1634" spc="-13" dirty="0">
                <a:latin typeface="Arial"/>
                <a:cs typeface="Arial"/>
              </a:rPr>
              <a:t>a</a:t>
            </a:r>
            <a:r>
              <a:rPr sz="1634" spc="-4" dirty="0">
                <a:latin typeface="Arial"/>
                <a:cs typeface="Arial"/>
              </a:rPr>
              <a:t>lid</a:t>
            </a:r>
            <a:r>
              <a:rPr sz="1634" dirty="0">
                <a:latin typeface="Arial"/>
                <a:cs typeface="Arial"/>
              </a:rPr>
              <a:t>a </a:t>
            </a:r>
            <a:r>
              <a:rPr sz="1634" spc="-13" dirty="0">
                <a:latin typeface="Arial"/>
                <a:cs typeface="Arial"/>
              </a:rPr>
              <a:t>de</a:t>
            </a:r>
            <a:r>
              <a:rPr sz="1634" dirty="0">
                <a:latin typeface="Arial"/>
                <a:cs typeface="Arial"/>
              </a:rPr>
              <a:t>m</a:t>
            </a:r>
            <a:r>
              <a:rPr sz="1634" spc="-13" dirty="0">
                <a:latin typeface="Arial"/>
                <a:cs typeface="Arial"/>
              </a:rPr>
              <a:t>a</a:t>
            </a:r>
            <a:r>
              <a:rPr sz="1634" spc="8" dirty="0">
                <a:latin typeface="Arial"/>
                <a:cs typeface="Arial"/>
              </a:rPr>
              <a:t>s</a:t>
            </a:r>
            <a:r>
              <a:rPr sz="1634" spc="-4" dirty="0">
                <a:latin typeface="Arial"/>
                <a:cs typeface="Arial"/>
              </a:rPr>
              <a:t>i</a:t>
            </a:r>
            <a:r>
              <a:rPr sz="1634" spc="-13" dirty="0">
                <a:latin typeface="Arial"/>
                <a:cs typeface="Arial"/>
              </a:rPr>
              <a:t>ad</a:t>
            </a:r>
            <a:r>
              <a:rPr sz="1634" dirty="0">
                <a:latin typeface="Arial"/>
                <a:cs typeface="Arial"/>
              </a:rPr>
              <a:t>o        </a:t>
            </a:r>
            <a:r>
              <a:rPr sz="1634" spc="320" dirty="0">
                <a:latin typeface="Arial"/>
                <a:cs typeface="Arial"/>
              </a:rPr>
              <a:t> </a:t>
            </a:r>
            <a:r>
              <a:rPr sz="1770" spc="-13" baseline="-49056" dirty="0">
                <a:solidFill>
                  <a:srgbClr val="649999"/>
                </a:solidFill>
                <a:latin typeface="Arial"/>
                <a:cs typeface="Arial"/>
              </a:rPr>
              <a:t>4</a:t>
            </a:r>
            <a:r>
              <a:rPr sz="1770" baseline="-49056" dirty="0">
                <a:solidFill>
                  <a:srgbClr val="649999"/>
                </a:solidFill>
                <a:latin typeface="Arial"/>
                <a:cs typeface="Arial"/>
              </a:rPr>
              <a:t>.        </a:t>
            </a:r>
            <a:r>
              <a:rPr sz="1770" spc="156" baseline="-49056" dirty="0">
                <a:solidFill>
                  <a:srgbClr val="649999"/>
                </a:solidFill>
                <a:latin typeface="Arial"/>
                <a:cs typeface="Arial"/>
              </a:rPr>
              <a:t> </a:t>
            </a:r>
            <a:r>
              <a:rPr sz="2451" spc="-40" baseline="-35429" dirty="0">
                <a:latin typeface="Arial"/>
                <a:cs typeface="Arial"/>
              </a:rPr>
              <a:t>T</a:t>
            </a:r>
            <a:r>
              <a:rPr sz="2451" spc="-4" baseline="-35429" dirty="0">
                <a:latin typeface="Arial"/>
                <a:cs typeface="Arial"/>
              </a:rPr>
              <a:t>i</a:t>
            </a:r>
            <a:r>
              <a:rPr sz="2451" spc="-13" baseline="-35429" dirty="0">
                <a:latin typeface="Arial"/>
                <a:cs typeface="Arial"/>
              </a:rPr>
              <a:t>p</a:t>
            </a:r>
            <a:r>
              <a:rPr sz="2451" baseline="-35429" dirty="0">
                <a:latin typeface="Arial"/>
                <a:cs typeface="Arial"/>
              </a:rPr>
              <a:t>o</a:t>
            </a:r>
            <a:endParaRPr sz="1634" dirty="0">
              <a:latin typeface="Arial"/>
              <a:cs typeface="Arial"/>
            </a:endParaRPr>
          </a:p>
          <a:p>
            <a:pPr marL="1217776" marR="1585888" indent="-517310">
              <a:lnSpc>
                <a:spcPts val="1832"/>
              </a:lnSpc>
              <a:spcBef>
                <a:spcPts val="3025"/>
              </a:spcBef>
            </a:pPr>
            <a:r>
              <a:rPr sz="1180" spc="-13" dirty="0">
                <a:solidFill>
                  <a:srgbClr val="649999"/>
                </a:solidFill>
                <a:latin typeface="Arial"/>
                <a:cs typeface="Arial"/>
              </a:rPr>
              <a:t>4</a:t>
            </a:r>
            <a:r>
              <a:rPr sz="1180" dirty="0">
                <a:solidFill>
                  <a:srgbClr val="649999"/>
                </a:solidFill>
                <a:latin typeface="Arial"/>
                <a:cs typeface="Arial"/>
              </a:rPr>
              <a:t>.        </a:t>
            </a:r>
            <a:r>
              <a:rPr sz="1180" spc="156" dirty="0">
                <a:solidFill>
                  <a:srgbClr val="649999"/>
                </a:solidFill>
                <a:latin typeface="Arial"/>
                <a:cs typeface="Arial"/>
              </a:rPr>
              <a:t> </a:t>
            </a:r>
            <a:r>
              <a:rPr sz="1634" spc="-4" dirty="0">
                <a:latin typeface="Arial"/>
                <a:cs typeface="Arial"/>
              </a:rPr>
              <a:t>R</a:t>
            </a:r>
            <a:r>
              <a:rPr sz="1634" spc="-13" dirty="0">
                <a:latin typeface="Arial"/>
                <a:cs typeface="Arial"/>
              </a:rPr>
              <a:t>an</a:t>
            </a:r>
            <a:r>
              <a:rPr sz="1634" spc="-4" dirty="0">
                <a:latin typeface="Arial"/>
                <a:cs typeface="Arial"/>
              </a:rPr>
              <a:t>g</a:t>
            </a:r>
            <a:r>
              <a:rPr sz="1634" dirty="0">
                <a:latin typeface="Arial"/>
                <a:cs typeface="Arial"/>
              </a:rPr>
              <a:t>o</a:t>
            </a:r>
            <a:r>
              <a:rPr sz="1634" spc="13" dirty="0">
                <a:latin typeface="Arial"/>
                <a:cs typeface="Arial"/>
              </a:rPr>
              <a:t> </a:t>
            </a:r>
            <a:r>
              <a:rPr sz="1634" spc="-13" dirty="0">
                <a:latin typeface="Arial"/>
                <a:cs typeface="Arial"/>
              </a:rPr>
              <a:t>d</a:t>
            </a:r>
            <a:r>
              <a:rPr sz="1634" dirty="0">
                <a:latin typeface="Arial"/>
                <a:cs typeface="Arial"/>
              </a:rPr>
              <a:t>e </a:t>
            </a:r>
          </a:p>
          <a:p>
            <a:pPr marL="1217776" marR="1585888">
              <a:lnSpc>
                <a:spcPct val="100424"/>
              </a:lnSpc>
              <a:spcBef>
                <a:spcPts val="135"/>
              </a:spcBef>
            </a:pPr>
            <a:r>
              <a:rPr sz="1634" spc="-5" dirty="0">
                <a:latin typeface="Arial"/>
                <a:cs typeface="Arial"/>
              </a:rPr>
              <a:t>Excepciones de Salida demasiado ancho.</a:t>
            </a:r>
            <a:endParaRPr sz="1634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1857" y="2562011"/>
            <a:ext cx="1103262" cy="235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9" name="object 9"/>
          <p:cNvSpPr txBox="1"/>
          <p:nvPr/>
        </p:nvSpPr>
        <p:spPr>
          <a:xfrm>
            <a:off x="3735119" y="2562010"/>
            <a:ext cx="710927" cy="4702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8" name="object 8"/>
          <p:cNvSpPr txBox="1"/>
          <p:nvPr/>
        </p:nvSpPr>
        <p:spPr>
          <a:xfrm>
            <a:off x="2631857" y="2797142"/>
            <a:ext cx="1103262" cy="235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7" name="object 7"/>
          <p:cNvSpPr txBox="1"/>
          <p:nvPr/>
        </p:nvSpPr>
        <p:spPr>
          <a:xfrm>
            <a:off x="2631857" y="3032274"/>
            <a:ext cx="1814189" cy="3508529"/>
          </a:xfrm>
          <a:prstGeom prst="rect">
            <a:avLst/>
          </a:prstGeom>
        </p:spPr>
        <p:txBody>
          <a:bodyPr wrap="square" lIns="0" tIns="4451" rIns="0" bIns="0" rtlCol="0">
            <a:noAutofit/>
          </a:bodyPr>
          <a:lstStyle/>
          <a:p>
            <a:pPr>
              <a:lnSpc>
                <a:spcPts val="862"/>
              </a:lnSpc>
            </a:pPr>
            <a:endParaRPr sz="862" dirty="0">
              <a:solidFill>
                <a:schemeClr val="accent2"/>
              </a:solidFill>
            </a:endParaRPr>
          </a:p>
          <a:p>
            <a:pPr marL="319388" marR="304545">
              <a:lnSpc>
                <a:spcPts val="1878"/>
              </a:lnSpc>
            </a:pPr>
            <a:r>
              <a:rPr sz="1634" spc="-4" dirty="0">
                <a:solidFill>
                  <a:schemeClr val="accent2"/>
                </a:solidFill>
                <a:latin typeface="Arial"/>
                <a:cs typeface="Arial"/>
              </a:rPr>
              <a:t>Alfabética. </a:t>
            </a:r>
            <a:endParaRPr sz="1634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319388" marR="304545">
              <a:lnSpc>
                <a:spcPts val="1878"/>
              </a:lnSpc>
              <a:spcBef>
                <a:spcPts val="1080"/>
              </a:spcBef>
            </a:pPr>
            <a:r>
              <a:rPr sz="1634" spc="-5" dirty="0">
                <a:solidFill>
                  <a:schemeClr val="accent2"/>
                </a:solidFill>
                <a:latin typeface="Arial"/>
                <a:cs typeface="Arial"/>
              </a:rPr>
              <a:t>Cronológica. </a:t>
            </a:r>
            <a:endParaRPr sz="1634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319388" marR="304545">
              <a:lnSpc>
                <a:spcPts val="1878"/>
              </a:lnSpc>
              <a:spcBef>
                <a:spcPts val="1080"/>
              </a:spcBef>
            </a:pPr>
            <a:r>
              <a:rPr sz="1634" spc="-3" dirty="0">
                <a:solidFill>
                  <a:schemeClr val="accent2"/>
                </a:solidFill>
                <a:latin typeface="Arial"/>
                <a:cs typeface="Arial"/>
              </a:rPr>
              <a:t>Por Costo.</a:t>
            </a:r>
            <a:endParaRPr sz="1634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7854" y="2419318"/>
            <a:ext cx="53678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5" name="object 5"/>
          <p:cNvSpPr txBox="1"/>
          <p:nvPr/>
        </p:nvSpPr>
        <p:spPr>
          <a:xfrm>
            <a:off x="6246002" y="2419318"/>
            <a:ext cx="52625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6528491" y="2419318"/>
            <a:ext cx="53908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3" name="object 3"/>
          <p:cNvSpPr txBox="1"/>
          <p:nvPr/>
        </p:nvSpPr>
        <p:spPr>
          <a:xfrm>
            <a:off x="8260395" y="2419318"/>
            <a:ext cx="53678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2" name="object 2"/>
          <p:cNvSpPr txBox="1"/>
          <p:nvPr/>
        </p:nvSpPr>
        <p:spPr>
          <a:xfrm>
            <a:off x="9230049" y="2419318"/>
            <a:ext cx="55323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98EB0887-9943-4639-BE98-E6A1FB4E6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95724" y="341272"/>
            <a:ext cx="9578340" cy="547052"/>
          </a:xfrm>
          <a:prstGeom prst="rect">
            <a:avLst/>
          </a:prstGeom>
        </p:spPr>
        <p:txBody>
          <a:bodyPr wrap="square" lIns="0" tIns="23541" rIns="0" bIns="0" rtlCol="0">
            <a:noAutofit/>
          </a:bodyPr>
          <a:lstStyle/>
          <a:p>
            <a:pPr algn="ctr">
              <a:lnSpc>
                <a:spcPts val="3708"/>
              </a:lnSpc>
            </a:pPr>
            <a:r>
              <a:rPr lang="es-CO" sz="3540" b="1" spc="-1" dirty="0">
                <a:solidFill>
                  <a:srgbClr val="006464"/>
                </a:solidFill>
                <a:latin typeface="Arial"/>
                <a:cs typeface="Arial"/>
              </a:rPr>
              <a:t>Diseño de la salida </a:t>
            </a:r>
            <a:r>
              <a:rPr lang="es-CO" sz="3540" b="1" spc="1" dirty="0">
                <a:solidFill>
                  <a:srgbClr val="006464"/>
                </a:solidFill>
                <a:latin typeface="Arial"/>
                <a:cs typeface="Arial"/>
              </a:rPr>
              <a:t>Impresa</a:t>
            </a:r>
            <a:endParaRPr lang="es-CO" sz="354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69752" y="1636596"/>
            <a:ext cx="886095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6" dirty="0">
                <a:latin typeface="Tahoma"/>
                <a:cs typeface="Tahoma"/>
              </a:rPr>
              <a:t>Usando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83814" y="1636596"/>
            <a:ext cx="251976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dirty="0">
                <a:latin typeface="Tahoma"/>
                <a:cs typeface="Tahoma"/>
              </a:rPr>
              <a:t>la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65557" y="1636596"/>
            <a:ext cx="1356031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8" dirty="0">
                <a:latin typeface="Tahoma"/>
                <a:cs typeface="Tahoma"/>
              </a:rPr>
              <a:t>información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48614" y="1636596"/>
            <a:ext cx="1563246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dirty="0">
                <a:latin typeface="Tahoma"/>
                <a:cs typeface="Tahoma"/>
              </a:rPr>
              <a:t>obtenida  por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37642" y="1636596"/>
            <a:ext cx="735103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0" dirty="0">
                <a:latin typeface="Tahoma"/>
                <a:cs typeface="Tahoma"/>
              </a:rPr>
              <a:t>medio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99329" y="1636596"/>
            <a:ext cx="331178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1" dirty="0">
                <a:latin typeface="Tahoma"/>
                <a:cs typeface="Tahoma"/>
              </a:rPr>
              <a:t>de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51611" y="1636595"/>
            <a:ext cx="250588" cy="80175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2910">
              <a:lnSpc>
                <a:spcPts val="2156"/>
              </a:lnSpc>
            </a:pPr>
            <a:r>
              <a:rPr sz="1997" spc="-8" dirty="0">
                <a:latin typeface="Tahoma"/>
                <a:cs typeface="Tahoma"/>
              </a:rPr>
              <a:t>la</a:t>
            </a:r>
            <a:endParaRPr sz="1997" dirty="0">
              <a:latin typeface="Tahoma"/>
              <a:cs typeface="Tahoma"/>
            </a:endParaRPr>
          </a:p>
          <a:p>
            <a:pPr marL="11527" marR="37968">
              <a:lnSpc>
                <a:spcPct val="100585"/>
              </a:lnSpc>
              <a:spcBef>
                <a:spcPts val="1076"/>
              </a:spcBef>
            </a:pPr>
            <a:r>
              <a:rPr lang="es-CO" sz="1997" dirty="0">
                <a:latin typeface="Tahoma"/>
                <a:cs typeface="Tahoma"/>
              </a:rPr>
              <a:t>y</a:t>
            </a:r>
            <a:endParaRPr sz="1997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26784" y="1636596"/>
            <a:ext cx="512367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6" dirty="0">
                <a:latin typeface="Tahoma"/>
                <a:cs typeface="Tahoma"/>
              </a:rPr>
              <a:t>fase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61639" y="1636596"/>
            <a:ext cx="331178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1" dirty="0">
                <a:latin typeface="Tahoma"/>
                <a:cs typeface="Tahoma"/>
              </a:rPr>
              <a:t>de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9752" y="2093027"/>
            <a:ext cx="1631158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5" dirty="0">
                <a:latin typeface="Tahoma"/>
                <a:cs typeface="Tahoma"/>
              </a:rPr>
              <a:t>determinación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90592" y="2093027"/>
            <a:ext cx="335327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4" dirty="0">
                <a:latin typeface="Tahoma"/>
                <a:cs typeface="Tahoma"/>
              </a:rPr>
              <a:t>de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15557" y="2093027"/>
            <a:ext cx="1720315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5" dirty="0">
                <a:latin typeface="Tahoma"/>
                <a:cs typeface="Tahoma"/>
              </a:rPr>
              <a:t>requerimientos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28835" y="2093027"/>
            <a:ext cx="331178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1" dirty="0">
                <a:latin typeface="Tahoma"/>
                <a:cs typeface="Tahoma"/>
              </a:rPr>
              <a:t>de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45387" y="2093027"/>
            <a:ext cx="1421185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5" dirty="0">
                <a:latin typeface="Tahoma"/>
                <a:cs typeface="Tahoma"/>
              </a:rPr>
              <a:t>información,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25470" y="2093027"/>
            <a:ext cx="1067399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7" dirty="0">
                <a:latin typeface="Tahoma"/>
                <a:cs typeface="Tahoma"/>
              </a:rPr>
              <a:t>habiendo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69752" y="2549459"/>
            <a:ext cx="967891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6" dirty="0">
                <a:latin typeface="Tahoma"/>
                <a:cs typeface="Tahoma"/>
              </a:rPr>
              <a:t>decidido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15626" y="2549459"/>
            <a:ext cx="248977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3" dirty="0">
                <a:latin typeface="Tahoma"/>
                <a:cs typeface="Tahoma"/>
              </a:rPr>
              <a:t>el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43427" y="2549459"/>
            <a:ext cx="448082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3" dirty="0">
                <a:latin typeface="Tahoma"/>
                <a:cs typeface="Tahoma"/>
              </a:rPr>
              <a:t>uso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0398" y="2549459"/>
            <a:ext cx="3461479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44" dirty="0">
                <a:latin typeface="Tahoma"/>
                <a:cs typeface="Tahoma"/>
              </a:rPr>
              <a:t>de salida impresa, el analista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04861" y="2549459"/>
            <a:ext cx="331365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1" dirty="0">
                <a:latin typeface="Tahoma"/>
                <a:cs typeface="Tahoma"/>
              </a:rPr>
              <a:t>de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1500" y="2549459"/>
            <a:ext cx="1001599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9" dirty="0">
                <a:latin typeface="Tahoma"/>
                <a:cs typeface="Tahoma"/>
              </a:rPr>
              <a:t>sistemas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6535" y="2549459"/>
            <a:ext cx="307852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2" dirty="0">
                <a:latin typeface="Tahoma"/>
                <a:cs typeface="Tahoma"/>
              </a:rPr>
              <a:t>se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9752" y="3006121"/>
            <a:ext cx="5195159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2" dirty="0">
                <a:latin typeface="Tahoma"/>
                <a:cs typeface="Tahoma"/>
              </a:rPr>
              <a:t>encuentra listo para comenzar el diseño físico.</a:t>
            </a:r>
            <a:endParaRPr sz="1997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3376" y="4057642"/>
            <a:ext cx="3462624" cy="1189305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1" dirty="0">
                <a:latin typeface="Tahoma"/>
                <a:cs typeface="Tahoma"/>
              </a:rPr>
              <a:t>La fuente de información a ser</a:t>
            </a:r>
            <a:endParaRPr sz="1997" dirty="0">
              <a:latin typeface="Tahoma"/>
              <a:cs typeface="Tahoma"/>
            </a:endParaRPr>
          </a:p>
          <a:p>
            <a:pPr marL="11527" marR="37968">
              <a:lnSpc>
                <a:spcPct val="100585"/>
              </a:lnSpc>
              <a:spcBef>
                <a:spcPts val="1076"/>
              </a:spcBef>
            </a:pPr>
            <a:r>
              <a:rPr sz="1997" spc="-9" dirty="0">
                <a:latin typeface="Tahoma"/>
                <a:cs typeface="Tahoma"/>
              </a:rPr>
              <a:t>incluida en los reportes es el</a:t>
            </a:r>
            <a:endParaRPr sz="1997" dirty="0">
              <a:latin typeface="Tahoma"/>
              <a:cs typeface="Tahoma"/>
            </a:endParaRPr>
          </a:p>
          <a:p>
            <a:pPr marL="11527" marR="37968">
              <a:lnSpc>
                <a:spcPct val="100585"/>
              </a:lnSpc>
              <a:spcBef>
                <a:spcPts val="1185"/>
              </a:spcBef>
            </a:pPr>
            <a:r>
              <a:rPr sz="2000" spc="-9" dirty="0">
                <a:latin typeface="Tahoma"/>
                <a:cs typeface="Tahoma"/>
              </a:rPr>
              <a:t>d i cci ona r i o d e d a t o s </a:t>
            </a:r>
            <a:r>
              <a:rPr sz="1997" u="heavy" spc="-151" dirty="0">
                <a:latin typeface="Tahoma"/>
                <a:cs typeface="Tahoma"/>
              </a:rPr>
              <a:t>.</a:t>
            </a:r>
            <a:endParaRPr sz="1997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3" name="object 3"/>
          <p:cNvSpPr txBox="1"/>
          <p:nvPr/>
        </p:nvSpPr>
        <p:spPr>
          <a:xfrm>
            <a:off x="4006781" y="5065275"/>
            <a:ext cx="97549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2" name="object 2"/>
          <p:cNvSpPr txBox="1"/>
          <p:nvPr/>
        </p:nvSpPr>
        <p:spPr>
          <a:xfrm>
            <a:off x="4395383" y="5065275"/>
            <a:ext cx="94839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7B7242C5-79A1-4500-BB91-219AC729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  <p:pic>
        <p:nvPicPr>
          <p:cNvPr id="132" name="Imagen 131">
            <a:extLst>
              <a:ext uri="{FF2B5EF4-FFF2-40B4-BE49-F238E27FC236}">
                <a16:creationId xmlns:a16="http://schemas.microsoft.com/office/drawing/2014/main" id="{75E889B0-BA7A-489B-93CB-C234099D1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67" y="3919214"/>
            <a:ext cx="4135519" cy="270424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2858543" y="2088227"/>
            <a:ext cx="161826" cy="165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" name="object 38"/>
          <p:cNvSpPr/>
          <p:nvPr/>
        </p:nvSpPr>
        <p:spPr>
          <a:xfrm>
            <a:off x="2868245" y="5145094"/>
            <a:ext cx="161826" cy="161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9" name="object 39"/>
          <p:cNvSpPr/>
          <p:nvPr/>
        </p:nvSpPr>
        <p:spPr>
          <a:xfrm>
            <a:off x="2868245" y="4079811"/>
            <a:ext cx="161826" cy="161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3" name="object 33"/>
          <p:cNvSpPr txBox="1"/>
          <p:nvPr/>
        </p:nvSpPr>
        <p:spPr>
          <a:xfrm>
            <a:off x="1760220" y="469321"/>
            <a:ext cx="9669780" cy="1552028"/>
          </a:xfrm>
          <a:prstGeom prst="rect">
            <a:avLst/>
          </a:prstGeom>
        </p:spPr>
        <p:txBody>
          <a:bodyPr wrap="square" lIns="0" tIns="23570" rIns="0" bIns="0" rtlCol="0">
            <a:noAutofit/>
          </a:bodyPr>
          <a:lstStyle/>
          <a:p>
            <a:pPr marL="11527" marR="38768">
              <a:lnSpc>
                <a:spcPts val="3712"/>
              </a:lnSpc>
            </a:pPr>
            <a:r>
              <a:rPr lang="es-CO" sz="3540" b="1" spc="-4" dirty="0">
                <a:solidFill>
                  <a:srgbClr val="006464"/>
                </a:solidFill>
                <a:latin typeface="Arial"/>
                <a:cs typeface="Arial"/>
              </a:rPr>
              <a:t>Lineamientos para el </a:t>
            </a:r>
            <a:r>
              <a:rPr lang="es-CO" sz="3540" b="1" dirty="0">
                <a:solidFill>
                  <a:srgbClr val="006464"/>
                </a:solidFill>
                <a:latin typeface="Arial"/>
                <a:cs typeface="Arial"/>
              </a:rPr>
              <a:t>diseño de reportes  impresos</a:t>
            </a:r>
            <a:endParaRPr lang="es-CO" sz="354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11560" y="2021349"/>
            <a:ext cx="5863730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u="heavy" spc="109" dirty="0">
                <a:latin typeface="Tahoma"/>
                <a:cs typeface="Tahoma"/>
              </a:rPr>
              <a:t>C</a:t>
            </a:r>
            <a:r>
              <a:rPr sz="1997" u="heavy" spc="-10" dirty="0">
                <a:latin typeface="Tahoma"/>
                <a:cs typeface="Tahoma"/>
              </a:rPr>
              <a:t>o</a:t>
            </a:r>
            <a:r>
              <a:rPr sz="1997" u="heavy" spc="-505" dirty="0">
                <a:latin typeface="Tahoma"/>
                <a:cs typeface="Tahoma"/>
              </a:rPr>
              <a:t> </a:t>
            </a:r>
            <a:r>
              <a:rPr sz="1997" u="heavy" spc="-11" dirty="0">
                <a:latin typeface="Tahoma"/>
                <a:cs typeface="Tahoma"/>
              </a:rPr>
              <a:t>n</a:t>
            </a:r>
            <a:r>
              <a:rPr sz="1997" u="heavy" spc="-500" dirty="0">
                <a:latin typeface="Tahoma"/>
                <a:cs typeface="Tahoma"/>
              </a:rPr>
              <a:t> </a:t>
            </a:r>
            <a:r>
              <a:rPr sz="1997" u="heavy" spc="-9" dirty="0">
                <a:latin typeface="Tahoma"/>
                <a:cs typeface="Tahoma"/>
              </a:rPr>
              <a:t>v</a:t>
            </a:r>
            <a:r>
              <a:rPr sz="1997" u="heavy" spc="-477" dirty="0">
                <a:latin typeface="Tahoma"/>
                <a:cs typeface="Tahoma"/>
              </a:rPr>
              <a:t> </a:t>
            </a:r>
            <a:r>
              <a:rPr sz="1997" u="heavy" spc="106" dirty="0">
                <a:latin typeface="Tahoma"/>
                <a:cs typeface="Tahoma"/>
              </a:rPr>
              <a:t>e</a:t>
            </a:r>
            <a:r>
              <a:rPr sz="1997" u="heavy" spc="-11" dirty="0">
                <a:latin typeface="Tahoma"/>
                <a:cs typeface="Tahoma"/>
              </a:rPr>
              <a:t>n</a:t>
            </a:r>
            <a:r>
              <a:rPr sz="1997" u="heavy" spc="-477" dirty="0">
                <a:latin typeface="Tahoma"/>
                <a:cs typeface="Tahoma"/>
              </a:rPr>
              <a:t> </a:t>
            </a:r>
            <a:r>
              <a:rPr sz="1997" u="heavy" spc="107" dirty="0">
                <a:latin typeface="Tahoma"/>
                <a:cs typeface="Tahoma"/>
              </a:rPr>
              <a:t>c</a:t>
            </a:r>
            <a:r>
              <a:rPr sz="1997" u="heavy" spc="125" dirty="0">
                <a:latin typeface="Tahoma"/>
                <a:cs typeface="Tahoma"/>
              </a:rPr>
              <a:t>i</a:t>
            </a:r>
            <a:r>
              <a:rPr sz="1997" u="heavy" spc="138" dirty="0">
                <a:latin typeface="Tahoma"/>
                <a:cs typeface="Tahoma"/>
              </a:rPr>
              <a:t>o</a:t>
            </a:r>
            <a:r>
              <a:rPr sz="1997" u="heavy" spc="128" dirty="0">
                <a:latin typeface="Tahoma"/>
                <a:cs typeface="Tahoma"/>
              </a:rPr>
              <a:t>n</a:t>
            </a:r>
            <a:r>
              <a:rPr sz="1997" u="heavy" spc="-10" dirty="0">
                <a:latin typeface="Tahoma"/>
                <a:cs typeface="Tahoma"/>
              </a:rPr>
              <a:t>e</a:t>
            </a:r>
            <a:r>
              <a:rPr sz="1997" u="heavy" spc="-500" dirty="0">
                <a:latin typeface="Tahoma"/>
                <a:cs typeface="Tahoma"/>
              </a:rPr>
              <a:t> </a:t>
            </a:r>
            <a:r>
              <a:rPr sz="1997" u="heavy" dirty="0">
                <a:latin typeface="Tahoma"/>
                <a:cs typeface="Tahoma"/>
              </a:rPr>
              <a:t>s  </a:t>
            </a:r>
            <a:r>
              <a:rPr sz="1997" u="heavy" spc="25" dirty="0">
                <a:latin typeface="Tahoma"/>
                <a:cs typeface="Tahoma"/>
              </a:rPr>
              <a:t> </a:t>
            </a:r>
            <a:r>
              <a:rPr sz="1997" u="heavy" spc="-11" dirty="0">
                <a:latin typeface="Tahoma"/>
                <a:cs typeface="Tahoma"/>
              </a:rPr>
              <a:t>p</a:t>
            </a:r>
            <a:r>
              <a:rPr sz="1997" u="heavy" spc="-500" dirty="0">
                <a:latin typeface="Tahoma"/>
                <a:cs typeface="Tahoma"/>
              </a:rPr>
              <a:t> </a:t>
            </a:r>
            <a:r>
              <a:rPr sz="1997" u="heavy" spc="-10" dirty="0">
                <a:latin typeface="Tahoma"/>
                <a:cs typeface="Tahoma"/>
              </a:rPr>
              <a:t>a</a:t>
            </a:r>
            <a:r>
              <a:rPr sz="1997" u="heavy" spc="-486" dirty="0">
                <a:latin typeface="Tahoma"/>
                <a:cs typeface="Tahoma"/>
              </a:rPr>
              <a:t> </a:t>
            </a:r>
            <a:r>
              <a:rPr sz="1997" u="heavy" spc="99" dirty="0">
                <a:latin typeface="Tahoma"/>
                <a:cs typeface="Tahoma"/>
              </a:rPr>
              <a:t>r</a:t>
            </a:r>
            <a:r>
              <a:rPr sz="1997" u="heavy" dirty="0">
                <a:latin typeface="Tahoma"/>
                <a:cs typeface="Tahoma"/>
              </a:rPr>
              <a:t>a  </a:t>
            </a:r>
            <a:r>
              <a:rPr sz="1997" u="heavy" spc="21" dirty="0">
                <a:latin typeface="Tahoma"/>
                <a:cs typeface="Tahoma"/>
              </a:rPr>
              <a:t> </a:t>
            </a:r>
            <a:r>
              <a:rPr sz="1997" u="heavy" spc="117" dirty="0">
                <a:latin typeface="Tahoma"/>
                <a:cs typeface="Tahoma"/>
              </a:rPr>
              <a:t>e</a:t>
            </a:r>
            <a:r>
              <a:rPr sz="1997" u="heavy" dirty="0">
                <a:latin typeface="Tahoma"/>
                <a:cs typeface="Tahoma"/>
              </a:rPr>
              <a:t>l  </a:t>
            </a:r>
            <a:r>
              <a:rPr sz="1997" u="heavy" spc="19" dirty="0">
                <a:latin typeface="Tahoma"/>
                <a:cs typeface="Tahoma"/>
              </a:rPr>
              <a:t> </a:t>
            </a:r>
            <a:r>
              <a:rPr sz="1997" u="heavy" spc="-11" dirty="0">
                <a:latin typeface="Tahoma"/>
                <a:cs typeface="Tahoma"/>
              </a:rPr>
              <a:t>d</a:t>
            </a:r>
            <a:r>
              <a:rPr sz="1997" u="heavy" spc="-491" dirty="0">
                <a:latin typeface="Tahoma"/>
                <a:cs typeface="Tahoma"/>
              </a:rPr>
              <a:t> </a:t>
            </a:r>
            <a:r>
              <a:rPr sz="1997" u="heavy" spc="125" dirty="0">
                <a:latin typeface="Tahoma"/>
                <a:cs typeface="Tahoma"/>
              </a:rPr>
              <a:t>i</a:t>
            </a:r>
            <a:r>
              <a:rPr sz="1997" u="heavy" spc="126" dirty="0">
                <a:latin typeface="Tahoma"/>
                <a:cs typeface="Tahoma"/>
              </a:rPr>
              <a:t>s</a:t>
            </a:r>
            <a:r>
              <a:rPr sz="1997" u="heavy" spc="106" dirty="0">
                <a:latin typeface="Tahoma"/>
                <a:cs typeface="Tahoma"/>
              </a:rPr>
              <a:t>e</a:t>
            </a:r>
            <a:r>
              <a:rPr sz="1997" u="heavy" spc="-11" dirty="0">
                <a:latin typeface="Tahoma"/>
                <a:cs typeface="Tahoma"/>
              </a:rPr>
              <a:t>ñ</a:t>
            </a:r>
            <a:r>
              <a:rPr sz="1997" u="heavy" spc="-468" dirty="0">
                <a:latin typeface="Tahoma"/>
                <a:cs typeface="Tahoma"/>
              </a:rPr>
              <a:t> </a:t>
            </a:r>
            <a:r>
              <a:rPr sz="1997" u="heavy" dirty="0">
                <a:latin typeface="Tahoma"/>
                <a:cs typeface="Tahoma"/>
              </a:rPr>
              <a:t>o  </a:t>
            </a:r>
            <a:r>
              <a:rPr sz="1997" u="heavy" spc="37" dirty="0">
                <a:latin typeface="Tahoma"/>
                <a:cs typeface="Tahoma"/>
              </a:rPr>
              <a:t> </a:t>
            </a:r>
            <a:r>
              <a:rPr sz="1997" u="heavy" spc="-11" dirty="0">
                <a:latin typeface="Tahoma"/>
                <a:cs typeface="Tahoma"/>
              </a:rPr>
              <a:t>d</a:t>
            </a:r>
            <a:r>
              <a:rPr sz="1997" u="heavy" spc="-477" dirty="0">
                <a:latin typeface="Tahoma"/>
                <a:cs typeface="Tahoma"/>
              </a:rPr>
              <a:t> </a:t>
            </a:r>
            <a:r>
              <a:rPr sz="1997" u="heavy" dirty="0">
                <a:latin typeface="Tahoma"/>
                <a:cs typeface="Tahoma"/>
              </a:rPr>
              <a:t>e  </a:t>
            </a:r>
            <a:r>
              <a:rPr sz="1997" u="heavy" spc="5" dirty="0">
                <a:latin typeface="Tahoma"/>
                <a:cs typeface="Tahoma"/>
              </a:rPr>
              <a:t> </a:t>
            </a:r>
            <a:r>
              <a:rPr sz="1997" u="heavy" spc="123" dirty="0">
                <a:latin typeface="Tahoma"/>
                <a:cs typeface="Tahoma"/>
              </a:rPr>
              <a:t>r</a:t>
            </a:r>
            <a:r>
              <a:rPr sz="1997" u="heavy" spc="115" dirty="0">
                <a:latin typeface="Tahoma"/>
                <a:cs typeface="Tahoma"/>
              </a:rPr>
              <a:t>e</a:t>
            </a:r>
            <a:r>
              <a:rPr sz="1997" u="heavy" spc="-11" dirty="0">
                <a:latin typeface="Tahoma"/>
                <a:cs typeface="Tahoma"/>
              </a:rPr>
              <a:t>p</a:t>
            </a:r>
            <a:r>
              <a:rPr sz="1997" u="heavy" spc="-477" dirty="0">
                <a:latin typeface="Tahoma"/>
                <a:cs typeface="Tahoma"/>
              </a:rPr>
              <a:t> </a:t>
            </a:r>
            <a:r>
              <a:rPr sz="1997" u="heavy" spc="124" dirty="0">
                <a:latin typeface="Tahoma"/>
                <a:cs typeface="Tahoma"/>
              </a:rPr>
              <a:t>o</a:t>
            </a:r>
            <a:r>
              <a:rPr sz="1997" u="heavy" spc="123" dirty="0">
                <a:latin typeface="Tahoma"/>
                <a:cs typeface="Tahoma"/>
              </a:rPr>
              <a:t>r</a:t>
            </a:r>
            <a:r>
              <a:rPr sz="1997" u="heavy" spc="-6" dirty="0">
                <a:latin typeface="Tahoma"/>
                <a:cs typeface="Tahoma"/>
              </a:rPr>
              <a:t>t</a:t>
            </a:r>
            <a:r>
              <a:rPr sz="1997" u="heavy" spc="-477" dirty="0">
                <a:latin typeface="Tahoma"/>
                <a:cs typeface="Tahoma"/>
              </a:rPr>
              <a:t> </a:t>
            </a:r>
            <a:r>
              <a:rPr sz="1997" u="heavy" spc="-10" dirty="0">
                <a:latin typeface="Tahoma"/>
                <a:cs typeface="Tahoma"/>
              </a:rPr>
              <a:t>e</a:t>
            </a:r>
            <a:r>
              <a:rPr sz="1997" u="heavy" spc="-500" dirty="0">
                <a:latin typeface="Tahoma"/>
                <a:cs typeface="Tahoma"/>
              </a:rPr>
              <a:t> </a:t>
            </a:r>
            <a:r>
              <a:rPr sz="1997" u="heavy" dirty="0">
                <a:latin typeface="Tahoma"/>
                <a:cs typeface="Tahoma"/>
              </a:rPr>
              <a:t>: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35996" y="2021349"/>
            <a:ext cx="696376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7" dirty="0">
                <a:latin typeface="Tahoma"/>
                <a:cs typeface="Tahoma"/>
              </a:rPr>
              <a:t>Cómo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11560" y="2477896"/>
            <a:ext cx="6715153" cy="1189256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42" dirty="0">
                <a:latin typeface="Tahoma"/>
                <a:cs typeface="Tahoma"/>
              </a:rPr>
              <a:t>indicar el tipo de dato, cómo mostrar el tamaño exacto y</a:t>
            </a:r>
            <a:endParaRPr sz="1997">
              <a:latin typeface="Tahoma"/>
              <a:cs typeface="Tahoma"/>
            </a:endParaRPr>
          </a:p>
          <a:p>
            <a:pPr marL="11527" marR="3030">
              <a:lnSpc>
                <a:spcPts val="3594"/>
              </a:lnSpc>
              <a:spcBef>
                <a:spcPts val="376"/>
              </a:spcBef>
            </a:pPr>
            <a:r>
              <a:rPr sz="1997" dirty="0">
                <a:latin typeface="Tahoma"/>
                <a:cs typeface="Tahoma"/>
              </a:rPr>
              <a:t>cómo presentar la manera de indicar continuaciones en las formas de diseño consecutivas.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11560" y="3997029"/>
            <a:ext cx="4470577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u="heavy" spc="-120" dirty="0">
                <a:latin typeface="Tahoma"/>
                <a:cs typeface="Tahoma"/>
              </a:rPr>
              <a:t>Ca lid ad d e  p a p e l, t i p o  y  t a m a ñ o :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66770" y="3997029"/>
            <a:ext cx="541042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33" dirty="0">
                <a:latin typeface="Tahoma"/>
                <a:cs typeface="Tahoma"/>
              </a:rPr>
              <a:t>Para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90560" y="3997029"/>
            <a:ext cx="1212575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31" dirty="0">
                <a:latin typeface="Tahoma"/>
                <a:cs typeface="Tahoma"/>
              </a:rPr>
              <a:t>hacer que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81363" y="3997029"/>
            <a:ext cx="246439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23" dirty="0">
                <a:latin typeface="Tahoma"/>
                <a:cs typeface="Tahoma"/>
              </a:rPr>
              <a:t>la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11560" y="4453460"/>
            <a:ext cx="5913117" cy="276164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2" dirty="0">
                <a:latin typeface="Tahoma"/>
                <a:cs typeface="Tahoma"/>
              </a:rPr>
              <a:t>forma diseñada sea clara y estéticamente agradable.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11560" y="5062083"/>
            <a:ext cx="3903634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u="heavy" spc="-123" dirty="0">
                <a:latin typeface="Tahoma"/>
                <a:cs typeface="Tahoma"/>
              </a:rPr>
              <a:t>Form a s  d e  s a lida e s p e c i a l e s :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10753" y="5062083"/>
            <a:ext cx="423462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6" dirty="0">
                <a:latin typeface="Tahoma"/>
                <a:cs typeface="Tahoma"/>
              </a:rPr>
              <a:t>Por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28042" y="5062083"/>
            <a:ext cx="1033071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4" dirty="0">
                <a:latin typeface="Tahoma"/>
                <a:cs typeface="Tahoma"/>
              </a:rPr>
              <a:t>ejemplo: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51487" y="5062083"/>
            <a:ext cx="656457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5" dirty="0">
                <a:latin typeface="Tahoma"/>
                <a:cs typeface="Tahoma"/>
              </a:rPr>
              <a:t>Envío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98375" y="5062083"/>
            <a:ext cx="332748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6" dirty="0">
                <a:latin typeface="Tahoma"/>
                <a:cs typeface="Tahoma"/>
              </a:rPr>
              <a:t>de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11560" y="5521510"/>
            <a:ext cx="4246104" cy="276164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8" dirty="0">
                <a:latin typeface="Tahoma"/>
                <a:cs typeface="Tahoma"/>
              </a:rPr>
              <a:t>documentos de retorno a los clientes.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14" name="object 14"/>
          <p:cNvSpPr txBox="1"/>
          <p:nvPr/>
        </p:nvSpPr>
        <p:spPr>
          <a:xfrm>
            <a:off x="4839436" y="2115888"/>
            <a:ext cx="242502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13" name="object 13"/>
          <p:cNvSpPr txBox="1"/>
          <p:nvPr/>
        </p:nvSpPr>
        <p:spPr>
          <a:xfrm>
            <a:off x="5625586" y="2115888"/>
            <a:ext cx="243350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12" name="object 12"/>
          <p:cNvSpPr txBox="1"/>
          <p:nvPr/>
        </p:nvSpPr>
        <p:spPr>
          <a:xfrm>
            <a:off x="6074771" y="2115888"/>
            <a:ext cx="242298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11" name="object 11"/>
          <p:cNvSpPr txBox="1"/>
          <p:nvPr/>
        </p:nvSpPr>
        <p:spPr>
          <a:xfrm>
            <a:off x="7126931" y="2115888"/>
            <a:ext cx="244311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10" name="object 10"/>
          <p:cNvSpPr txBox="1"/>
          <p:nvPr/>
        </p:nvSpPr>
        <p:spPr>
          <a:xfrm>
            <a:off x="7663531" y="2115888"/>
            <a:ext cx="240214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9" name="object 9"/>
          <p:cNvSpPr txBox="1"/>
          <p:nvPr/>
        </p:nvSpPr>
        <p:spPr>
          <a:xfrm>
            <a:off x="4051220" y="4091568"/>
            <a:ext cx="145171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8" name="object 8"/>
          <p:cNvSpPr txBox="1"/>
          <p:nvPr/>
        </p:nvSpPr>
        <p:spPr>
          <a:xfrm>
            <a:off x="4487298" y="4091568"/>
            <a:ext cx="161721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7" name="object 7"/>
          <p:cNvSpPr txBox="1"/>
          <p:nvPr/>
        </p:nvSpPr>
        <p:spPr>
          <a:xfrm>
            <a:off x="5411676" y="4091568"/>
            <a:ext cx="146057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6" name="object 6"/>
          <p:cNvSpPr txBox="1"/>
          <p:nvPr/>
        </p:nvSpPr>
        <p:spPr>
          <a:xfrm>
            <a:off x="6032648" y="4091568"/>
            <a:ext cx="162706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5" name="object 5"/>
          <p:cNvSpPr txBox="1"/>
          <p:nvPr/>
        </p:nvSpPr>
        <p:spPr>
          <a:xfrm>
            <a:off x="6321416" y="4091568"/>
            <a:ext cx="163011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4035617" y="5156851"/>
            <a:ext cx="171839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3" name="object 3"/>
          <p:cNvSpPr txBox="1"/>
          <p:nvPr/>
        </p:nvSpPr>
        <p:spPr>
          <a:xfrm>
            <a:off x="4499892" y="5156851"/>
            <a:ext cx="172640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2" name="object 2"/>
          <p:cNvSpPr txBox="1"/>
          <p:nvPr/>
        </p:nvSpPr>
        <p:spPr>
          <a:xfrm>
            <a:off x="5412168" y="5156851"/>
            <a:ext cx="156630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784A2F4B-2DC3-400B-8A22-6D3FAB41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2195200" y="2045361"/>
            <a:ext cx="161826" cy="165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" name="object 32"/>
          <p:cNvSpPr/>
          <p:nvPr/>
        </p:nvSpPr>
        <p:spPr>
          <a:xfrm>
            <a:off x="2159585" y="3102760"/>
            <a:ext cx="161826" cy="160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>
              <a:solidFill>
                <a:schemeClr val="accent2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59585" y="4209261"/>
            <a:ext cx="161826" cy="161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 txBox="1"/>
          <p:nvPr/>
        </p:nvSpPr>
        <p:spPr>
          <a:xfrm>
            <a:off x="1371600" y="547133"/>
            <a:ext cx="10080097" cy="1434462"/>
          </a:xfrm>
          <a:prstGeom prst="rect">
            <a:avLst/>
          </a:prstGeom>
        </p:spPr>
        <p:txBody>
          <a:bodyPr wrap="square" lIns="0" tIns="21784" rIns="0" bIns="0" rtlCol="0">
            <a:noAutofit/>
          </a:bodyPr>
          <a:lstStyle/>
          <a:p>
            <a:pPr marL="11527" marR="35787">
              <a:lnSpc>
                <a:spcPts val="3430"/>
              </a:lnSpc>
            </a:pPr>
            <a:r>
              <a:rPr lang="es-CO" sz="3267" b="1" spc="-3" dirty="0">
                <a:solidFill>
                  <a:srgbClr val="006464"/>
                </a:solidFill>
                <a:latin typeface="Arial"/>
                <a:cs typeface="Arial"/>
              </a:rPr>
              <a:t>Lineamientos para el </a:t>
            </a:r>
            <a:r>
              <a:rPr lang="es-CO" sz="3267" b="1" spc="-1" dirty="0">
                <a:solidFill>
                  <a:srgbClr val="006464"/>
                </a:solidFill>
                <a:latin typeface="Arial"/>
                <a:cs typeface="Arial"/>
              </a:rPr>
              <a:t>diseño de reportes</a:t>
            </a:r>
            <a:endParaRPr lang="es-CO" sz="3267" dirty="0">
              <a:latin typeface="Arial"/>
              <a:cs typeface="Arial"/>
            </a:endParaRPr>
          </a:p>
          <a:p>
            <a:pPr marL="1673169" marR="1248148">
              <a:lnSpc>
                <a:spcPct val="95825"/>
              </a:lnSpc>
              <a:spcBef>
                <a:spcPts val="163"/>
              </a:spcBef>
            </a:pPr>
            <a:r>
              <a:rPr lang="es-CO" sz="3267" b="1" spc="-3" dirty="0">
                <a:solidFill>
                  <a:srgbClr val="006464"/>
                </a:solidFill>
                <a:latin typeface="Arial"/>
                <a:cs typeface="Arial"/>
              </a:rPr>
              <a:t>Impresos</a:t>
            </a:r>
            <a:endParaRPr lang="es-CO" sz="3267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73785" y="1981595"/>
            <a:ext cx="6427652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u="sng" spc="-60" dirty="0">
                <a:latin typeface="Tahoma"/>
                <a:cs typeface="Tahoma"/>
              </a:rPr>
              <a:t>C o n s ide ra cio n e s d e dis e ño: </a:t>
            </a:r>
            <a:r>
              <a:rPr sz="1997" spc="-60" dirty="0">
                <a:latin typeface="Tahoma"/>
                <a:cs typeface="Tahoma"/>
              </a:rPr>
              <a:t>Para que se proporcione</a:t>
            </a:r>
            <a:endParaRPr sz="1997" dirty="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40937" y="1981595"/>
            <a:ext cx="250255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6" dirty="0">
                <a:latin typeface="Tahoma"/>
                <a:cs typeface="Tahoma"/>
              </a:rPr>
              <a:t>al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73785" y="2441139"/>
            <a:ext cx="6168880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1" dirty="0">
                <a:latin typeface="Tahoma"/>
                <a:cs typeface="Tahoma"/>
              </a:rPr>
              <a:t>usuario la información necesaria en un formato legible.</a:t>
            </a:r>
            <a:endParaRPr sz="1997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73785" y="3048331"/>
            <a:ext cx="6718108" cy="276164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u="sng" spc="-31" dirty="0">
                <a:solidFill>
                  <a:schemeClr val="accent2"/>
                </a:solidFill>
                <a:latin typeface="Tahoma"/>
                <a:cs typeface="Tahoma"/>
              </a:rPr>
              <a:t>Atr i but o s func i ona l e s : </a:t>
            </a:r>
            <a:r>
              <a:rPr sz="1997" spc="-31" dirty="0">
                <a:solidFill>
                  <a:schemeClr val="accent2"/>
                </a:solidFill>
                <a:latin typeface="Tahoma"/>
                <a:cs typeface="Tahoma"/>
              </a:rPr>
              <a:t>Encabezado o título, número de</a:t>
            </a:r>
            <a:endParaRPr sz="1997" dirty="0">
              <a:solidFill>
                <a:schemeClr val="accent2"/>
              </a:solidFill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73785" y="3504763"/>
            <a:ext cx="3840848" cy="276163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5" dirty="0">
                <a:solidFill>
                  <a:schemeClr val="accent2"/>
                </a:solidFill>
                <a:latin typeface="Tahoma"/>
                <a:cs typeface="Tahoma"/>
              </a:rPr>
              <a:t>página, fecha de preparación, etc.</a:t>
            </a:r>
            <a:endParaRPr sz="1997" dirty="0">
              <a:solidFill>
                <a:schemeClr val="accent2"/>
              </a:solidFill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73785" y="4111955"/>
            <a:ext cx="4732351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u="sng" spc="-31" dirty="0">
                <a:latin typeface="Tahoma"/>
                <a:cs typeface="Tahoma"/>
              </a:rPr>
              <a:t>Atr i but o s  e s t é t i c o s :  </a:t>
            </a:r>
            <a:r>
              <a:rPr sz="1997" spc="-167" dirty="0">
                <a:latin typeface="Tahoma"/>
                <a:cs typeface="Tahoma"/>
              </a:rPr>
              <a:t>Los</a:t>
            </a:r>
            <a:endParaRPr sz="1997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0626" y="4111910"/>
            <a:ext cx="970825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5" dirty="0">
                <a:latin typeface="Tahoma"/>
                <a:cs typeface="Tahoma"/>
              </a:rPr>
              <a:t>reportes</a:t>
            </a:r>
            <a:endParaRPr sz="1997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58510" y="4111910"/>
            <a:ext cx="740620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3" dirty="0">
                <a:latin typeface="Tahoma"/>
                <a:cs typeface="Tahoma"/>
              </a:rPr>
              <a:t>deben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73785" y="4568617"/>
            <a:ext cx="6718212" cy="276164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23" dirty="0">
                <a:latin typeface="Tahoma"/>
                <a:cs typeface="Tahoma"/>
              </a:rPr>
              <a:t>estar organizados siguiendo la forma en que los ojos ven.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73785" y="5025095"/>
            <a:ext cx="1174922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7" dirty="0">
                <a:latin typeface="Tahoma"/>
                <a:cs typeface="Tahoma"/>
              </a:rPr>
              <a:t>Utilización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8843" y="5025095"/>
            <a:ext cx="332748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6" dirty="0">
                <a:latin typeface="Tahoma"/>
                <a:cs typeface="Tahoma"/>
              </a:rPr>
              <a:t>de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77197" y="5025095"/>
            <a:ext cx="1231263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3" dirty="0">
                <a:latin typeface="Tahoma"/>
                <a:cs typeface="Tahoma"/>
              </a:rPr>
              <a:t>márgenes,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06312" y="5025095"/>
            <a:ext cx="1229286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0" dirty="0">
                <a:latin typeface="Tahoma"/>
                <a:cs typeface="Tahoma"/>
              </a:rPr>
              <a:t>espaciado,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32545" y="5025095"/>
            <a:ext cx="1346199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6" dirty="0">
                <a:latin typeface="Tahoma"/>
                <a:cs typeface="Tahoma"/>
              </a:rPr>
              <a:t>codificación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0812" y="5025095"/>
            <a:ext cx="423462" cy="276440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6" dirty="0">
                <a:latin typeface="Tahoma"/>
                <a:cs typeface="Tahoma"/>
              </a:rPr>
              <a:t>por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3785" y="5481756"/>
            <a:ext cx="4466252" cy="276164"/>
          </a:xfrm>
          <a:prstGeom prst="rect">
            <a:avLst/>
          </a:prstGeom>
        </p:spPr>
        <p:txBody>
          <a:bodyPr wrap="square" lIns="0" tIns="13687" rIns="0" bIns="0" rtlCol="0">
            <a:noAutofit/>
          </a:bodyPr>
          <a:lstStyle/>
          <a:p>
            <a:pPr marL="11527">
              <a:lnSpc>
                <a:spcPts val="2156"/>
              </a:lnSpc>
            </a:pPr>
            <a:r>
              <a:rPr sz="1997" spc="-11" dirty="0">
                <a:latin typeface="Tahoma"/>
                <a:cs typeface="Tahoma"/>
              </a:rPr>
              <a:t>colores, logotipos organizacionales, etc.</a:t>
            </a:r>
            <a:endParaRPr sz="1997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6" name="object 6"/>
          <p:cNvSpPr txBox="1"/>
          <p:nvPr/>
        </p:nvSpPr>
        <p:spPr>
          <a:xfrm>
            <a:off x="4533496" y="2076134"/>
            <a:ext cx="119749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5" name="object 5"/>
          <p:cNvSpPr txBox="1"/>
          <p:nvPr/>
        </p:nvSpPr>
        <p:spPr>
          <a:xfrm>
            <a:off x="4945535" y="2076134"/>
            <a:ext cx="118499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3641380" y="3142870"/>
            <a:ext cx="137384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>
              <a:solidFill>
                <a:schemeClr val="accent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1503" y="4206725"/>
            <a:ext cx="221631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2" name="object 2"/>
          <p:cNvSpPr txBox="1"/>
          <p:nvPr/>
        </p:nvSpPr>
        <p:spPr>
          <a:xfrm>
            <a:off x="5304756" y="4206725"/>
            <a:ext cx="48351" cy="13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A457FD72-1B62-405B-A41D-BBAA2648A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78998" y="467959"/>
            <a:ext cx="9486899" cy="537881"/>
          </a:xfrm>
          <a:prstGeom prst="rect">
            <a:avLst/>
          </a:prstGeom>
        </p:spPr>
        <p:txBody>
          <a:bodyPr wrap="square" lIns="0" tIns="19450" rIns="0" bIns="0" rtlCol="0">
            <a:noAutofit/>
          </a:bodyPr>
          <a:lstStyle/>
          <a:p>
            <a:pPr algn="ctr">
              <a:lnSpc>
                <a:spcPts val="3063"/>
              </a:lnSpc>
            </a:pPr>
            <a:r>
              <a:rPr lang="es-CO" sz="2904" b="1" spc="-4" dirty="0">
                <a:solidFill>
                  <a:srgbClr val="006464"/>
                </a:solidFill>
                <a:latin typeface="Arial"/>
                <a:cs typeface="Arial"/>
              </a:rPr>
              <a:t>Diseño de la salida en p</a:t>
            </a:r>
            <a:r>
              <a:rPr lang="es-CO" sz="2904" b="1" dirty="0">
                <a:solidFill>
                  <a:srgbClr val="006464"/>
                </a:solidFill>
                <a:latin typeface="Arial"/>
                <a:cs typeface="Arial"/>
              </a:rPr>
              <a:t>antalla</a:t>
            </a:r>
            <a:endParaRPr lang="es-CO" sz="2904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2782" y="1795096"/>
            <a:ext cx="6360789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1543" dirty="0">
                <a:solidFill>
                  <a:srgbClr val="310064"/>
                </a:solidFill>
                <a:latin typeface="Wingdings"/>
                <a:cs typeface="Wingdings"/>
              </a:rPr>
              <a:t></a:t>
            </a:r>
            <a:r>
              <a:rPr sz="1543" dirty="0">
                <a:solidFill>
                  <a:srgbClr val="310064"/>
                </a:solidFill>
                <a:latin typeface="Times New Roman"/>
                <a:cs typeface="Times New Roman"/>
              </a:rPr>
              <a:t>   </a:t>
            </a:r>
            <a:r>
              <a:rPr sz="1543" spc="200" dirty="0">
                <a:solidFill>
                  <a:srgbClr val="310064"/>
                </a:solidFill>
                <a:latin typeface="Times New Roman"/>
                <a:cs typeface="Times New Roman"/>
              </a:rPr>
              <a:t> </a:t>
            </a:r>
            <a:r>
              <a:rPr sz="2178" dirty="0">
                <a:latin typeface="Arial"/>
                <a:cs typeface="Arial"/>
              </a:rPr>
              <a:t>La sa</a:t>
            </a:r>
            <a:r>
              <a:rPr sz="2178" spc="-4" dirty="0">
                <a:latin typeface="Arial"/>
                <a:cs typeface="Arial"/>
              </a:rPr>
              <a:t>li</a:t>
            </a:r>
            <a:r>
              <a:rPr sz="2178" dirty="0">
                <a:latin typeface="Arial"/>
                <a:cs typeface="Arial"/>
              </a:rPr>
              <a:t>da</a:t>
            </a:r>
            <a:r>
              <a:rPr sz="2178" spc="13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de</a:t>
            </a:r>
            <a:r>
              <a:rPr sz="2178" spc="13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pan</a:t>
            </a:r>
            <a:r>
              <a:rPr sz="2178" spc="4" dirty="0">
                <a:latin typeface="Arial"/>
                <a:cs typeface="Arial"/>
              </a:rPr>
              <a:t>t</a:t>
            </a:r>
            <a:r>
              <a:rPr sz="2178" dirty="0">
                <a:latin typeface="Arial"/>
                <a:cs typeface="Arial"/>
              </a:rPr>
              <a:t>a</a:t>
            </a:r>
            <a:r>
              <a:rPr sz="2178" spc="-4" dirty="0">
                <a:latin typeface="Arial"/>
                <a:cs typeface="Arial"/>
              </a:rPr>
              <a:t>ll</a:t>
            </a:r>
            <a:r>
              <a:rPr sz="2178" dirty="0">
                <a:latin typeface="Arial"/>
                <a:cs typeface="Arial"/>
              </a:rPr>
              <a:t>a</a:t>
            </a:r>
            <a:r>
              <a:rPr sz="2178" spc="13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d</a:t>
            </a:r>
            <a:r>
              <a:rPr sz="2178" spc="-4" dirty="0">
                <a:latin typeface="Arial"/>
                <a:cs typeface="Arial"/>
              </a:rPr>
              <a:t>i</a:t>
            </a:r>
            <a:r>
              <a:rPr sz="2178" spc="4" dirty="0">
                <a:latin typeface="Arial"/>
                <a:cs typeface="Arial"/>
              </a:rPr>
              <a:t>f</a:t>
            </a:r>
            <a:r>
              <a:rPr sz="2178" spc="-4" dirty="0">
                <a:latin typeface="Arial"/>
                <a:cs typeface="Arial"/>
              </a:rPr>
              <a:t>i</a:t>
            </a:r>
            <a:r>
              <a:rPr sz="2178" dirty="0">
                <a:latin typeface="Arial"/>
                <a:cs typeface="Arial"/>
              </a:rPr>
              <a:t>ere</a:t>
            </a:r>
            <a:r>
              <a:rPr sz="2178" spc="23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de</a:t>
            </a:r>
            <a:r>
              <a:rPr sz="2178" spc="-4" dirty="0">
                <a:latin typeface="Arial"/>
                <a:cs typeface="Arial"/>
              </a:rPr>
              <a:t> l</a:t>
            </a:r>
            <a:r>
              <a:rPr sz="2178" dirty="0">
                <a:latin typeface="Arial"/>
                <a:cs typeface="Arial"/>
              </a:rPr>
              <a:t>a</a:t>
            </a:r>
            <a:r>
              <a:rPr sz="2178" spc="13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sa</a:t>
            </a:r>
            <a:r>
              <a:rPr sz="2178" spc="-4" dirty="0">
                <a:latin typeface="Arial"/>
                <a:cs typeface="Arial"/>
              </a:rPr>
              <a:t>li</a:t>
            </a:r>
            <a:r>
              <a:rPr sz="2178" dirty="0">
                <a:latin typeface="Arial"/>
                <a:cs typeface="Arial"/>
              </a:rPr>
              <a:t>da</a:t>
            </a:r>
            <a:r>
              <a:rPr sz="2178" spc="26" dirty="0">
                <a:latin typeface="Arial"/>
                <a:cs typeface="Arial"/>
              </a:rPr>
              <a:t> </a:t>
            </a:r>
            <a:r>
              <a:rPr sz="2178" spc="-4" dirty="0">
                <a:latin typeface="Arial"/>
                <a:cs typeface="Arial"/>
              </a:rPr>
              <a:t>i</a:t>
            </a:r>
            <a:r>
              <a:rPr sz="2178" spc="4" dirty="0">
                <a:latin typeface="Arial"/>
                <a:cs typeface="Arial"/>
              </a:rPr>
              <a:t>m</a:t>
            </a:r>
            <a:r>
              <a:rPr sz="2178" dirty="0">
                <a:latin typeface="Arial"/>
                <a:cs typeface="Arial"/>
              </a:rPr>
              <a:t>p</a:t>
            </a:r>
            <a:r>
              <a:rPr sz="2178" spc="4" dirty="0">
                <a:latin typeface="Arial"/>
                <a:cs typeface="Arial"/>
              </a:rPr>
              <a:t>r</a:t>
            </a:r>
            <a:r>
              <a:rPr sz="2178" dirty="0">
                <a:latin typeface="Arial"/>
                <a:cs typeface="Arial"/>
              </a:rPr>
              <a:t>es</a:t>
            </a:r>
            <a:r>
              <a:rPr sz="2178" spc="-4" dirty="0">
                <a:latin typeface="Arial"/>
                <a:cs typeface="Arial"/>
              </a:rPr>
              <a:t>a</a:t>
            </a:r>
            <a:r>
              <a:rPr sz="2178" dirty="0">
                <a:latin typeface="Arial"/>
                <a:cs typeface="Arial"/>
              </a:rPr>
              <a:t>.</a:t>
            </a:r>
            <a:endParaRPr sz="217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1440" y="2252911"/>
            <a:ext cx="3260627" cy="299677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>
              <a:lnSpc>
                <a:spcPts val="2319"/>
              </a:lnSpc>
            </a:pPr>
            <a:r>
              <a:rPr sz="2178" dirty="0">
                <a:latin typeface="Arial"/>
                <a:cs typeface="Arial"/>
              </a:rPr>
              <a:t>La de pantalla es efímera.</a:t>
            </a:r>
            <a:endParaRPr sz="217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2781" y="2317988"/>
            <a:ext cx="142466" cy="219455"/>
          </a:xfrm>
          <a:prstGeom prst="rect">
            <a:avLst/>
          </a:prstGeom>
        </p:spPr>
        <p:txBody>
          <a:bodyPr wrap="square" lIns="0" tIns="10604" rIns="0" bIns="0" rtlCol="0">
            <a:noAutofit/>
          </a:bodyPr>
          <a:lstStyle/>
          <a:p>
            <a:pPr marL="11527">
              <a:lnSpc>
                <a:spcPts val="1669"/>
              </a:lnSpc>
            </a:pPr>
            <a:r>
              <a:rPr sz="1543" dirty="0">
                <a:solidFill>
                  <a:srgbClr val="310064"/>
                </a:solidFill>
                <a:latin typeface="Wingdings"/>
                <a:cs typeface="Wingdings"/>
              </a:rPr>
              <a:t></a:t>
            </a:r>
            <a:endParaRPr sz="1543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2782" y="2723405"/>
            <a:ext cx="6235981" cy="2057976"/>
          </a:xfrm>
          <a:prstGeom prst="rect">
            <a:avLst/>
          </a:prstGeom>
        </p:spPr>
        <p:txBody>
          <a:bodyPr wrap="square" lIns="0" tIns="14724" rIns="0" bIns="0" rtlCol="0">
            <a:noAutofit/>
          </a:bodyPr>
          <a:lstStyle/>
          <a:p>
            <a:pPr marL="11527" marR="36189">
              <a:lnSpc>
                <a:spcPts val="2319"/>
              </a:lnSpc>
            </a:pPr>
            <a:r>
              <a:rPr sz="1543" dirty="0">
                <a:solidFill>
                  <a:srgbClr val="310064"/>
                </a:solidFill>
                <a:latin typeface="Wingdings"/>
                <a:cs typeface="Wingdings"/>
              </a:rPr>
              <a:t></a:t>
            </a:r>
            <a:r>
              <a:rPr sz="1543" dirty="0">
                <a:solidFill>
                  <a:srgbClr val="310064"/>
                </a:solidFill>
                <a:latin typeface="Times New Roman"/>
                <a:cs typeface="Times New Roman"/>
              </a:rPr>
              <a:t>   </a:t>
            </a:r>
            <a:r>
              <a:rPr sz="1543" spc="200" dirty="0">
                <a:solidFill>
                  <a:srgbClr val="310064"/>
                </a:solidFill>
                <a:latin typeface="Times New Roman"/>
                <a:cs typeface="Times New Roman"/>
              </a:rPr>
              <a:t> </a:t>
            </a:r>
            <a:r>
              <a:rPr sz="2178" spc="-13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stá más </a:t>
            </a:r>
            <a:r>
              <a:rPr sz="2178" spc="-23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n</a:t>
            </a:r>
            <a:r>
              <a:rPr sz="2178" spc="4" dirty="0">
                <a:latin typeface="Arial"/>
                <a:cs typeface="Arial"/>
              </a:rPr>
              <a:t>f</a:t>
            </a:r>
            <a:r>
              <a:rPr sz="2178" dirty="0">
                <a:latin typeface="Arial"/>
                <a:cs typeface="Arial"/>
              </a:rPr>
              <a:t>oca</a:t>
            </a:r>
            <a:r>
              <a:rPr sz="2178" spc="-4" dirty="0">
                <a:latin typeface="Arial"/>
                <a:cs typeface="Arial"/>
              </a:rPr>
              <a:t>d</a:t>
            </a:r>
            <a:r>
              <a:rPr sz="2178" dirty="0">
                <a:latin typeface="Arial"/>
                <a:cs typeface="Arial"/>
              </a:rPr>
              <a:t>o</a:t>
            </a:r>
            <a:r>
              <a:rPr sz="2178" spc="-4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hac</a:t>
            </a:r>
            <a:r>
              <a:rPr sz="2178" spc="-4" dirty="0">
                <a:latin typeface="Arial"/>
                <a:cs typeface="Arial"/>
              </a:rPr>
              <a:t>i</a:t>
            </a:r>
            <a:r>
              <a:rPr sz="2178" dirty="0">
                <a:latin typeface="Arial"/>
                <a:cs typeface="Arial"/>
              </a:rPr>
              <a:t>a</a:t>
            </a:r>
            <a:r>
              <a:rPr sz="2178" spc="26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el us</a:t>
            </a:r>
            <a:r>
              <a:rPr sz="2178" spc="-4" dirty="0">
                <a:latin typeface="Arial"/>
                <a:cs typeface="Arial"/>
              </a:rPr>
              <a:t>u</a:t>
            </a:r>
            <a:r>
              <a:rPr sz="2178" dirty="0">
                <a:latin typeface="Arial"/>
                <a:cs typeface="Arial"/>
              </a:rPr>
              <a:t>a</a:t>
            </a:r>
            <a:r>
              <a:rPr sz="2178" spc="4" dirty="0">
                <a:latin typeface="Arial"/>
                <a:cs typeface="Arial"/>
              </a:rPr>
              <a:t>r</a:t>
            </a:r>
            <a:r>
              <a:rPr sz="2178" spc="-4" dirty="0">
                <a:latin typeface="Arial"/>
                <a:cs typeface="Arial"/>
              </a:rPr>
              <a:t>i</a:t>
            </a:r>
            <a:r>
              <a:rPr sz="2178" dirty="0">
                <a:latin typeface="Arial"/>
                <a:cs typeface="Arial"/>
              </a:rPr>
              <a:t>o.</a:t>
            </a:r>
          </a:p>
          <a:p>
            <a:pPr marL="11527" marR="36189">
              <a:lnSpc>
                <a:spcPct val="95825"/>
              </a:lnSpc>
              <a:spcBef>
                <a:spcPts val="995"/>
              </a:spcBef>
            </a:pPr>
            <a:r>
              <a:rPr sz="1543" dirty="0">
                <a:solidFill>
                  <a:srgbClr val="310064"/>
                </a:solidFill>
                <a:latin typeface="Wingdings"/>
                <a:cs typeface="Wingdings"/>
              </a:rPr>
              <a:t></a:t>
            </a:r>
            <a:r>
              <a:rPr sz="1543" dirty="0">
                <a:solidFill>
                  <a:srgbClr val="310064"/>
                </a:solidFill>
                <a:latin typeface="Times New Roman"/>
                <a:cs typeface="Times New Roman"/>
              </a:rPr>
              <a:t>   </a:t>
            </a:r>
            <a:r>
              <a:rPr sz="1543" spc="200" dirty="0">
                <a:solidFill>
                  <a:srgbClr val="310064"/>
                </a:solidFill>
                <a:latin typeface="Times New Roman"/>
                <a:cs typeface="Times New Roman"/>
              </a:rPr>
              <a:t> </a:t>
            </a:r>
            <a:r>
              <a:rPr sz="2178" spc="-13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stá dis</a:t>
            </a:r>
            <a:r>
              <a:rPr sz="2178" spc="-8" dirty="0">
                <a:latin typeface="Arial"/>
                <a:cs typeface="Arial"/>
              </a:rPr>
              <a:t>p</a:t>
            </a:r>
            <a:r>
              <a:rPr sz="2178" dirty="0">
                <a:latin typeface="Arial"/>
                <a:cs typeface="Arial"/>
              </a:rPr>
              <a:t>on</a:t>
            </a:r>
            <a:r>
              <a:rPr sz="2178" spc="-4" dirty="0">
                <a:latin typeface="Arial"/>
                <a:cs typeface="Arial"/>
              </a:rPr>
              <a:t>i</a:t>
            </a:r>
            <a:r>
              <a:rPr sz="2178" dirty="0">
                <a:latin typeface="Arial"/>
                <a:cs typeface="Arial"/>
              </a:rPr>
              <a:t>b</a:t>
            </a:r>
            <a:r>
              <a:rPr sz="2178" spc="-4" dirty="0">
                <a:latin typeface="Arial"/>
                <a:cs typeface="Arial"/>
              </a:rPr>
              <a:t>l</a:t>
            </a:r>
            <a:r>
              <a:rPr sz="2178" dirty="0">
                <a:latin typeface="Arial"/>
                <a:cs typeface="Arial"/>
              </a:rPr>
              <a:t>e</a:t>
            </a:r>
            <a:r>
              <a:rPr sz="2178" spc="35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en </a:t>
            </a:r>
            <a:r>
              <a:rPr sz="2178" spc="4" dirty="0">
                <a:latin typeface="Arial"/>
                <a:cs typeface="Arial"/>
              </a:rPr>
              <a:t>m</a:t>
            </a:r>
            <a:r>
              <a:rPr sz="2178" dirty="0">
                <a:latin typeface="Arial"/>
                <a:cs typeface="Arial"/>
              </a:rPr>
              <a:t>o</a:t>
            </a:r>
            <a:r>
              <a:rPr sz="2178" spc="4" dirty="0">
                <a:latin typeface="Arial"/>
                <a:cs typeface="Arial"/>
              </a:rPr>
              <a:t>m</a:t>
            </a:r>
            <a:r>
              <a:rPr sz="2178" dirty="0">
                <a:latin typeface="Arial"/>
                <a:cs typeface="Arial"/>
              </a:rPr>
              <a:t>en</a:t>
            </a:r>
            <a:r>
              <a:rPr sz="2178" spc="4" dirty="0">
                <a:latin typeface="Arial"/>
                <a:cs typeface="Arial"/>
              </a:rPr>
              <a:t>t</a:t>
            </a:r>
            <a:r>
              <a:rPr sz="2178" dirty="0">
                <a:latin typeface="Arial"/>
                <a:cs typeface="Arial"/>
              </a:rPr>
              <a:t>os</a:t>
            </a:r>
            <a:r>
              <a:rPr sz="2178" spc="-13" dirty="0">
                <a:latin typeface="Arial"/>
                <a:cs typeface="Arial"/>
              </a:rPr>
              <a:t> </a:t>
            </a:r>
            <a:r>
              <a:rPr sz="2178" spc="4" dirty="0">
                <a:latin typeface="Arial"/>
                <a:cs typeface="Arial"/>
              </a:rPr>
              <a:t>m</a:t>
            </a:r>
            <a:r>
              <a:rPr sz="2178" dirty="0">
                <a:latin typeface="Arial"/>
                <a:cs typeface="Arial"/>
              </a:rPr>
              <a:t>ás </a:t>
            </a:r>
            <a:r>
              <a:rPr sz="2178" spc="4" dirty="0">
                <a:latin typeface="Arial"/>
                <a:cs typeface="Arial"/>
              </a:rPr>
              <a:t>f</a:t>
            </a:r>
            <a:r>
              <a:rPr sz="2178" dirty="0">
                <a:latin typeface="Arial"/>
                <a:cs typeface="Arial"/>
              </a:rPr>
              <a:t>l</a:t>
            </a:r>
            <a:r>
              <a:rPr sz="2178" spc="-4" dirty="0">
                <a:latin typeface="Arial"/>
                <a:cs typeface="Arial"/>
              </a:rPr>
              <a:t>e</a:t>
            </a:r>
            <a:r>
              <a:rPr sz="2178" spc="-8" dirty="0">
                <a:latin typeface="Arial"/>
                <a:cs typeface="Arial"/>
              </a:rPr>
              <a:t>x</a:t>
            </a:r>
            <a:r>
              <a:rPr sz="2178" spc="-4" dirty="0">
                <a:latin typeface="Arial"/>
                <a:cs typeface="Arial"/>
              </a:rPr>
              <a:t>i</a:t>
            </a:r>
            <a:r>
              <a:rPr sz="2178" dirty="0">
                <a:latin typeface="Arial"/>
                <a:cs typeface="Arial"/>
              </a:rPr>
              <a:t>b</a:t>
            </a:r>
            <a:r>
              <a:rPr sz="2178" spc="-4" dirty="0">
                <a:latin typeface="Arial"/>
                <a:cs typeface="Arial"/>
              </a:rPr>
              <a:t>l</a:t>
            </a:r>
            <a:r>
              <a:rPr sz="2178" dirty="0">
                <a:latin typeface="Arial"/>
                <a:cs typeface="Arial"/>
              </a:rPr>
              <a:t>es</a:t>
            </a:r>
            <a:r>
              <a:rPr lang="es-CO" sz="2178" dirty="0">
                <a:latin typeface="Arial"/>
                <a:cs typeface="Arial"/>
              </a:rPr>
              <a:t>.</a:t>
            </a:r>
            <a:endParaRPr sz="2178" dirty="0">
              <a:latin typeface="Arial"/>
              <a:cs typeface="Arial"/>
            </a:endParaRPr>
          </a:p>
          <a:p>
            <a:pPr marL="11527" marR="36189">
              <a:lnSpc>
                <a:spcPct val="95825"/>
              </a:lnSpc>
              <a:spcBef>
                <a:spcPts val="1201"/>
              </a:spcBef>
            </a:pPr>
            <a:r>
              <a:rPr sz="1543" dirty="0">
                <a:solidFill>
                  <a:srgbClr val="310064"/>
                </a:solidFill>
                <a:latin typeface="Wingdings"/>
                <a:cs typeface="Wingdings"/>
              </a:rPr>
              <a:t></a:t>
            </a:r>
            <a:r>
              <a:rPr sz="1543" dirty="0">
                <a:solidFill>
                  <a:srgbClr val="310064"/>
                </a:solidFill>
                <a:latin typeface="Times New Roman"/>
                <a:cs typeface="Times New Roman"/>
              </a:rPr>
              <a:t>   </a:t>
            </a:r>
            <a:r>
              <a:rPr sz="1543" spc="200" dirty="0">
                <a:solidFill>
                  <a:srgbClr val="310064"/>
                </a:solidFill>
                <a:latin typeface="Times New Roman"/>
                <a:cs typeface="Times New Roman"/>
              </a:rPr>
              <a:t> </a:t>
            </a:r>
            <a:r>
              <a:rPr sz="2178" spc="-17" dirty="0">
                <a:latin typeface="Arial"/>
                <a:cs typeface="Arial"/>
              </a:rPr>
              <a:t>N</a:t>
            </a:r>
            <a:r>
              <a:rPr sz="2178" dirty="0">
                <a:latin typeface="Arial"/>
                <a:cs typeface="Arial"/>
              </a:rPr>
              <a:t>o</a:t>
            </a:r>
            <a:r>
              <a:rPr sz="2178" spc="13" dirty="0">
                <a:latin typeface="Arial"/>
                <a:cs typeface="Arial"/>
              </a:rPr>
              <a:t> </a:t>
            </a:r>
            <a:r>
              <a:rPr sz="2178" spc="-4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s </a:t>
            </a:r>
            <a:r>
              <a:rPr sz="2178" spc="-4" dirty="0">
                <a:latin typeface="Arial"/>
                <a:cs typeface="Arial"/>
              </a:rPr>
              <a:t>po</a:t>
            </a:r>
            <a:r>
              <a:rPr sz="2178" spc="4" dirty="0">
                <a:latin typeface="Arial"/>
                <a:cs typeface="Arial"/>
              </a:rPr>
              <a:t>rt</a:t>
            </a:r>
            <a:r>
              <a:rPr sz="2178" dirty="0">
                <a:latin typeface="Arial"/>
                <a:cs typeface="Arial"/>
              </a:rPr>
              <a:t>á</a:t>
            </a:r>
            <a:r>
              <a:rPr sz="2178" spc="4" dirty="0">
                <a:latin typeface="Arial"/>
                <a:cs typeface="Arial"/>
              </a:rPr>
              <a:t>t</a:t>
            </a:r>
            <a:r>
              <a:rPr sz="2178" spc="-4" dirty="0">
                <a:latin typeface="Arial"/>
                <a:cs typeface="Arial"/>
              </a:rPr>
              <a:t>i</a:t>
            </a:r>
            <a:r>
              <a:rPr sz="2178" dirty="0">
                <a:latin typeface="Arial"/>
                <a:cs typeface="Arial"/>
              </a:rPr>
              <a:t>l</a:t>
            </a:r>
            <a:r>
              <a:rPr sz="2178" spc="-17" dirty="0">
                <a:latin typeface="Arial"/>
                <a:cs typeface="Arial"/>
              </a:rPr>
              <a:t> </a:t>
            </a:r>
            <a:r>
              <a:rPr sz="2178" spc="-4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n </a:t>
            </a:r>
            <a:r>
              <a:rPr sz="2178" spc="-4" dirty="0">
                <a:latin typeface="Arial"/>
                <a:cs typeface="Arial"/>
              </a:rPr>
              <a:t>l</a:t>
            </a:r>
            <a:r>
              <a:rPr sz="2178" dirty="0">
                <a:latin typeface="Arial"/>
                <a:cs typeface="Arial"/>
              </a:rPr>
              <a:t>a</a:t>
            </a:r>
            <a:r>
              <a:rPr sz="2178" spc="13" dirty="0">
                <a:latin typeface="Arial"/>
                <a:cs typeface="Arial"/>
              </a:rPr>
              <a:t> </a:t>
            </a:r>
            <a:r>
              <a:rPr sz="2178" spc="4" dirty="0">
                <a:latin typeface="Arial"/>
                <a:cs typeface="Arial"/>
              </a:rPr>
              <a:t>m</a:t>
            </a:r>
            <a:r>
              <a:rPr sz="2178" spc="-4" dirty="0">
                <a:latin typeface="Arial"/>
                <a:cs typeface="Arial"/>
              </a:rPr>
              <a:t>i</a:t>
            </a:r>
            <a:r>
              <a:rPr sz="2178" dirty="0">
                <a:latin typeface="Arial"/>
                <a:cs typeface="Arial"/>
              </a:rPr>
              <a:t>sma </a:t>
            </a:r>
            <a:r>
              <a:rPr sz="2178" spc="4" dirty="0">
                <a:latin typeface="Arial"/>
                <a:cs typeface="Arial"/>
              </a:rPr>
              <a:t>f</a:t>
            </a:r>
            <a:r>
              <a:rPr sz="2178" spc="-4" dirty="0">
                <a:latin typeface="Arial"/>
                <a:cs typeface="Arial"/>
              </a:rPr>
              <a:t>o</a:t>
            </a:r>
            <a:r>
              <a:rPr sz="2178" spc="-8" dirty="0">
                <a:latin typeface="Arial"/>
                <a:cs typeface="Arial"/>
              </a:rPr>
              <a:t>r</a:t>
            </a:r>
            <a:r>
              <a:rPr sz="2178" spc="4" dirty="0">
                <a:latin typeface="Arial"/>
                <a:cs typeface="Arial"/>
              </a:rPr>
              <a:t>m</a:t>
            </a:r>
            <a:r>
              <a:rPr sz="2178" spc="-4" dirty="0">
                <a:latin typeface="Arial"/>
                <a:cs typeface="Arial"/>
              </a:rPr>
              <a:t>a</a:t>
            </a:r>
            <a:r>
              <a:rPr sz="2178" dirty="0">
                <a:latin typeface="Arial"/>
                <a:cs typeface="Arial"/>
              </a:rPr>
              <a:t>.</a:t>
            </a:r>
          </a:p>
          <a:p>
            <a:pPr marL="322743" indent="-311216">
              <a:lnSpc>
                <a:spcPts val="3140"/>
              </a:lnSpc>
              <a:spcBef>
                <a:spcPts val="570"/>
              </a:spcBef>
              <a:tabLst>
                <a:tab pos="322743" algn="l"/>
              </a:tabLst>
            </a:pPr>
            <a:r>
              <a:rPr sz="1543" dirty="0">
                <a:solidFill>
                  <a:srgbClr val="310064"/>
                </a:solidFill>
                <a:latin typeface="Wingdings"/>
                <a:cs typeface="Wingdings"/>
              </a:rPr>
              <a:t></a:t>
            </a:r>
            <a:r>
              <a:rPr sz="1543" dirty="0">
                <a:solidFill>
                  <a:srgbClr val="310064"/>
                </a:solidFill>
                <a:latin typeface="Times New Roman"/>
                <a:cs typeface="Times New Roman"/>
              </a:rPr>
              <a:t>	</a:t>
            </a:r>
            <a:r>
              <a:rPr sz="2178" dirty="0">
                <a:latin typeface="Arial"/>
                <a:cs typeface="Arial"/>
              </a:rPr>
              <a:t>Y a veces no puede ser cambiado por medio de interacción directa.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7C213A9-B21D-4807-801A-9C6DF380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359472" y="1268350"/>
            <a:ext cx="3736528" cy="487255"/>
          </a:xfrm>
          <a:prstGeom prst="rect">
            <a:avLst/>
          </a:prstGeom>
        </p:spPr>
        <p:txBody>
          <a:bodyPr wrap="square" lIns="0" tIns="10950" rIns="0" bIns="0" rtlCol="0">
            <a:noAutofit/>
          </a:bodyPr>
          <a:lstStyle/>
          <a:p>
            <a:pPr marL="11527">
              <a:lnSpc>
                <a:spcPts val="1724"/>
              </a:lnSpc>
            </a:pPr>
            <a:r>
              <a:rPr lang="es-ES" sz="4000" b="1" spc="-8" dirty="0">
                <a:latin typeface="Calibri"/>
                <a:cs typeface="Calibri"/>
              </a:rPr>
              <a:t>Referencias:</a:t>
            </a:r>
            <a:endParaRPr lang="es-ES" sz="4000" b="1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9473" y="2024263"/>
            <a:ext cx="8544738" cy="728445"/>
          </a:xfrm>
          <a:prstGeom prst="rect">
            <a:avLst/>
          </a:prstGeom>
        </p:spPr>
        <p:txBody>
          <a:bodyPr wrap="square" lIns="0" tIns="11180" rIns="0" bIns="0" rtlCol="0">
            <a:noAutofit/>
          </a:bodyPr>
          <a:lstStyle/>
          <a:p>
            <a:pPr marL="92327" marR="219750" algn="ctr">
              <a:lnSpc>
                <a:spcPts val="1760"/>
              </a:lnSpc>
            </a:pPr>
            <a:r>
              <a:rPr sz="1634" spc="-5" dirty="0">
                <a:solidFill>
                  <a:srgbClr val="003164"/>
                </a:solidFill>
                <a:latin typeface="Arial"/>
                <a:cs typeface="Arial"/>
              </a:rPr>
              <a:t>Entradas efectivas, sesion 12,</a:t>
            </a:r>
            <a:r>
              <a:rPr lang="es-CO" sz="1634" spc="-5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634" spc="-7" dirty="0">
                <a:solidFill>
                  <a:srgbClr val="003164"/>
                </a:solidFill>
                <a:latin typeface="Arial"/>
                <a:cs typeface="Arial"/>
              </a:rPr>
              <a:t>Kendall &amp; Kendall, Ana Mercedes</a:t>
            </a:r>
            <a:r>
              <a:rPr lang="es-CO" sz="1634" spc="-7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634" spc="-4" dirty="0" err="1">
                <a:solidFill>
                  <a:srgbClr val="003164"/>
                </a:solidFill>
                <a:latin typeface="Arial"/>
                <a:cs typeface="Arial"/>
              </a:rPr>
              <a:t>Cáceres</a:t>
            </a:r>
            <a:r>
              <a:rPr sz="1634" spc="-4" dirty="0">
                <a:solidFill>
                  <a:srgbClr val="003164"/>
                </a:solidFill>
                <a:latin typeface="Arial"/>
                <a:cs typeface="Arial"/>
              </a:rPr>
              <a:t> ,Año 2006</a:t>
            </a:r>
            <a:endParaRPr sz="1634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1856" y="2784225"/>
            <a:ext cx="8544738" cy="728677"/>
          </a:xfrm>
          <a:prstGeom prst="rect">
            <a:avLst/>
          </a:prstGeom>
        </p:spPr>
        <p:txBody>
          <a:bodyPr wrap="square" lIns="0" tIns="11180" rIns="0" bIns="0" rtlCol="0">
            <a:noAutofit/>
          </a:bodyPr>
          <a:lstStyle/>
          <a:p>
            <a:pPr marL="119415">
              <a:lnSpc>
                <a:spcPts val="1760"/>
              </a:lnSpc>
            </a:pPr>
            <a:r>
              <a:rPr sz="1634" spc="-7" dirty="0">
                <a:solidFill>
                  <a:srgbClr val="003164"/>
                </a:solidFill>
                <a:latin typeface="Arial"/>
                <a:cs typeface="Arial"/>
              </a:rPr>
              <a:t>Salidas efectivas, sesion 11, Kendall</a:t>
            </a:r>
            <a:r>
              <a:rPr lang="es-CO" sz="1634" spc="-7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634" spc="-8" dirty="0">
                <a:solidFill>
                  <a:srgbClr val="003164"/>
                </a:solidFill>
                <a:latin typeface="Arial"/>
                <a:cs typeface="Arial"/>
              </a:rPr>
              <a:t>&amp; Kendall, Ana Mercedes </a:t>
            </a:r>
            <a:r>
              <a:rPr sz="1634" spc="-8" dirty="0" err="1">
                <a:solidFill>
                  <a:srgbClr val="003164"/>
                </a:solidFill>
                <a:latin typeface="Arial"/>
                <a:cs typeface="Arial"/>
              </a:rPr>
              <a:t>Cáceres</a:t>
            </a:r>
            <a:r>
              <a:rPr lang="es-CO" sz="1634" spc="-8" dirty="0">
                <a:solidFill>
                  <a:srgbClr val="003164"/>
                </a:solidFill>
                <a:latin typeface="Arial"/>
                <a:cs typeface="Arial"/>
              </a:rPr>
              <a:t> </a:t>
            </a:r>
            <a:r>
              <a:rPr sz="1634" spc="-5" dirty="0">
                <a:solidFill>
                  <a:srgbClr val="003164"/>
                </a:solidFill>
                <a:latin typeface="Arial"/>
                <a:cs typeface="Arial"/>
              </a:rPr>
              <a:t>,Año 2006</a:t>
            </a:r>
            <a:endParaRPr sz="1634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3" name="object 3"/>
          <p:cNvSpPr txBox="1"/>
          <p:nvPr/>
        </p:nvSpPr>
        <p:spPr>
          <a:xfrm>
            <a:off x="2493533" y="2114800"/>
            <a:ext cx="138323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2" name="object 2"/>
          <p:cNvSpPr txBox="1"/>
          <p:nvPr/>
        </p:nvSpPr>
        <p:spPr>
          <a:xfrm>
            <a:off x="2631857" y="2114800"/>
            <a:ext cx="6224055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C49DD40-A035-41D6-AF75-A113F2CD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n 1" descr="Texto&#10;&#10;Descripción generada automáticamente con confianza media">
            <a:extLst>
              <a:ext uri="{FF2B5EF4-FFF2-40B4-BE49-F238E27FC236}">
                <a16:creationId xmlns:a16="http://schemas.microsoft.com/office/drawing/2014/main" id="{801B1BE0-8F6F-45C1-89B4-C20EAA2F3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0477" y="2592528"/>
            <a:ext cx="9951041" cy="166679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764048" y="1547574"/>
            <a:ext cx="4499311" cy="392346"/>
          </a:xfrm>
          <a:prstGeom prst="rect">
            <a:avLst/>
          </a:prstGeom>
        </p:spPr>
        <p:txBody>
          <a:bodyPr wrap="square" lIns="0" tIns="19450" rIns="0" bIns="0" rtlCol="0">
            <a:noAutofit/>
          </a:bodyPr>
          <a:lstStyle/>
          <a:p>
            <a:pPr marL="11527">
              <a:lnSpc>
                <a:spcPts val="3063"/>
              </a:lnSpc>
            </a:pPr>
            <a:r>
              <a:rPr lang="es-ES" sz="2904" b="1" spc="-3" dirty="0">
                <a:solidFill>
                  <a:srgbClr val="002060"/>
                </a:solidFill>
                <a:latin typeface="+mj-lt"/>
                <a:cs typeface="Arial"/>
              </a:rPr>
              <a:t>Elementos de diseño</a:t>
            </a:r>
            <a:endParaRPr lang="es-ES" sz="2904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2348" y="2498091"/>
            <a:ext cx="6543930" cy="450668"/>
          </a:xfrm>
          <a:prstGeom prst="rect">
            <a:avLst/>
          </a:prstGeom>
        </p:spPr>
        <p:txBody>
          <a:bodyPr wrap="square" lIns="0" tIns="11180" rIns="0" bIns="0" rtlCol="0">
            <a:noAutofit/>
          </a:bodyPr>
          <a:lstStyle/>
          <a:p>
            <a:pPr algn="ctr">
              <a:lnSpc>
                <a:spcPts val="1760"/>
              </a:lnSpc>
            </a:pPr>
            <a:r>
              <a:rPr dirty="0">
                <a:solidFill>
                  <a:srgbClr val="003164"/>
                </a:solidFill>
                <a:latin typeface="+mj-lt"/>
                <a:cs typeface="Wingdings"/>
              </a:rPr>
              <a:t></a:t>
            </a:r>
            <a:r>
              <a:rPr dirty="0">
                <a:solidFill>
                  <a:srgbClr val="003164"/>
                </a:solidFill>
                <a:latin typeface="+mj-lt"/>
                <a:cs typeface="Times New Roman"/>
              </a:rPr>
              <a:t>    </a:t>
            </a:r>
            <a:r>
              <a:rPr spc="277" dirty="0">
                <a:solidFill>
                  <a:srgbClr val="003164"/>
                </a:solidFill>
                <a:latin typeface="+mj-lt"/>
                <a:cs typeface="Times New Roman"/>
              </a:rPr>
              <a:t> 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Lo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s </a:t>
            </a:r>
            <a:r>
              <a:rPr spc="31" dirty="0">
                <a:solidFill>
                  <a:srgbClr val="003164"/>
                </a:solidFill>
                <a:latin typeface="+mj-lt"/>
                <a:cs typeface="Arial"/>
              </a:rPr>
              <a:t> 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e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l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e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m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e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n</a:t>
            </a:r>
            <a:r>
              <a:rPr spc="4" dirty="0">
                <a:solidFill>
                  <a:srgbClr val="003164"/>
                </a:solidFill>
                <a:latin typeface="+mj-lt"/>
                <a:cs typeface="Arial"/>
              </a:rPr>
              <a:t>t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o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s</a:t>
            </a:r>
            <a:r>
              <a:rPr spc="35" dirty="0">
                <a:solidFill>
                  <a:srgbClr val="003164"/>
                </a:solidFill>
                <a:latin typeface="+mj-lt"/>
                <a:cs typeface="Arial"/>
              </a:rPr>
              <a:t> 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de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l 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Di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s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e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ñ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o</a:t>
            </a:r>
            <a:r>
              <a:rPr spc="13" dirty="0">
                <a:solidFill>
                  <a:srgbClr val="003164"/>
                </a:solidFill>
                <a:latin typeface="+mj-lt"/>
                <a:cs typeface="Arial"/>
              </a:rPr>
              <a:t> 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d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e</a:t>
            </a:r>
            <a:r>
              <a:rPr spc="13" dirty="0">
                <a:solidFill>
                  <a:srgbClr val="003164"/>
                </a:solidFill>
                <a:latin typeface="+mj-lt"/>
                <a:cs typeface="Arial"/>
              </a:rPr>
              <a:t> 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en</a:t>
            </a:r>
            <a:r>
              <a:rPr spc="4" dirty="0">
                <a:solidFill>
                  <a:srgbClr val="003164"/>
                </a:solidFill>
                <a:latin typeface="+mj-lt"/>
                <a:cs typeface="Arial"/>
              </a:rPr>
              <a:t>t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r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ad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a</a:t>
            </a:r>
            <a:r>
              <a:rPr spc="13" dirty="0">
                <a:solidFill>
                  <a:srgbClr val="003164"/>
                </a:solidFill>
                <a:latin typeface="+mj-lt"/>
                <a:cs typeface="Arial"/>
              </a:rPr>
              <a:t> 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p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a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ra</a:t>
            </a:r>
            <a:r>
              <a:rPr spc="13" dirty="0">
                <a:solidFill>
                  <a:srgbClr val="003164"/>
                </a:solidFill>
                <a:latin typeface="+mj-lt"/>
                <a:cs typeface="Arial"/>
              </a:rPr>
              <a:t> </a:t>
            </a:r>
            <a:r>
              <a:rPr spc="4" dirty="0">
                <a:solidFill>
                  <a:srgbClr val="003164"/>
                </a:solidFill>
                <a:latin typeface="+mj-lt"/>
                <a:cs typeface="Arial"/>
              </a:rPr>
              <a:t>f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o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rm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a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s</a:t>
            </a:r>
            <a:r>
              <a:rPr spc="26" dirty="0">
                <a:solidFill>
                  <a:srgbClr val="003164"/>
                </a:solidFill>
                <a:latin typeface="+mj-lt"/>
                <a:cs typeface="Arial"/>
              </a:rPr>
              <a:t> 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y</a:t>
            </a:r>
            <a:r>
              <a:rPr spc="-26" dirty="0">
                <a:solidFill>
                  <a:srgbClr val="003164"/>
                </a:solidFill>
                <a:latin typeface="+mj-lt"/>
                <a:cs typeface="Arial"/>
              </a:rPr>
              <a:t> 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p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a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n</a:t>
            </a:r>
            <a:r>
              <a:rPr spc="4" dirty="0">
                <a:solidFill>
                  <a:srgbClr val="003164"/>
                </a:solidFill>
                <a:latin typeface="+mj-lt"/>
                <a:cs typeface="Arial"/>
              </a:rPr>
              <a:t>t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a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lla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s(V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D</a:t>
            </a:r>
            <a:r>
              <a:rPr spc="26" dirty="0">
                <a:solidFill>
                  <a:srgbClr val="003164"/>
                </a:solidFill>
                <a:latin typeface="+mj-lt"/>
                <a:cs typeface="Arial"/>
              </a:rPr>
              <a:t>T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)</a:t>
            </a:r>
            <a:endParaRPr dirty="0">
              <a:latin typeface="+mj-lt"/>
              <a:cs typeface="Arial"/>
            </a:endParaRPr>
          </a:p>
          <a:p>
            <a:pPr marL="295655" marR="288997" algn="ctr">
              <a:lnSpc>
                <a:spcPts val="1734"/>
              </a:lnSpc>
            </a:pP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son muy importantes en la presentación  y creación de sistemas.</a:t>
            </a:r>
            <a:endParaRPr dirty="0">
              <a:latin typeface="+mj-lt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2346" y="3286703"/>
            <a:ext cx="7479359" cy="461503"/>
          </a:xfrm>
          <a:prstGeom prst="rect">
            <a:avLst/>
          </a:prstGeom>
        </p:spPr>
        <p:txBody>
          <a:bodyPr wrap="square" lIns="0" tIns="11180" rIns="0" bIns="0" rtlCol="0">
            <a:noAutofit/>
          </a:bodyPr>
          <a:lstStyle/>
          <a:p>
            <a:pPr marL="11527">
              <a:lnSpc>
                <a:spcPts val="1760"/>
              </a:lnSpc>
            </a:pPr>
            <a:r>
              <a:rPr dirty="0">
                <a:solidFill>
                  <a:srgbClr val="003164"/>
                </a:solidFill>
                <a:latin typeface="+mj-lt"/>
                <a:cs typeface="Wingdings"/>
              </a:rPr>
              <a:t></a:t>
            </a:r>
            <a:r>
              <a:rPr dirty="0">
                <a:solidFill>
                  <a:srgbClr val="003164"/>
                </a:solidFill>
                <a:latin typeface="+mj-lt"/>
                <a:cs typeface="Times New Roman"/>
              </a:rPr>
              <a:t>    </a:t>
            </a:r>
            <a:r>
              <a:rPr spc="277" dirty="0">
                <a:solidFill>
                  <a:srgbClr val="003164"/>
                </a:solidFill>
                <a:latin typeface="+mj-lt"/>
                <a:cs typeface="Times New Roman"/>
              </a:rPr>
              <a:t> 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El</a:t>
            </a:r>
            <a:r>
              <a:rPr spc="-8" dirty="0">
                <a:solidFill>
                  <a:srgbClr val="003164"/>
                </a:solidFill>
                <a:latin typeface="+mj-lt"/>
                <a:cs typeface="Arial"/>
              </a:rPr>
              <a:t> 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ana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li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s</a:t>
            </a:r>
            <a:r>
              <a:rPr spc="4" dirty="0">
                <a:solidFill>
                  <a:srgbClr val="003164"/>
                </a:solidFill>
                <a:latin typeface="+mj-lt"/>
                <a:cs typeface="Arial"/>
              </a:rPr>
              <a:t>t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a</a:t>
            </a:r>
            <a:r>
              <a:rPr spc="13" dirty="0">
                <a:solidFill>
                  <a:srgbClr val="003164"/>
                </a:solidFill>
                <a:latin typeface="+mj-lt"/>
                <a:cs typeface="Arial"/>
              </a:rPr>
              <a:t> 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d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e </a:t>
            </a:r>
            <a:r>
              <a:rPr spc="8" dirty="0">
                <a:solidFill>
                  <a:srgbClr val="003164"/>
                </a:solidFill>
                <a:latin typeface="+mj-lt"/>
                <a:cs typeface="Arial"/>
              </a:rPr>
              <a:t>s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i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s</a:t>
            </a:r>
            <a:r>
              <a:rPr spc="4" dirty="0">
                <a:solidFill>
                  <a:srgbClr val="003164"/>
                </a:solidFill>
                <a:latin typeface="+mj-lt"/>
                <a:cs typeface="Arial"/>
              </a:rPr>
              <a:t>t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e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m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a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s</a:t>
            </a:r>
            <a:r>
              <a:rPr spc="4" dirty="0">
                <a:solidFill>
                  <a:srgbClr val="003164"/>
                </a:solidFill>
                <a:latin typeface="+mj-lt"/>
                <a:cs typeface="Arial"/>
              </a:rPr>
              <a:t> 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de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b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e</a:t>
            </a:r>
            <a:r>
              <a:rPr spc="13" dirty="0">
                <a:solidFill>
                  <a:srgbClr val="003164"/>
                </a:solidFill>
                <a:latin typeface="+mj-lt"/>
                <a:cs typeface="Arial"/>
              </a:rPr>
              <a:t> 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a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dqu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i</a:t>
            </a:r>
            <a:r>
              <a:rPr spc="13" dirty="0">
                <a:solidFill>
                  <a:srgbClr val="003164"/>
                </a:solidFill>
                <a:latin typeface="+mj-lt"/>
                <a:cs typeface="Arial"/>
              </a:rPr>
              <a:t>r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i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r</a:t>
            </a:r>
            <a:r>
              <a:rPr spc="17" dirty="0">
                <a:solidFill>
                  <a:srgbClr val="003164"/>
                </a:solidFill>
                <a:latin typeface="+mj-lt"/>
                <a:cs typeface="Arial"/>
              </a:rPr>
              <a:t> 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c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ono</a:t>
            </a:r>
            <a:r>
              <a:rPr spc="8" dirty="0">
                <a:solidFill>
                  <a:srgbClr val="003164"/>
                </a:solidFill>
                <a:latin typeface="+mj-lt"/>
                <a:cs typeface="Arial"/>
              </a:rPr>
              <a:t>c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i</a:t>
            </a:r>
            <a:r>
              <a:rPr spc="13" dirty="0">
                <a:solidFill>
                  <a:srgbClr val="003164"/>
                </a:solidFill>
                <a:latin typeface="+mj-lt"/>
                <a:cs typeface="Arial"/>
              </a:rPr>
              <a:t>m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i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en</a:t>
            </a:r>
            <a:r>
              <a:rPr spc="4" dirty="0">
                <a:solidFill>
                  <a:srgbClr val="003164"/>
                </a:solidFill>
                <a:latin typeface="+mj-lt"/>
                <a:cs typeface="Arial"/>
              </a:rPr>
              <a:t>t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o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s</a:t>
            </a:r>
            <a:r>
              <a:rPr spc="26" dirty="0">
                <a:solidFill>
                  <a:srgbClr val="003164"/>
                </a:solidFill>
                <a:latin typeface="+mj-lt"/>
                <a:cs typeface="Arial"/>
              </a:rPr>
              <a:t> 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q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u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e</a:t>
            </a:r>
            <a:r>
              <a:rPr spc="13" dirty="0">
                <a:solidFill>
                  <a:srgbClr val="003164"/>
                </a:solidFill>
                <a:latin typeface="+mj-lt"/>
                <a:cs typeface="Arial"/>
              </a:rPr>
              <a:t> 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l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e</a:t>
            </a:r>
            <a:r>
              <a:rPr lang="es-CO" dirty="0">
                <a:solidFill>
                  <a:srgbClr val="003164"/>
                </a:solidFill>
                <a:latin typeface="+mj-lt"/>
                <a:cs typeface="Arial"/>
              </a:rPr>
              <a:t> ayuden crear una      	entrada que satisfaga los objetivos siguientes:</a:t>
            </a:r>
          </a:p>
          <a:p>
            <a:pPr marL="11527">
              <a:lnSpc>
                <a:spcPts val="1760"/>
              </a:lnSpc>
            </a:pPr>
            <a:endParaRPr dirty="0">
              <a:latin typeface="+mj-l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435" y="4086150"/>
            <a:ext cx="1868234" cy="1380492"/>
          </a:xfrm>
          <a:prstGeom prst="rect">
            <a:avLst/>
          </a:prstGeom>
        </p:spPr>
        <p:txBody>
          <a:bodyPr wrap="square" lIns="0" tIns="11180" rIns="0" bIns="0" rtlCol="0">
            <a:noAutofit/>
          </a:bodyPr>
          <a:lstStyle/>
          <a:p>
            <a:pPr marL="11527" marR="31121">
              <a:lnSpc>
                <a:spcPts val="1760"/>
              </a:lnSpc>
            </a:pPr>
            <a:r>
              <a:rPr dirty="0">
                <a:solidFill>
                  <a:srgbClr val="003164"/>
                </a:solidFill>
                <a:latin typeface="+mj-lt"/>
                <a:cs typeface="Wingdings"/>
              </a:rPr>
              <a:t></a:t>
            </a:r>
            <a:r>
              <a:rPr dirty="0">
                <a:solidFill>
                  <a:srgbClr val="003164"/>
                </a:solidFill>
                <a:latin typeface="+mj-lt"/>
                <a:cs typeface="Times New Roman"/>
              </a:rPr>
              <a:t>   </a:t>
            </a:r>
            <a:r>
              <a:rPr spc="177" dirty="0">
                <a:solidFill>
                  <a:srgbClr val="003164"/>
                </a:solidFill>
                <a:latin typeface="+mj-lt"/>
                <a:cs typeface="Times New Roman"/>
              </a:rPr>
              <a:t> 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E</a:t>
            </a:r>
            <a:r>
              <a:rPr spc="4" dirty="0">
                <a:solidFill>
                  <a:srgbClr val="003164"/>
                </a:solidFill>
                <a:latin typeface="+mj-lt"/>
                <a:cs typeface="Arial"/>
              </a:rPr>
              <a:t>f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e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c</a:t>
            </a:r>
            <a:r>
              <a:rPr spc="4" dirty="0">
                <a:solidFill>
                  <a:srgbClr val="003164"/>
                </a:solidFill>
                <a:latin typeface="+mj-lt"/>
                <a:cs typeface="Arial"/>
              </a:rPr>
              <a:t>t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iv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i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da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d</a:t>
            </a:r>
            <a:endParaRPr dirty="0">
              <a:latin typeface="+mj-lt"/>
              <a:cs typeface="Arial"/>
            </a:endParaRPr>
          </a:p>
          <a:p>
            <a:pPr marL="11527" marR="31121">
              <a:lnSpc>
                <a:spcPct val="95825"/>
              </a:lnSpc>
              <a:spcBef>
                <a:spcPts val="179"/>
              </a:spcBef>
            </a:pPr>
            <a:r>
              <a:rPr dirty="0">
                <a:solidFill>
                  <a:srgbClr val="003164"/>
                </a:solidFill>
                <a:latin typeface="+mj-lt"/>
                <a:cs typeface="Wingdings"/>
              </a:rPr>
              <a:t></a:t>
            </a:r>
            <a:r>
              <a:rPr dirty="0">
                <a:solidFill>
                  <a:srgbClr val="003164"/>
                </a:solidFill>
                <a:latin typeface="+mj-lt"/>
                <a:cs typeface="Times New Roman"/>
              </a:rPr>
              <a:t>   </a:t>
            </a:r>
            <a:r>
              <a:rPr spc="177" dirty="0">
                <a:solidFill>
                  <a:srgbClr val="003164"/>
                </a:solidFill>
                <a:latin typeface="+mj-lt"/>
                <a:cs typeface="Times New Roman"/>
              </a:rPr>
              <a:t> 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Pr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e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cis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ió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n</a:t>
            </a:r>
            <a:endParaRPr dirty="0">
              <a:latin typeface="+mj-lt"/>
              <a:cs typeface="Arial"/>
            </a:endParaRPr>
          </a:p>
          <a:p>
            <a:pPr marL="11527">
              <a:lnSpc>
                <a:spcPct val="95825"/>
              </a:lnSpc>
              <a:spcBef>
                <a:spcPts val="268"/>
              </a:spcBef>
            </a:pPr>
            <a:r>
              <a:rPr dirty="0">
                <a:solidFill>
                  <a:srgbClr val="003164"/>
                </a:solidFill>
                <a:latin typeface="+mj-lt"/>
                <a:cs typeface="Wingdings"/>
              </a:rPr>
              <a:t></a:t>
            </a:r>
            <a:r>
              <a:rPr dirty="0">
                <a:solidFill>
                  <a:srgbClr val="003164"/>
                </a:solidFill>
                <a:latin typeface="+mj-lt"/>
                <a:cs typeface="Times New Roman"/>
              </a:rPr>
              <a:t>   </a:t>
            </a:r>
            <a:r>
              <a:rPr spc="177" dirty="0">
                <a:solidFill>
                  <a:srgbClr val="003164"/>
                </a:solidFill>
                <a:latin typeface="+mj-lt"/>
                <a:cs typeface="Times New Roman"/>
              </a:rPr>
              <a:t> </a:t>
            </a:r>
            <a:r>
              <a:rPr spc="4" dirty="0">
                <a:solidFill>
                  <a:srgbClr val="003164"/>
                </a:solidFill>
                <a:latin typeface="+mj-lt"/>
                <a:cs typeface="Arial"/>
              </a:rPr>
              <a:t>F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a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ci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lid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a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d 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d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e 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u</a:t>
            </a:r>
            <a:r>
              <a:rPr spc="8" dirty="0">
                <a:solidFill>
                  <a:srgbClr val="003164"/>
                </a:solidFill>
                <a:latin typeface="+mj-lt"/>
                <a:cs typeface="Arial"/>
              </a:rPr>
              <a:t>s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o</a:t>
            </a:r>
            <a:endParaRPr dirty="0">
              <a:latin typeface="+mj-lt"/>
              <a:cs typeface="Arial"/>
            </a:endParaRPr>
          </a:p>
          <a:p>
            <a:pPr marL="11527" marR="31121">
              <a:lnSpc>
                <a:spcPct val="95825"/>
              </a:lnSpc>
              <a:spcBef>
                <a:spcPts val="439"/>
              </a:spcBef>
            </a:pPr>
            <a:r>
              <a:rPr dirty="0">
                <a:solidFill>
                  <a:srgbClr val="003164"/>
                </a:solidFill>
                <a:latin typeface="+mj-lt"/>
                <a:cs typeface="Wingdings"/>
              </a:rPr>
              <a:t></a:t>
            </a:r>
            <a:r>
              <a:rPr dirty="0">
                <a:solidFill>
                  <a:srgbClr val="003164"/>
                </a:solidFill>
                <a:latin typeface="+mj-lt"/>
                <a:cs typeface="Times New Roman"/>
              </a:rPr>
              <a:t>   </a:t>
            </a:r>
            <a:r>
              <a:rPr spc="177" dirty="0">
                <a:solidFill>
                  <a:srgbClr val="003164"/>
                </a:solidFill>
                <a:latin typeface="+mj-lt"/>
                <a:cs typeface="Times New Roman"/>
              </a:rPr>
              <a:t> 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C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on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sis</a:t>
            </a:r>
            <a:r>
              <a:rPr spc="4" dirty="0">
                <a:solidFill>
                  <a:srgbClr val="003164"/>
                </a:solidFill>
                <a:latin typeface="+mj-lt"/>
                <a:cs typeface="Arial"/>
              </a:rPr>
              <a:t>t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e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n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c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i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a</a:t>
            </a:r>
            <a:endParaRPr dirty="0">
              <a:latin typeface="+mj-lt"/>
              <a:cs typeface="Arial"/>
            </a:endParaRPr>
          </a:p>
          <a:p>
            <a:pPr marL="11527" marR="31121">
              <a:lnSpc>
                <a:spcPct val="95825"/>
              </a:lnSpc>
              <a:spcBef>
                <a:spcPts val="359"/>
              </a:spcBef>
            </a:pPr>
            <a:r>
              <a:rPr dirty="0">
                <a:solidFill>
                  <a:srgbClr val="003164"/>
                </a:solidFill>
                <a:latin typeface="+mj-lt"/>
                <a:cs typeface="Wingdings"/>
              </a:rPr>
              <a:t></a:t>
            </a:r>
            <a:r>
              <a:rPr dirty="0">
                <a:solidFill>
                  <a:srgbClr val="003164"/>
                </a:solidFill>
                <a:latin typeface="+mj-lt"/>
                <a:cs typeface="Times New Roman"/>
              </a:rPr>
              <a:t>   </a:t>
            </a:r>
            <a:r>
              <a:rPr spc="17" dirty="0">
                <a:solidFill>
                  <a:srgbClr val="003164"/>
                </a:solidFill>
                <a:latin typeface="+mj-lt"/>
                <a:cs typeface="Times New Roman"/>
              </a:rPr>
              <a:t> </a:t>
            </a:r>
            <a:r>
              <a:rPr spc="-17" dirty="0">
                <a:solidFill>
                  <a:srgbClr val="003164"/>
                </a:solidFill>
                <a:latin typeface="+mj-lt"/>
                <a:cs typeface="Arial"/>
              </a:rPr>
              <a:t>At</a:t>
            </a:r>
            <a:r>
              <a:rPr spc="4" dirty="0">
                <a:solidFill>
                  <a:srgbClr val="003164"/>
                </a:solidFill>
                <a:latin typeface="+mj-lt"/>
                <a:cs typeface="Arial"/>
              </a:rPr>
              <a:t>r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a</a:t>
            </a:r>
            <a:r>
              <a:rPr spc="-4" dirty="0">
                <a:solidFill>
                  <a:srgbClr val="003164"/>
                </a:solidFill>
                <a:latin typeface="+mj-lt"/>
                <a:cs typeface="Arial"/>
              </a:rPr>
              <a:t>c</a:t>
            </a:r>
            <a:r>
              <a:rPr spc="-13" dirty="0">
                <a:solidFill>
                  <a:srgbClr val="003164"/>
                </a:solidFill>
                <a:latin typeface="+mj-lt"/>
                <a:cs typeface="Arial"/>
              </a:rPr>
              <a:t>t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i</a:t>
            </a:r>
            <a:r>
              <a:rPr spc="-17" dirty="0">
                <a:solidFill>
                  <a:srgbClr val="003164"/>
                </a:solidFill>
                <a:latin typeface="+mj-lt"/>
                <a:cs typeface="Arial"/>
              </a:rPr>
              <a:t>v</a:t>
            </a:r>
            <a:r>
              <a:rPr dirty="0">
                <a:solidFill>
                  <a:srgbClr val="003164"/>
                </a:solidFill>
                <a:latin typeface="+mj-lt"/>
                <a:cs typeface="Arial"/>
              </a:rPr>
              <a:t>o</a:t>
            </a:r>
            <a:endParaRPr dirty="0">
              <a:latin typeface="+mj-l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3" name="object 3"/>
          <p:cNvSpPr txBox="1"/>
          <p:nvPr/>
        </p:nvSpPr>
        <p:spPr>
          <a:xfrm>
            <a:off x="2493533" y="2114800"/>
            <a:ext cx="138323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>
              <a:latin typeface="+mj-lt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F5615A9-20FE-4822-BC88-9412A32A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BEFCB11-89CE-49AD-B6B4-01AE47C2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803" y="4294948"/>
            <a:ext cx="2461663" cy="16000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2764049" y="1500331"/>
            <a:ext cx="3215675" cy="437990"/>
          </a:xfrm>
          <a:prstGeom prst="rect">
            <a:avLst/>
          </a:prstGeom>
        </p:spPr>
        <p:txBody>
          <a:bodyPr wrap="square" lIns="0" tIns="21784" rIns="0" bIns="0" rtlCol="0">
            <a:noAutofit/>
          </a:bodyPr>
          <a:lstStyle/>
          <a:p>
            <a:pPr marL="11527">
              <a:lnSpc>
                <a:spcPts val="3430"/>
              </a:lnSpc>
            </a:pPr>
            <a:r>
              <a:rPr lang="es-ES" sz="3267" b="1" spc="-3" dirty="0">
                <a:solidFill>
                  <a:srgbClr val="002060"/>
                </a:solidFill>
                <a:latin typeface="+mj-lt"/>
                <a:cs typeface="Arial"/>
              </a:rPr>
              <a:t>Lineamientos</a:t>
            </a:r>
            <a:endParaRPr lang="es-ES" sz="3267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70274" y="2492301"/>
            <a:ext cx="344946" cy="751960"/>
          </a:xfrm>
          <a:prstGeom prst="rect">
            <a:avLst/>
          </a:prstGeom>
        </p:spPr>
        <p:txBody>
          <a:bodyPr wrap="square" lIns="0" tIns="15906" rIns="0" bIns="0" rtlCol="0">
            <a:noAutofit/>
          </a:bodyPr>
          <a:lstStyle/>
          <a:p>
            <a:pPr marL="11527" algn="just">
              <a:lnSpc>
                <a:spcPts val="1960"/>
              </a:lnSpc>
            </a:pPr>
            <a:r>
              <a:rPr sz="1815" spc="-4" dirty="0">
                <a:solidFill>
                  <a:srgbClr val="003164"/>
                </a:solidFill>
                <a:latin typeface="Verdana"/>
                <a:cs typeface="Verdana"/>
              </a:rPr>
              <a:t>E</a:t>
            </a:r>
            <a:r>
              <a:rPr sz="1815" dirty="0">
                <a:solidFill>
                  <a:srgbClr val="003164"/>
                </a:solidFill>
                <a:latin typeface="Verdana"/>
                <a:cs typeface="Verdana"/>
              </a:rPr>
              <a:t>n se de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74146" y="2492302"/>
            <a:ext cx="6179506" cy="254034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28" dirty="0">
                <a:solidFill>
                  <a:srgbClr val="003164"/>
                </a:solidFill>
                <a:latin typeface="Verdana"/>
                <a:cs typeface="Verdana"/>
              </a:rPr>
              <a:t>base a lo expuesto anteriormente es necesario que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45101" y="2741264"/>
            <a:ext cx="1299534" cy="254034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9" dirty="0">
                <a:solidFill>
                  <a:srgbClr val="003164"/>
                </a:solidFill>
                <a:latin typeface="Verdana"/>
                <a:cs typeface="Verdana"/>
              </a:rPr>
              <a:t>consideren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42288" y="2741264"/>
            <a:ext cx="4812088" cy="254034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34" dirty="0">
                <a:solidFill>
                  <a:srgbClr val="003164"/>
                </a:solidFill>
                <a:latin typeface="Verdana"/>
                <a:cs typeface="Verdana"/>
              </a:rPr>
              <a:t>los cuatro lineamientos para las formas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31270" y="2990227"/>
            <a:ext cx="2837784" cy="254034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8" dirty="0">
                <a:solidFill>
                  <a:srgbClr val="003164"/>
                </a:solidFill>
                <a:latin typeface="Verdana"/>
                <a:cs typeface="Verdana"/>
              </a:rPr>
              <a:t>entrada bien diseñadas: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88946" y="3618397"/>
            <a:ext cx="4857607" cy="254034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17" dirty="0">
                <a:solidFill>
                  <a:srgbClr val="003164"/>
                </a:solidFill>
                <a:latin typeface="Verdana"/>
                <a:cs typeface="Verdana"/>
              </a:rPr>
              <a:t>1.- Las formas deben ser fáciles de llenar.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8946" y="3929601"/>
            <a:ext cx="763102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24" dirty="0">
                <a:solidFill>
                  <a:srgbClr val="003164"/>
                </a:solidFill>
                <a:latin typeface="Verdana"/>
                <a:cs typeface="Verdana"/>
              </a:rPr>
              <a:t>2.-Las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5014" y="3929601"/>
            <a:ext cx="858537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4" dirty="0">
                <a:solidFill>
                  <a:srgbClr val="003164"/>
                </a:solidFill>
                <a:latin typeface="Verdana"/>
                <a:cs typeface="Verdana"/>
              </a:rPr>
              <a:t>formas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03838" y="3929601"/>
            <a:ext cx="761267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8" dirty="0">
                <a:solidFill>
                  <a:srgbClr val="003164"/>
                </a:solidFill>
                <a:latin typeface="Verdana"/>
                <a:cs typeface="Verdana"/>
              </a:rPr>
              <a:t>deben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4691" y="3929601"/>
            <a:ext cx="1159039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6" dirty="0">
                <a:solidFill>
                  <a:srgbClr val="003164"/>
                </a:solidFill>
                <a:latin typeface="Verdana"/>
                <a:cs typeface="Verdana"/>
              </a:rPr>
              <a:t>satisfacer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05037" y="3929601"/>
            <a:ext cx="256630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8" dirty="0">
                <a:solidFill>
                  <a:srgbClr val="003164"/>
                </a:solidFill>
                <a:latin typeface="Verdana"/>
                <a:cs typeface="Verdana"/>
              </a:rPr>
              <a:t>el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8052" y="3929601"/>
            <a:ext cx="1136283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3" dirty="0">
                <a:solidFill>
                  <a:srgbClr val="003164"/>
                </a:solidFill>
                <a:latin typeface="Verdana"/>
                <a:cs typeface="Verdana"/>
              </a:rPr>
              <a:t>propósito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68315" y="3929601"/>
            <a:ext cx="572634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10" dirty="0">
                <a:solidFill>
                  <a:srgbClr val="003164"/>
                </a:solidFill>
                <a:latin typeface="Verdana"/>
                <a:cs typeface="Verdana"/>
              </a:rPr>
              <a:t>para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2597" y="4182713"/>
            <a:ext cx="2895988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7" dirty="0">
                <a:solidFill>
                  <a:srgbClr val="003164"/>
                </a:solidFill>
                <a:latin typeface="Verdana"/>
                <a:cs typeface="Verdana"/>
              </a:rPr>
              <a:t>lo que fueron diseñadas.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8946" y="4493916"/>
            <a:ext cx="1680345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8" dirty="0">
                <a:solidFill>
                  <a:srgbClr val="003164"/>
                </a:solidFill>
                <a:latin typeface="Verdana"/>
                <a:cs typeface="Verdana"/>
              </a:rPr>
              <a:t>3.-Las formas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6811" y="4493916"/>
            <a:ext cx="4277181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32" dirty="0">
                <a:solidFill>
                  <a:srgbClr val="003164"/>
                </a:solidFill>
                <a:latin typeface="Verdana"/>
                <a:cs typeface="Verdana"/>
              </a:rPr>
              <a:t>deben ser diseñadas para asegurar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8946" y="4747145"/>
            <a:ext cx="4138035" cy="554401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335190" marR="34649">
              <a:lnSpc>
                <a:spcPts val="1979"/>
              </a:lnSpc>
            </a:pPr>
            <a:r>
              <a:rPr sz="1815" spc="-8" dirty="0">
                <a:solidFill>
                  <a:srgbClr val="003164"/>
                </a:solidFill>
                <a:latin typeface="Verdana"/>
                <a:cs typeface="Verdana"/>
              </a:rPr>
              <a:t>su llenado preciso.</a:t>
            </a:r>
            <a:endParaRPr sz="1815">
              <a:latin typeface="Verdana"/>
              <a:cs typeface="Verdana"/>
            </a:endParaRPr>
          </a:p>
          <a:p>
            <a:pPr marL="11527">
              <a:lnSpc>
                <a:spcPct val="101277"/>
              </a:lnSpc>
              <a:spcBef>
                <a:spcPts val="54"/>
              </a:spcBef>
            </a:pPr>
            <a:r>
              <a:rPr sz="1815" spc="-13" dirty="0">
                <a:solidFill>
                  <a:srgbClr val="003164"/>
                </a:solidFill>
                <a:latin typeface="Verdana"/>
                <a:cs typeface="Verdana"/>
              </a:rPr>
              <a:t>4.-Las formas deben ser atractivas.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3" name="object 3"/>
          <p:cNvSpPr txBox="1"/>
          <p:nvPr/>
        </p:nvSpPr>
        <p:spPr>
          <a:xfrm>
            <a:off x="2493533" y="2114800"/>
            <a:ext cx="138323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2" name="object 2"/>
          <p:cNvSpPr txBox="1"/>
          <p:nvPr/>
        </p:nvSpPr>
        <p:spPr>
          <a:xfrm>
            <a:off x="2631857" y="2114800"/>
            <a:ext cx="6224055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78722865-AD24-48C7-B9AA-793E513F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2764048" y="1500331"/>
            <a:ext cx="4160581" cy="437990"/>
          </a:xfrm>
          <a:prstGeom prst="rect">
            <a:avLst/>
          </a:prstGeom>
        </p:spPr>
        <p:txBody>
          <a:bodyPr wrap="square" lIns="0" tIns="21784" rIns="0" bIns="0" rtlCol="0">
            <a:noAutofit/>
          </a:bodyPr>
          <a:lstStyle/>
          <a:p>
            <a:pPr marL="11527">
              <a:lnSpc>
                <a:spcPts val="3430"/>
              </a:lnSpc>
            </a:pPr>
            <a:r>
              <a:rPr lang="es-ES" sz="3267" b="1" spc="-2" dirty="0">
                <a:solidFill>
                  <a:srgbClr val="002060"/>
                </a:solidFill>
                <a:latin typeface="+mj-lt"/>
                <a:cs typeface="Arial"/>
              </a:rPr>
              <a:t>Consideraciones</a:t>
            </a:r>
            <a:endParaRPr lang="es-ES" sz="3267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83551" y="2585547"/>
            <a:ext cx="1992683" cy="558322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15" dirty="0">
                <a:solidFill>
                  <a:srgbClr val="003164"/>
                </a:solidFill>
                <a:latin typeface="Verdana"/>
                <a:cs typeface="Verdana"/>
              </a:rPr>
              <a:t>Es importante el</a:t>
            </a:r>
            <a:endParaRPr sz="1815" dirty="0">
              <a:latin typeface="Verdana"/>
              <a:cs typeface="Verdana"/>
            </a:endParaRPr>
          </a:p>
          <a:p>
            <a:pPr marL="11527" marR="34649">
              <a:lnSpc>
                <a:spcPct val="101277"/>
              </a:lnSpc>
              <a:spcBef>
                <a:spcPts val="91"/>
              </a:spcBef>
            </a:pPr>
            <a:r>
              <a:rPr sz="1815" spc="-5" dirty="0">
                <a:solidFill>
                  <a:srgbClr val="003164"/>
                </a:solidFill>
                <a:latin typeface="Verdana"/>
                <a:cs typeface="Verdana"/>
              </a:rPr>
              <a:t>en pantallas.</a:t>
            </a:r>
            <a:endParaRPr sz="1815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36503" y="2611827"/>
            <a:ext cx="564418" cy="254034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5" dirty="0">
                <a:solidFill>
                  <a:srgbClr val="003164"/>
                </a:solidFill>
                <a:latin typeface="Verdana"/>
                <a:cs typeface="Verdana"/>
              </a:rPr>
              <a:t>flujo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53192" y="2611827"/>
            <a:ext cx="1163312" cy="254034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4" dirty="0">
                <a:solidFill>
                  <a:srgbClr val="003164"/>
                </a:solidFill>
                <a:latin typeface="Verdana"/>
                <a:cs typeface="Verdana"/>
              </a:rPr>
              <a:t>adecuado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6858" y="2611827"/>
            <a:ext cx="2665617" cy="254034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17" dirty="0">
                <a:solidFill>
                  <a:srgbClr val="003164"/>
                </a:solidFill>
                <a:latin typeface="Verdana"/>
                <a:cs typeface="Verdana"/>
              </a:rPr>
              <a:t>tanto en formas como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62962" y="3412350"/>
            <a:ext cx="6721964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5" dirty="0">
                <a:solidFill>
                  <a:srgbClr val="003164"/>
                </a:solidFill>
                <a:latin typeface="Verdana"/>
                <a:cs typeface="Verdana"/>
              </a:rPr>
              <a:t>Las formas deben agrupar logicamente la información en</a:t>
            </a:r>
            <a:endParaRPr sz="1815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62962" y="3688975"/>
            <a:ext cx="204544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dirty="0">
                <a:solidFill>
                  <a:srgbClr val="003164"/>
                </a:solidFill>
                <a:latin typeface="Verdana"/>
                <a:cs typeface="Verdana"/>
              </a:rPr>
              <a:t>7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6186" y="3688975"/>
            <a:ext cx="1243277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5" dirty="0">
                <a:solidFill>
                  <a:srgbClr val="003164"/>
                </a:solidFill>
                <a:latin typeface="Verdana"/>
                <a:cs typeface="Verdana"/>
              </a:rPr>
              <a:t>categorias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91132" y="3688975"/>
            <a:ext cx="194394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dirty="0">
                <a:solidFill>
                  <a:srgbClr val="003164"/>
                </a:solidFill>
                <a:latin typeface="Verdana"/>
                <a:cs typeface="Verdana"/>
              </a:rPr>
              <a:t>y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4673" y="3688975"/>
            <a:ext cx="377210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7" dirty="0">
                <a:solidFill>
                  <a:srgbClr val="003164"/>
                </a:solidFill>
                <a:latin typeface="Verdana"/>
                <a:cs typeface="Verdana"/>
              </a:rPr>
              <a:t>las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0787" y="3688975"/>
            <a:ext cx="1093899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6" dirty="0">
                <a:solidFill>
                  <a:srgbClr val="003164"/>
                </a:solidFill>
                <a:latin typeface="Verdana"/>
                <a:cs typeface="Verdana"/>
              </a:rPr>
              <a:t>pantallas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6356" y="3688975"/>
            <a:ext cx="761267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9" dirty="0">
                <a:solidFill>
                  <a:srgbClr val="003164"/>
                </a:solidFill>
                <a:latin typeface="Verdana"/>
                <a:cs typeface="Verdana"/>
              </a:rPr>
              <a:t>deben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76979" y="3688975"/>
            <a:ext cx="412151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5" dirty="0">
                <a:solidFill>
                  <a:srgbClr val="003164"/>
                </a:solidFill>
                <a:latin typeface="Verdana"/>
                <a:cs typeface="Verdana"/>
              </a:rPr>
              <a:t>ser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76286" y="3688975"/>
            <a:ext cx="1069118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5" dirty="0">
                <a:solidFill>
                  <a:srgbClr val="003164"/>
                </a:solidFill>
                <a:latin typeface="Verdana"/>
                <a:cs typeface="Verdana"/>
              </a:rPr>
              <a:t>divididas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7076" y="3688975"/>
            <a:ext cx="339414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8" dirty="0">
                <a:solidFill>
                  <a:srgbClr val="003164"/>
                </a:solidFill>
                <a:latin typeface="Verdana"/>
                <a:cs typeface="Verdana"/>
              </a:rPr>
              <a:t>en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63079" y="3688975"/>
            <a:ext cx="259396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2" dirty="0">
                <a:solidFill>
                  <a:srgbClr val="003164"/>
                </a:solidFill>
                <a:latin typeface="Verdana"/>
                <a:cs typeface="Verdana"/>
              </a:rPr>
              <a:t>al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2961" y="3965600"/>
            <a:ext cx="3612448" cy="254033"/>
          </a:xfrm>
          <a:prstGeom prst="rect">
            <a:avLst/>
          </a:prstGeom>
        </p:spPr>
        <p:txBody>
          <a:bodyPr wrap="square" lIns="0" tIns="12563" rIns="0" bIns="0" rtlCol="0">
            <a:noAutofit/>
          </a:bodyPr>
          <a:lstStyle/>
          <a:p>
            <a:pPr marL="11527">
              <a:lnSpc>
                <a:spcPts val="1979"/>
              </a:lnSpc>
            </a:pPr>
            <a:r>
              <a:rPr sz="1815" spc="-8" dirty="0">
                <a:solidFill>
                  <a:srgbClr val="003164"/>
                </a:solidFill>
                <a:latin typeface="Verdana"/>
                <a:cs typeface="Verdana"/>
              </a:rPr>
              <a:t>menos 4 secciones principales.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826AD1E-CFB8-4748-B292-CE3FA4A1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7331708" y="2774551"/>
            <a:ext cx="1994467" cy="3272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" name="object 7"/>
          <p:cNvSpPr txBox="1"/>
          <p:nvPr/>
        </p:nvSpPr>
        <p:spPr>
          <a:xfrm>
            <a:off x="2772348" y="800321"/>
            <a:ext cx="8129238" cy="784225"/>
          </a:xfrm>
          <a:prstGeom prst="rect">
            <a:avLst/>
          </a:prstGeom>
        </p:spPr>
        <p:txBody>
          <a:bodyPr wrap="square" lIns="0" tIns="19450" rIns="0" bIns="0" rtlCol="0">
            <a:noAutofit/>
          </a:bodyPr>
          <a:lstStyle/>
          <a:p>
            <a:pPr marL="11527" marR="55396">
              <a:lnSpc>
                <a:spcPts val="3063"/>
              </a:lnSpc>
            </a:pPr>
            <a:r>
              <a:rPr lang="es-CO" sz="2800" b="1" spc="-10" dirty="0">
                <a:solidFill>
                  <a:srgbClr val="002060"/>
                </a:solidFill>
                <a:latin typeface="+mj-lt"/>
                <a:cs typeface="Arial"/>
              </a:rPr>
              <a:t>Siete formas en las que se debe a</a:t>
            </a:r>
            <a:r>
              <a:rPr lang="es-CO" sz="2800" b="1" spc="-8" dirty="0">
                <a:solidFill>
                  <a:srgbClr val="002060"/>
                </a:solidFill>
                <a:latin typeface="+mj-lt"/>
                <a:cs typeface="Arial"/>
              </a:rPr>
              <a:t>grupar lógicamente la información</a:t>
            </a:r>
            <a:endParaRPr lang="es-CO" sz="2800" b="1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2348" y="2543459"/>
            <a:ext cx="4167864" cy="3122107"/>
          </a:xfrm>
          <a:prstGeom prst="rect">
            <a:avLst/>
          </a:prstGeom>
        </p:spPr>
        <p:txBody>
          <a:bodyPr wrap="square" lIns="0" tIns="17317" rIns="0" bIns="0" rtlCol="0">
            <a:noAutofit/>
          </a:bodyPr>
          <a:lstStyle/>
          <a:p>
            <a:pPr marL="11527" marR="48341">
              <a:lnSpc>
                <a:spcPts val="2727"/>
              </a:lnSpc>
            </a:pPr>
            <a:r>
              <a:rPr sz="2541" spc="-19" dirty="0">
                <a:solidFill>
                  <a:srgbClr val="002060"/>
                </a:solidFill>
                <a:latin typeface="+mj-lt"/>
                <a:cs typeface="Verdana"/>
              </a:rPr>
              <a:t>1.- Encabezado</a:t>
            </a:r>
            <a:endParaRPr sz="2541">
              <a:solidFill>
                <a:srgbClr val="002060"/>
              </a:solidFill>
              <a:latin typeface="+mj-lt"/>
              <a:cs typeface="Verdana"/>
            </a:endParaRPr>
          </a:p>
          <a:p>
            <a:pPr marL="11527">
              <a:lnSpc>
                <a:spcPct val="101277"/>
              </a:lnSpc>
              <a:spcBef>
                <a:spcPts val="40"/>
              </a:spcBef>
            </a:pPr>
            <a:r>
              <a:rPr sz="2541" spc="-18" dirty="0">
                <a:solidFill>
                  <a:srgbClr val="002060"/>
                </a:solidFill>
                <a:latin typeface="+mj-lt"/>
                <a:cs typeface="Verdana"/>
              </a:rPr>
              <a:t>2.-Identificación y acceso</a:t>
            </a:r>
            <a:endParaRPr sz="2541">
              <a:solidFill>
                <a:srgbClr val="002060"/>
              </a:solidFill>
              <a:latin typeface="+mj-lt"/>
              <a:cs typeface="Verdana"/>
            </a:endParaRPr>
          </a:p>
          <a:p>
            <a:pPr marL="11527" marR="48341">
              <a:lnSpc>
                <a:spcPct val="101277"/>
              </a:lnSpc>
              <a:spcBef>
                <a:spcPts val="571"/>
              </a:spcBef>
            </a:pPr>
            <a:r>
              <a:rPr sz="2541" spc="-20" dirty="0">
                <a:solidFill>
                  <a:srgbClr val="002060"/>
                </a:solidFill>
                <a:latin typeface="+mj-lt"/>
                <a:cs typeface="Verdana"/>
              </a:rPr>
              <a:t>3.-Instrucciones</a:t>
            </a:r>
            <a:endParaRPr sz="2541">
              <a:solidFill>
                <a:srgbClr val="002060"/>
              </a:solidFill>
              <a:latin typeface="+mj-lt"/>
              <a:cs typeface="Verdana"/>
            </a:endParaRPr>
          </a:p>
          <a:p>
            <a:pPr marL="11527" marR="48341">
              <a:lnSpc>
                <a:spcPct val="101277"/>
              </a:lnSpc>
              <a:spcBef>
                <a:spcPts val="987"/>
              </a:spcBef>
            </a:pPr>
            <a:r>
              <a:rPr sz="2541" spc="-28" dirty="0">
                <a:solidFill>
                  <a:srgbClr val="002060"/>
                </a:solidFill>
                <a:latin typeface="+mj-lt"/>
                <a:cs typeface="Verdana"/>
              </a:rPr>
              <a:t>4.-Cuerpo</a:t>
            </a:r>
            <a:endParaRPr sz="2541">
              <a:solidFill>
                <a:srgbClr val="002060"/>
              </a:solidFill>
              <a:latin typeface="+mj-lt"/>
              <a:cs typeface="Verdana"/>
            </a:endParaRPr>
          </a:p>
          <a:p>
            <a:pPr marL="11527" marR="48341">
              <a:lnSpc>
                <a:spcPct val="101277"/>
              </a:lnSpc>
              <a:spcBef>
                <a:spcPts val="340"/>
              </a:spcBef>
            </a:pPr>
            <a:r>
              <a:rPr sz="2541" spc="-20" dirty="0">
                <a:solidFill>
                  <a:srgbClr val="002060"/>
                </a:solidFill>
                <a:latin typeface="+mj-lt"/>
                <a:cs typeface="Verdana"/>
              </a:rPr>
              <a:t>5.-Firma y Verificación</a:t>
            </a:r>
            <a:endParaRPr sz="2541">
              <a:solidFill>
                <a:srgbClr val="002060"/>
              </a:solidFill>
              <a:latin typeface="+mj-lt"/>
              <a:cs typeface="Verdana"/>
            </a:endParaRPr>
          </a:p>
          <a:p>
            <a:pPr marL="11527" marR="48341">
              <a:lnSpc>
                <a:spcPct val="101277"/>
              </a:lnSpc>
              <a:spcBef>
                <a:spcPts val="538"/>
              </a:spcBef>
            </a:pPr>
            <a:r>
              <a:rPr sz="2541" spc="-66" dirty="0">
                <a:solidFill>
                  <a:srgbClr val="002060"/>
                </a:solidFill>
                <a:latin typeface="+mj-lt"/>
                <a:cs typeface="Verdana"/>
              </a:rPr>
              <a:t>6.-Totales</a:t>
            </a:r>
            <a:endParaRPr sz="2541">
              <a:solidFill>
                <a:srgbClr val="002060"/>
              </a:solidFill>
              <a:latin typeface="+mj-lt"/>
              <a:cs typeface="Verdana"/>
            </a:endParaRPr>
          </a:p>
          <a:p>
            <a:pPr marL="11527" marR="48341">
              <a:lnSpc>
                <a:spcPts val="3086"/>
              </a:lnSpc>
              <a:spcBef>
                <a:spcPts val="869"/>
              </a:spcBef>
            </a:pPr>
            <a:r>
              <a:rPr sz="2541" spc="-19" dirty="0">
                <a:solidFill>
                  <a:srgbClr val="002060"/>
                </a:solidFill>
                <a:latin typeface="+mj-lt"/>
                <a:cs typeface="Verdana"/>
              </a:rPr>
              <a:t>7.-Comentarios</a:t>
            </a:r>
            <a:endParaRPr sz="2541">
              <a:solidFill>
                <a:srgbClr val="002060"/>
              </a:solidFill>
              <a:latin typeface="+mj-lt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294" y="316736"/>
            <a:ext cx="691562" cy="6224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EFCBF8E-159B-47D9-A980-C874E4C2B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862263" y="2862262"/>
            <a:ext cx="68580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F870132-0C55-40DA-98C8-71E44F124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6" r="23289" b="5325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3779" y="3002398"/>
            <a:ext cx="5041770" cy="853204"/>
          </a:xfrm>
          <a:prstGeom prst="rect">
            <a:avLst/>
          </a:prstGeom>
        </p:spPr>
        <p:txBody>
          <a:bodyPr wrap="square" lIns="0" tIns="42646" rIns="0" bIns="0" rtlCol="0">
            <a:noAutofit/>
          </a:bodyPr>
          <a:lstStyle/>
          <a:p>
            <a:pPr marL="11527">
              <a:lnSpc>
                <a:spcPts val="6716"/>
              </a:lnSpc>
              <a:spcAft>
                <a:spcPts val="600"/>
              </a:spcAft>
            </a:pPr>
            <a:r>
              <a:rPr lang="es-ES" sz="6535" b="1" spc="-6" dirty="0">
                <a:latin typeface="Arial"/>
                <a:cs typeface="Arial"/>
              </a:rPr>
              <a:t>Diseño de</a:t>
            </a:r>
            <a:endParaRPr lang="es-ES" sz="6535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2238" y="3998473"/>
            <a:ext cx="5041770" cy="852928"/>
          </a:xfrm>
          <a:prstGeom prst="rect">
            <a:avLst/>
          </a:prstGeom>
        </p:spPr>
        <p:txBody>
          <a:bodyPr wrap="square" lIns="0" tIns="42646" rIns="0" bIns="0" rtlCol="0">
            <a:noAutofit/>
          </a:bodyPr>
          <a:lstStyle/>
          <a:p>
            <a:pPr marL="11527">
              <a:lnSpc>
                <a:spcPts val="6716"/>
              </a:lnSpc>
              <a:spcAft>
                <a:spcPts val="600"/>
              </a:spcAft>
            </a:pPr>
            <a:r>
              <a:rPr lang="es-ES" sz="6535" b="1" spc="-113" dirty="0">
                <a:latin typeface="Arial"/>
                <a:cs typeface="Arial"/>
              </a:rPr>
              <a:t>Pantallas</a:t>
            </a:r>
            <a:endParaRPr lang="es-ES" sz="653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080582" y="2114800"/>
            <a:ext cx="0" cy="287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53">
              <a:lnSpc>
                <a:spcPts val="908"/>
              </a:lnSpc>
            </a:pPr>
            <a:endParaRPr sz="908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2873</Words>
  <Application>Microsoft Office PowerPoint</Application>
  <PresentationFormat>Panorámica</PresentationFormat>
  <Paragraphs>690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Tahoma</vt:lpstr>
      <vt:lpstr>Times New Roman</vt:lpstr>
      <vt:lpstr>Trebuchet MS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PULIDO DAZA NELSON JAVIER</dc:creator>
  <cp:lastModifiedBy>PULIDO DAZA NELSON JAVIER</cp:lastModifiedBy>
  <cp:revision>31</cp:revision>
  <dcterms:created xsi:type="dcterms:W3CDTF">2021-03-10T17:06:16Z</dcterms:created>
  <dcterms:modified xsi:type="dcterms:W3CDTF">2023-03-04T13:23:18Z</dcterms:modified>
</cp:coreProperties>
</file>