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4" r:id="rId13"/>
    <p:sldId id="265" r:id="rId14"/>
    <p:sldId id="267" r:id="rId15"/>
    <p:sldId id="268" r:id="rId16"/>
    <p:sldId id="269" r:id="rId17"/>
    <p:sldId id="270" r:id="rId18"/>
    <p:sldId id="271" r:id="rId19"/>
    <p:sldId id="273" r:id="rId20"/>
    <p:sldId id="275" r:id="rId21"/>
    <p:sldId id="272" r:id="rId2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BA9814-F617-45B8-A3BD-849CEE487018}" type="datetime1">
              <a:rPr lang="it-IT" smtClean="0"/>
              <a:t>18/07/2022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B469E-915C-4C12-AE92-0A5825963432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6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8A97-4177-442A-BEE9-CFF85D389EB0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412D00-FCB5-4A09-B7DD-20FA49AF0472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BC32F-A4DB-4191-8992-94AFBDA7E903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tes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14D12A-43FA-40C8-BBE5-46B89E0AF55F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Casella di tes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13" name="Casella di tes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"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4AE86-411A-494F-AEC1-2D73826D19B1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7" name="Connettore dirit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CFB7E-FDD4-46B2-857E-EF21E3AC6C9E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1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7" name="Connettore dirit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FF058D-C1C1-489B-8BE3-A282BEA8D487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7DB1A-850A-4B05-B895-7E5D8968600E}" type="datetime1">
              <a:rPr lang="it-IT" smtClean="0"/>
              <a:t>18/07/2022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112492-6122-4033-A6B0-C63A9DA774C7}" type="datetime1">
              <a:rPr lang="it-IT" smtClean="0"/>
              <a:t>18/07/2022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DD0CA-D849-43AF-B83D-89825ED2116A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0706A-4776-401C-9824-FC5F951B98EB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427F75-A537-44BB-92CA-14A52D14D897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4F0C37-6B93-4265-938E-99992743B0EC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B66627-3442-4045-8EA8-EB7B4B5CAF0C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099C3-42F3-4969-9FB0-20A1593C60F7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18F99-25CF-43D8-B508-76AE89E0B470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13A103-B32E-4322-92C3-A29B69B91E08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70B908AE-3340-4CAC-9582-EC23DBB8900B}" type="datetime1">
              <a:rPr lang="it-IT" noProof="0" smtClean="0"/>
              <a:t>18/07/2022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it-IT" noProof="0" smtClean="0"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ollegamenti a caten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MCMAS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5086454" cy="861420"/>
          </a:xfrm>
        </p:spPr>
        <p:txBody>
          <a:bodyPr rtlCol="0">
            <a:normAutofit/>
          </a:bodyPr>
          <a:lstStyle/>
          <a:p>
            <a:pPr rtl="0"/>
            <a:r>
              <a:rPr lang="en-US" sz="1700" dirty="0"/>
              <a:t>A model checker for multi-agent systems</a:t>
            </a:r>
            <a:endParaRPr lang="it-IT" sz="17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39278B-DA2B-E6BE-CD6E-4C9658EDEA3A}"/>
              </a:ext>
            </a:extLst>
          </p:cNvPr>
          <p:cNvSpPr txBox="1"/>
          <p:nvPr/>
        </p:nvSpPr>
        <p:spPr>
          <a:xfrm>
            <a:off x="9472029" y="5537156"/>
            <a:ext cx="261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EDITED BY</a:t>
            </a:r>
            <a:br>
              <a:rPr lang="it-IT" dirty="0"/>
            </a:br>
            <a:r>
              <a:rPr lang="it-IT" dirty="0"/>
              <a:t>Alessandro Mauro</a:t>
            </a:r>
          </a:p>
          <a:p>
            <a:r>
              <a:rPr lang="it-IT" dirty="0"/>
              <a:t>Marco Aruta</a:t>
            </a:r>
            <a:br>
              <a:rPr lang="it-IT" dirty="0"/>
            </a:br>
            <a:r>
              <a:rPr lang="it-IT" dirty="0"/>
              <a:t>Annarita Della Rocca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A62F4B-56B0-4AEC-F97A-B4688F686E39}"/>
              </a:ext>
            </a:extLst>
          </p:cNvPr>
          <p:cNvSpPr txBox="1"/>
          <p:nvPr/>
        </p:nvSpPr>
        <p:spPr>
          <a:xfrm>
            <a:off x="102606" y="5633024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Prof. Aniello Murano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45080-16EA-DCFB-EAAA-6F45218D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COMPLETARE L’INPUT PER MCMAS</a:t>
            </a:r>
            <a:br>
              <a:rPr lang="it-IT" dirty="0"/>
            </a:br>
            <a:r>
              <a:rPr lang="it-IT" sz="2000" dirty="0"/>
              <a:t>EVALUATION, INITSTATES, GROUPS, FAIRNESS, FORMULE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64B08-D3D0-CFDA-C4D0-AE37D88B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</a:rPr>
              <a:t>Un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</a:rPr>
              <a:t>multi-agent system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descritto</a:t>
            </a:r>
            <a:r>
              <a:rPr lang="en-US" dirty="0">
                <a:effectLst/>
                <a:latin typeface="Arial" panose="020B0604020202020204" pitchFamily="34" charset="0"/>
              </a:rPr>
              <a:t> in ISPL è </a:t>
            </a:r>
            <a:r>
              <a:rPr lang="en-US" dirty="0" err="1">
                <a:effectLst/>
                <a:latin typeface="Arial" panose="020B0604020202020204" pitchFamily="34" charset="0"/>
              </a:rPr>
              <a:t>composto</a:t>
            </a:r>
            <a:r>
              <a:rPr lang="en-US" dirty="0">
                <a:effectLst/>
                <a:latin typeface="Arial" panose="020B0604020202020204" pitchFamily="34" charset="0"/>
              </a:rPr>
              <a:t> da un </a:t>
            </a:r>
            <a:r>
              <a:rPr lang="en-US" dirty="0" err="1">
                <a:effectLst/>
                <a:latin typeface="Arial" panose="020B0604020202020204" pitchFamily="34" charset="0"/>
              </a:rPr>
              <a:t>agente</a:t>
            </a:r>
            <a:r>
              <a:rPr lang="en-US" dirty="0">
                <a:effectLst/>
                <a:latin typeface="Arial" panose="020B0604020202020204" pitchFamily="34" charset="0"/>
              </a:rPr>
              <a:t> Environment e da un </a:t>
            </a:r>
            <a:r>
              <a:rPr lang="en-US" dirty="0" err="1">
                <a:effectLst/>
                <a:latin typeface="Arial" panose="020B0604020202020204" pitchFamily="34" charset="0"/>
              </a:rPr>
              <a:t>insieme</a:t>
            </a:r>
            <a:r>
              <a:rPr lang="en-US" dirty="0">
                <a:effectLst/>
                <a:latin typeface="Arial" panose="020B0604020202020204" pitchFamily="34" charset="0"/>
              </a:rPr>
              <a:t> di </a:t>
            </a:r>
            <a:r>
              <a:rPr lang="en-US" dirty="0" err="1">
                <a:effectLst/>
                <a:latin typeface="Arial" panose="020B0604020202020204" pitchFamily="34" charset="0"/>
              </a:rPr>
              <a:t>agenti</a:t>
            </a:r>
            <a:r>
              <a:rPr lang="en-US" dirty="0">
                <a:effectLst/>
                <a:latin typeface="Arial" panose="020B0604020202020204" pitchFamily="34" charset="0"/>
              </a:rPr>
              <a:t> standard.</a:t>
            </a:r>
          </a:p>
          <a:p>
            <a:pPr algn="just"/>
            <a:r>
              <a:rPr lang="en-US" dirty="0">
                <a:latin typeface="Arial" panose="020B0604020202020204" pitchFamily="34" charset="0"/>
              </a:rPr>
              <a:t>Una volta </a:t>
            </a:r>
            <a:r>
              <a:rPr lang="en-US" dirty="0" err="1">
                <a:latin typeface="Arial" panose="020B0604020202020204" pitchFamily="34" charset="0"/>
              </a:rPr>
              <a:t>dichiarati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gli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agenti</a:t>
            </a:r>
            <a:r>
              <a:rPr lang="en-US" dirty="0">
                <a:latin typeface="Arial" panose="020B0604020202020204" pitchFamily="34" charset="0"/>
              </a:rPr>
              <a:t> e </a:t>
            </a:r>
            <a:r>
              <a:rPr lang="en-US" dirty="0" err="1">
                <a:latin typeface="Arial" panose="020B0604020202020204" pitchFamily="34" charset="0"/>
              </a:rPr>
              <a:t>l’environment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procede</a:t>
            </a:r>
            <a:r>
              <a:rPr lang="en-US" dirty="0">
                <a:latin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</a:rPr>
              <a:t>dichiarare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altri</a:t>
            </a:r>
            <a:r>
              <a:rPr lang="en-US" dirty="0">
                <a:latin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</a:rPr>
              <a:t>campi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>
                <a:latin typeface="Arial" panose="020B0604020202020204" pitchFamily="34" charset="0"/>
              </a:rPr>
              <a:t>Evaluation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 err="1">
                <a:latin typeface="Arial" panose="020B0604020202020204" pitchFamily="34" charset="0"/>
              </a:rPr>
              <a:t>InitStates</a:t>
            </a:r>
            <a:endParaRPr lang="en-US" i="1" dirty="0">
              <a:latin typeface="Arial" panose="020B060402020202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>
                <a:latin typeface="Arial" panose="020B0604020202020204" pitchFamily="34" charset="0"/>
              </a:rPr>
              <a:t>Groups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>
                <a:latin typeface="Arial" panose="020B0604020202020204" pitchFamily="34" charset="0"/>
              </a:rPr>
              <a:t>Fairness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i="1" dirty="0" err="1">
                <a:latin typeface="Arial" panose="020B0604020202020204" pitchFamily="34" charset="0"/>
              </a:rPr>
              <a:t>Formule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48397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</a:t>
            </a:r>
            <a:br>
              <a:rPr lang="it-IT" dirty="0"/>
            </a:br>
            <a:r>
              <a:rPr lang="it-IT" sz="2000" dirty="0"/>
              <a:t>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sezione </a:t>
            </a:r>
            <a:r>
              <a:rPr lang="it-IT" i="1" dirty="0"/>
              <a:t>Evaluation</a:t>
            </a:r>
            <a:r>
              <a:rPr lang="it-IT" dirty="0"/>
              <a:t> definisce delle variabili booleane che saranno usate nelle sezioni </a:t>
            </a:r>
            <a:r>
              <a:rPr lang="it-IT" i="1" dirty="0" err="1"/>
              <a:t>Fairness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i="1" dirty="0" err="1"/>
              <a:t>Formulae</a:t>
            </a:r>
            <a:endParaRPr lang="it-IT" i="1" dirty="0"/>
          </a:p>
          <a:p>
            <a:pPr algn="just"/>
            <a:r>
              <a:rPr lang="it-IT" dirty="0"/>
              <a:t>Queste formule booleane sono definite da espressioni booleane sui </a:t>
            </a:r>
            <a:r>
              <a:rPr lang="it-IT" dirty="0" err="1"/>
              <a:t>local</a:t>
            </a:r>
            <a:r>
              <a:rPr lang="it-IT" dirty="0"/>
              <a:t> state degli agenti</a:t>
            </a:r>
          </a:p>
          <a:p>
            <a:pPr algn="just"/>
            <a:r>
              <a:rPr lang="it-IT" dirty="0"/>
              <a:t>Nell’esempio vengono definite due variabili (</a:t>
            </a:r>
            <a:r>
              <a:rPr lang="it-IT" i="1" dirty="0" err="1"/>
              <a:t>toner_high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i="1" dirty="0" err="1"/>
              <a:t>toner_low</a:t>
            </a:r>
            <a:r>
              <a:rPr lang="it-IT" i="1" dirty="0"/>
              <a:t>)</a:t>
            </a:r>
            <a:r>
              <a:rPr lang="it-IT" dirty="0"/>
              <a:t> che saranno usate nella sezione </a:t>
            </a:r>
            <a:r>
              <a:rPr lang="it-IT" i="1" dirty="0" err="1"/>
              <a:t>Fairness</a:t>
            </a:r>
            <a:endParaRPr lang="it-IT" i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30880A-F692-1907-8493-217DD2FC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384" y="1703087"/>
            <a:ext cx="4755750" cy="450595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AA8A44-0FC1-2DDE-423B-9D46DE425BB2}"/>
              </a:ext>
            </a:extLst>
          </p:cNvPr>
          <p:cNvSpPr/>
          <p:nvPr/>
        </p:nvSpPr>
        <p:spPr>
          <a:xfrm>
            <a:off x="598384" y="1703087"/>
            <a:ext cx="3908813" cy="9815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20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</a:t>
            </a:r>
            <a:br>
              <a:rPr lang="it-IT" dirty="0"/>
            </a:br>
            <a:r>
              <a:rPr lang="it-IT" sz="2000" dirty="0"/>
              <a:t>INITSTATES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sezione </a:t>
            </a:r>
            <a:r>
              <a:rPr lang="it-IT" i="1" dirty="0" err="1"/>
              <a:t>InitStates</a:t>
            </a:r>
            <a:r>
              <a:rPr lang="it-IT" dirty="0"/>
              <a:t> dichiara l’insieme dei possibili stati iniziali del modello.</a:t>
            </a:r>
          </a:p>
          <a:p>
            <a:pPr algn="just"/>
            <a:r>
              <a:rPr lang="it-IT" dirty="0"/>
              <a:t>Gli stati iniziali sono dichiarati tramite espressioni booleani sugli stati degli agenti</a:t>
            </a:r>
          </a:p>
          <a:p>
            <a:pPr algn="just"/>
            <a:r>
              <a:rPr lang="it-IT" dirty="0"/>
              <a:t>Nell’esempio, i possibili stati iniziali sono 4</a:t>
            </a:r>
          </a:p>
          <a:p>
            <a:pPr algn="just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30880A-F692-1907-8493-217DD2FC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384" y="1703087"/>
            <a:ext cx="4755750" cy="450595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AA8A44-0FC1-2DDE-423B-9D46DE425BB2}"/>
              </a:ext>
            </a:extLst>
          </p:cNvPr>
          <p:cNvSpPr/>
          <p:nvPr/>
        </p:nvSpPr>
        <p:spPr>
          <a:xfrm>
            <a:off x="598384" y="2612861"/>
            <a:ext cx="4700383" cy="9815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933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</a:t>
            </a:r>
            <a:br>
              <a:rPr lang="it-IT" dirty="0"/>
            </a:br>
            <a:r>
              <a:rPr lang="it-IT" sz="2000" dirty="0"/>
              <a:t>GROUPS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I gruppi sono insiemi di agenti</a:t>
            </a:r>
          </a:p>
          <a:p>
            <a:pPr algn="just"/>
            <a:r>
              <a:rPr lang="it-IT" dirty="0"/>
              <a:t>La sezione </a:t>
            </a:r>
            <a:r>
              <a:rPr lang="it-IT" i="1" dirty="0"/>
              <a:t>Groups</a:t>
            </a:r>
            <a:r>
              <a:rPr lang="it-IT" dirty="0"/>
              <a:t> può essere vuota (o addirittura non presente) se non è definito nessun gruppo</a:t>
            </a:r>
          </a:p>
          <a:p>
            <a:pPr algn="just"/>
            <a:r>
              <a:rPr lang="it-IT" dirty="0"/>
              <a:t>I gruppi possono essere richiamati nella sezione </a:t>
            </a:r>
            <a:r>
              <a:rPr lang="it-IT" i="1" dirty="0" err="1"/>
              <a:t>Formulae</a:t>
            </a:r>
            <a:endParaRPr lang="it-IT" dirty="0"/>
          </a:p>
          <a:p>
            <a:pPr algn="just"/>
            <a:r>
              <a:rPr lang="it-IT" dirty="0"/>
              <a:t>Nell’esempio, la definizione del gruppo è ridondante</a:t>
            </a:r>
          </a:p>
          <a:p>
            <a:pPr algn="just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30880A-F692-1907-8493-217DD2FC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384" y="1703087"/>
            <a:ext cx="4755750" cy="450595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AA8A44-0FC1-2DDE-423B-9D46DE425BB2}"/>
              </a:ext>
            </a:extLst>
          </p:cNvPr>
          <p:cNvSpPr/>
          <p:nvPr/>
        </p:nvSpPr>
        <p:spPr>
          <a:xfrm>
            <a:off x="598384" y="3665458"/>
            <a:ext cx="2011774" cy="9815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232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</a:t>
            </a:r>
            <a:br>
              <a:rPr lang="it-IT" dirty="0"/>
            </a:br>
            <a:r>
              <a:rPr lang="it-IT" sz="2000" dirty="0"/>
              <a:t>FAIRNESS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sezione</a:t>
            </a:r>
            <a:r>
              <a:rPr lang="it-IT" i="1" dirty="0"/>
              <a:t> </a:t>
            </a:r>
            <a:r>
              <a:rPr lang="it-IT" i="1" dirty="0" err="1"/>
              <a:t>Fairness</a:t>
            </a:r>
            <a:r>
              <a:rPr lang="it-IT" i="1" dirty="0"/>
              <a:t> </a:t>
            </a:r>
            <a:r>
              <a:rPr lang="it-IT" dirty="0"/>
              <a:t>contiene una lista di espressioni booleani (definite nell’Evaluation)</a:t>
            </a:r>
          </a:p>
          <a:p>
            <a:pPr algn="just"/>
            <a:r>
              <a:rPr lang="it-IT" dirty="0"/>
              <a:t>È richiesto che tutte le espressioni presenti nella sezione </a:t>
            </a:r>
            <a:r>
              <a:rPr lang="it-IT" i="1" dirty="0" err="1"/>
              <a:t>Fairness</a:t>
            </a:r>
            <a:r>
              <a:rPr lang="it-IT" dirty="0"/>
              <a:t> sia </a:t>
            </a:r>
            <a:r>
              <a:rPr lang="it-IT" b="1" dirty="0"/>
              <a:t>infinitamente vera su tutte le esecuzioni</a:t>
            </a:r>
          </a:p>
          <a:p>
            <a:pPr algn="just"/>
            <a:r>
              <a:rPr lang="it-IT" dirty="0"/>
              <a:t>Nell’esempio, è richiesto che la proposizione </a:t>
            </a:r>
            <a:r>
              <a:rPr lang="it-IT" i="1" dirty="0" err="1"/>
              <a:t>toner_high</a:t>
            </a:r>
            <a:r>
              <a:rPr lang="it-IT" dirty="0"/>
              <a:t> sia sempre vera. Vale a dire che il toner dovrà assumere sempre valore </a:t>
            </a:r>
            <a:r>
              <a:rPr lang="it-IT" i="1" dirty="0"/>
              <a:t>high</a:t>
            </a:r>
            <a:endParaRPr lang="it-IT" dirty="0"/>
          </a:p>
          <a:p>
            <a:pPr algn="just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30880A-F692-1907-8493-217DD2FC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384" y="1703087"/>
            <a:ext cx="4755750" cy="450595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AA8A44-0FC1-2DDE-423B-9D46DE425BB2}"/>
              </a:ext>
            </a:extLst>
          </p:cNvPr>
          <p:cNvSpPr/>
          <p:nvPr/>
        </p:nvSpPr>
        <p:spPr>
          <a:xfrm>
            <a:off x="646111" y="4513997"/>
            <a:ext cx="2011774" cy="9815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652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</a:t>
            </a:r>
            <a:br>
              <a:rPr lang="it-IT" dirty="0"/>
            </a:br>
            <a:r>
              <a:rPr lang="it-IT" sz="2000" dirty="0"/>
              <a:t>FORMULAE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La sezione </a:t>
            </a:r>
            <a:r>
              <a:rPr lang="it-IT" i="1" dirty="0" err="1"/>
              <a:t>Formulae</a:t>
            </a:r>
            <a:r>
              <a:rPr lang="it-IT" i="1" dirty="0"/>
              <a:t> </a:t>
            </a:r>
            <a:r>
              <a:rPr lang="it-IT" dirty="0"/>
              <a:t>contiene la lista delle formule da verificare</a:t>
            </a:r>
          </a:p>
          <a:p>
            <a:pPr algn="just"/>
            <a:r>
              <a:rPr lang="it-IT" dirty="0"/>
              <a:t>Le formule sono definite usando: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b="1" dirty="0"/>
              <a:t>Operatori</a:t>
            </a:r>
            <a:r>
              <a:rPr lang="it-IT" dirty="0"/>
              <a:t> </a:t>
            </a:r>
            <a:r>
              <a:rPr lang="it-IT" b="1" dirty="0"/>
              <a:t>CTL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it-IT" b="1" dirty="0"/>
              <a:t>Operatori epistemici</a:t>
            </a:r>
          </a:p>
          <a:p>
            <a:pPr indent="-285750" algn="just"/>
            <a:r>
              <a:rPr lang="it-IT" dirty="0"/>
              <a:t>Il linguaggio è dunque il seguente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30880A-F692-1907-8493-217DD2FC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384" y="1703087"/>
            <a:ext cx="4755750" cy="450595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1AA8A44-0FC1-2DDE-423B-9D46DE425BB2}"/>
              </a:ext>
            </a:extLst>
          </p:cNvPr>
          <p:cNvSpPr/>
          <p:nvPr/>
        </p:nvSpPr>
        <p:spPr>
          <a:xfrm>
            <a:off x="598384" y="5423770"/>
            <a:ext cx="2584980" cy="78527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14805A-D412-57D2-410B-C819AC859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56963"/>
            <a:ext cx="549669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4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AE7A6-A6BC-8268-B5D8-C05FA9D8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MODELLARE UNA STRUTTURA DI KRIPKE IN MCMAS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6B94C5B-0706-3F65-D744-82057317D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525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 </a:t>
                </a:r>
                <a:r>
                  <a:rPr lang="en-US" b="1" i="1" dirty="0"/>
                  <a:t>interpreted system </a:t>
                </a:r>
                <a:r>
                  <a:rPr lang="en-US" dirty="0"/>
                  <a:t>(IS) è </a:t>
                </a:r>
                <a:r>
                  <a:rPr lang="en-US" dirty="0" err="1"/>
                  <a:t>una</a:t>
                </a:r>
                <a:r>
                  <a:rPr lang="en-US" dirty="0"/>
                  <a:t> tupla: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Dove:</a:t>
                </a:r>
              </a:p>
              <a:p>
                <a:r>
                  <a:rPr lang="en-US" dirty="0"/>
                  <a:t>L è </a:t>
                </a:r>
                <a:r>
                  <a:rPr lang="en-US" dirty="0" err="1"/>
                  <a:t>l’insieme</a:t>
                </a:r>
                <a:r>
                  <a:rPr lang="en-US" dirty="0"/>
                  <a:t> </a:t>
                </a:r>
                <a:r>
                  <a:rPr lang="en-US" dirty="0" err="1"/>
                  <a:t>dei</a:t>
                </a:r>
                <a:r>
                  <a:rPr lang="en-US" dirty="0"/>
                  <a:t> </a:t>
                </a:r>
                <a:r>
                  <a:rPr lang="en-US" i="1" dirty="0"/>
                  <a:t>local state (</a:t>
                </a:r>
                <a:r>
                  <a:rPr lang="en-US" i="1" dirty="0" err="1"/>
                  <a:t>L_i</a:t>
                </a:r>
                <a:r>
                  <a:rPr lang="en-US" i="1" dirty="0"/>
                  <a:t> </a:t>
                </a:r>
                <a:r>
                  <a:rPr lang="en-US" i="1" dirty="0" err="1"/>
                  <a:t>agete</a:t>
                </a:r>
                <a:r>
                  <a:rPr lang="en-US" i="1" dirty="0"/>
                  <a:t>, L_E environment)</a:t>
                </a:r>
              </a:p>
              <a:p>
                <a:r>
                  <a:rPr lang="en-US" dirty="0"/>
                  <a:t>Act è </a:t>
                </a:r>
                <a:r>
                  <a:rPr lang="en-US" dirty="0" err="1"/>
                  <a:t>l’insieme</a:t>
                </a:r>
                <a:r>
                  <a:rPr lang="en-US" dirty="0"/>
                  <a:t> di </a:t>
                </a:r>
                <a:r>
                  <a:rPr lang="en-US" dirty="0" err="1"/>
                  <a:t>azioni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P è il </a:t>
                </a:r>
                <a:r>
                  <a:rPr lang="en-US" dirty="0" err="1"/>
                  <a:t>protocollo</a:t>
                </a:r>
                <a:endParaRPr lang="en-US" dirty="0"/>
              </a:p>
              <a:p>
                <a:r>
                  <a:rPr lang="en-US" dirty="0"/>
                  <a:t>t è la </a:t>
                </a:r>
                <a:r>
                  <a:rPr lang="en-US" dirty="0" err="1"/>
                  <a:t>funzione</a:t>
                </a:r>
                <a:r>
                  <a:rPr lang="en-US" dirty="0"/>
                  <a:t> di </a:t>
                </a:r>
                <a:r>
                  <a:rPr lang="en-US" dirty="0" err="1"/>
                  <a:t>evoluzione</a:t>
                </a:r>
                <a:r>
                  <a:rPr lang="en-US" dirty="0"/>
                  <a:t> di un </a:t>
                </a:r>
                <a:r>
                  <a:rPr lang="en-US" dirty="0" err="1"/>
                  <a:t>agente</a:t>
                </a:r>
                <a:endParaRPr lang="en-US" dirty="0"/>
              </a:p>
              <a:p>
                <a:r>
                  <a:rPr lang="en-US" dirty="0"/>
                  <a:t>I è </a:t>
                </a:r>
                <a:r>
                  <a:rPr lang="en-US" dirty="0" err="1"/>
                  <a:t>l’insieme</a:t>
                </a:r>
                <a:r>
                  <a:rPr lang="en-US" dirty="0"/>
                  <a:t> di </a:t>
                </a:r>
                <a:r>
                  <a:rPr lang="en-US" dirty="0" err="1"/>
                  <a:t>stati</a:t>
                </a:r>
                <a:r>
                  <a:rPr lang="en-US" dirty="0"/>
                  <a:t> </a:t>
                </a:r>
                <a:r>
                  <a:rPr lang="en-US" dirty="0" err="1"/>
                  <a:t>iniziali</a:t>
                </a:r>
                <a:endParaRPr lang="en-US" dirty="0"/>
              </a:p>
              <a:p>
                <a:r>
                  <a:rPr lang="en-US" dirty="0"/>
                  <a:t>V è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relazione</a:t>
                </a:r>
                <a:r>
                  <a:rPr lang="en-US" dirty="0"/>
                  <a:t> di </a:t>
                </a:r>
                <a:r>
                  <a:rPr lang="en-US" dirty="0" err="1"/>
                  <a:t>evoluzione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(dove S è il </a:t>
                </a:r>
                <a:r>
                  <a:rPr lang="en-US" dirty="0" err="1"/>
                  <a:t>prodotto</a:t>
                </a:r>
                <a:r>
                  <a:rPr lang="en-US" dirty="0"/>
                  <a:t> </a:t>
                </a:r>
                <a:r>
                  <a:rPr lang="en-US" dirty="0" err="1"/>
                  <a:t>cartesiano</a:t>
                </a:r>
                <a:r>
                  <a:rPr lang="en-US" dirty="0"/>
                  <a:t> </a:t>
                </a:r>
                <a:r>
                  <a:rPr lang="en-US" dirty="0" err="1"/>
                  <a:t>degli</a:t>
                </a:r>
                <a:r>
                  <a:rPr lang="en-US" dirty="0"/>
                  <a:t> </a:t>
                </a:r>
                <a:r>
                  <a:rPr lang="en-US" dirty="0" err="1"/>
                  <a:t>stati</a:t>
                </a:r>
                <a:r>
                  <a:rPr lang="en-US" dirty="0"/>
                  <a:t> </a:t>
                </a:r>
                <a:r>
                  <a:rPr lang="en-US" dirty="0" err="1"/>
                  <a:t>locali</a:t>
                </a:r>
                <a:r>
                  <a:rPr lang="en-US" dirty="0"/>
                  <a:t> di </a:t>
                </a:r>
                <a:r>
                  <a:rPr lang="en-US" dirty="0" err="1"/>
                  <a:t>ogni</a:t>
                </a:r>
                <a:r>
                  <a:rPr lang="en-US" dirty="0"/>
                  <a:t> </a:t>
                </a:r>
                <a:r>
                  <a:rPr lang="en-US" dirty="0" err="1"/>
                  <a:t>agente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6B94C5B-0706-3F65-D744-82057317D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525303"/>
              </a:xfrm>
              <a:blipFill>
                <a:blip r:embed="rId2"/>
                <a:stretch>
                  <a:fillRect l="-34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75D74FD7-BEDD-DE22-0A94-8FFB5919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11" y="2486562"/>
            <a:ext cx="6371107" cy="6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8AE7A6-A6BC-8268-B5D8-C05FA9D8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MODELLARE UNA STRUTTURA DI KRIPKE IN MCMAS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94C5B-0706-3F65-D744-82057317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25303"/>
          </a:xfrm>
        </p:spPr>
        <p:txBody>
          <a:bodyPr>
            <a:normAutofit/>
          </a:bodyPr>
          <a:lstStyle/>
          <a:p>
            <a:r>
              <a:rPr lang="en-US" dirty="0"/>
              <a:t>Dato un </a:t>
            </a:r>
            <a:r>
              <a:rPr lang="en-US" b="1" i="1" dirty="0"/>
              <a:t>interpreted system </a:t>
            </a:r>
            <a:r>
              <a:rPr lang="en-US" dirty="0"/>
              <a:t>è possible </a:t>
            </a:r>
            <a:r>
              <a:rPr lang="en-US" dirty="0" err="1"/>
              <a:t>modellare</a:t>
            </a:r>
            <a:r>
              <a:rPr lang="en-US" dirty="0"/>
              <a:t> un </a:t>
            </a:r>
            <a:r>
              <a:rPr lang="en-US" dirty="0" err="1"/>
              <a:t>modello</a:t>
            </a:r>
            <a:r>
              <a:rPr lang="en-US" dirty="0"/>
              <a:t> di Kripke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D74FD7-BEDD-DE22-0A94-8FFB5919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1" y="2783926"/>
            <a:ext cx="4612334" cy="6450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EBDF2A-F27A-44B6-21D0-0AA992FF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67" y="2905385"/>
            <a:ext cx="3966714" cy="4021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E098B43-766E-788F-D17E-B9F7214A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87" y="3593724"/>
            <a:ext cx="8530966" cy="31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9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ollegamenti a caten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LET’S GO DEEPER…</a:t>
            </a:r>
          </a:p>
        </p:txBody>
      </p:sp>
    </p:spTree>
    <p:extLst>
      <p:ext uri="{BB962C8B-B14F-4D97-AF65-F5344CB8AC3E}">
        <p14:creationId xmlns:p14="http://schemas.microsoft.com/office/powerpoint/2010/main" val="324223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AB0EA-4B54-DB78-5742-5B6CB377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MULTI-AGENT SYSTEMS</a:t>
            </a:r>
            <a:br>
              <a:rPr lang="it-IT" dirty="0"/>
            </a:br>
            <a:r>
              <a:rPr lang="it-IT" sz="2000" dirty="0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4142B1-0A6E-0F2D-9357-29B91809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Un sistema multi agente è un sistema che coinvolge più </a:t>
            </a:r>
            <a:r>
              <a:rPr lang="it-IT" b="1" dirty="0"/>
              <a:t>entità autonome</a:t>
            </a:r>
            <a:r>
              <a:rPr lang="it-IT" dirty="0"/>
              <a:t> che agiscono nello stesso </a:t>
            </a:r>
            <a:r>
              <a:rPr lang="it-IT" b="1" dirty="0" err="1"/>
              <a:t>environment</a:t>
            </a:r>
            <a:endParaRPr lang="it-IT" dirty="0"/>
          </a:p>
          <a:p>
            <a:pPr algn="just"/>
            <a:r>
              <a:rPr lang="it-IT" dirty="0"/>
              <a:t>Le entità sono dette </a:t>
            </a:r>
            <a:r>
              <a:rPr lang="it-IT" b="1" dirty="0"/>
              <a:t>agenti</a:t>
            </a:r>
            <a:r>
              <a:rPr lang="it-IT" dirty="0"/>
              <a:t>. </a:t>
            </a:r>
            <a:r>
              <a:rPr lang="it-IT" u="sng" dirty="0"/>
              <a:t>Un agente </a:t>
            </a:r>
            <a:r>
              <a:rPr lang="it-IT" b="1" u="sng" dirty="0"/>
              <a:t>agisce</a:t>
            </a:r>
            <a:endParaRPr lang="it-IT" u="sng" dirty="0"/>
          </a:p>
          <a:p>
            <a:pPr algn="just"/>
            <a:r>
              <a:rPr lang="it-IT" dirty="0"/>
              <a:t>Esistono diverse tecniche (e linguaggi) per descrivere un sistema di agenti.</a:t>
            </a:r>
          </a:p>
          <a:p>
            <a:pPr algn="just"/>
            <a:r>
              <a:rPr lang="it-IT" dirty="0"/>
              <a:t>MCMAS utilizza il linguaggio </a:t>
            </a:r>
            <a:r>
              <a:rPr lang="it-IT" b="1" dirty="0"/>
              <a:t>ISPL</a:t>
            </a:r>
            <a:r>
              <a:rPr lang="it-IT" dirty="0"/>
              <a:t> per definire un sistema multi agente (o anche modello)</a:t>
            </a:r>
            <a:endParaRPr lang="it-IT" b="1" dirty="0"/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4592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BB90C-72B7-2432-5787-5883AE0A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MCMAS definisce due tipi di agenti: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it-IT" dirty="0"/>
              <a:t>agenti </a:t>
            </a:r>
            <a:r>
              <a:rPr lang="it-IT" b="1" dirty="0"/>
              <a:t>standard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it-IT" dirty="0"/>
              <a:t>agenti </a:t>
            </a:r>
            <a:r>
              <a:rPr lang="it-IT" b="1" dirty="0" err="1">
                <a:effectLst/>
              </a:rPr>
              <a:t>environment</a:t>
            </a:r>
            <a:r>
              <a:rPr lang="it-IT" dirty="0"/>
              <a:t> (non tutti i modelli richiedono agenti </a:t>
            </a:r>
            <a:r>
              <a:rPr lang="it-IT" dirty="0" err="1">
                <a:effectLst/>
              </a:rPr>
              <a:t>environment</a:t>
            </a:r>
            <a:r>
              <a:rPr lang="it-IT" dirty="0">
                <a:effectLst/>
              </a:rPr>
              <a:t>)</a:t>
            </a:r>
          </a:p>
          <a:p>
            <a:pPr marL="400050" algn="just"/>
            <a:r>
              <a:rPr lang="it-IT" dirty="0"/>
              <a:t>Entrambe le tipologie di agenti sono descritte da</a:t>
            </a:r>
          </a:p>
          <a:p>
            <a:pPr marL="857250" lvl="1" indent="-342900" algn="just">
              <a:buFont typeface="+mj-lt"/>
              <a:buAutoNum type="arabicPeriod"/>
            </a:pPr>
            <a:r>
              <a:rPr lang="it-IT" dirty="0"/>
              <a:t>Un insieme di </a:t>
            </a:r>
            <a:r>
              <a:rPr lang="it-IT" b="1" i="1" dirty="0" err="1"/>
              <a:t>local</a:t>
            </a:r>
            <a:r>
              <a:rPr lang="it-IT" b="1" i="1" dirty="0"/>
              <a:t> state </a:t>
            </a:r>
            <a:r>
              <a:rPr lang="it-IT" dirty="0"/>
              <a:t>(ad esempio «ready», «</a:t>
            </a:r>
            <a:r>
              <a:rPr lang="it-IT" dirty="0" err="1"/>
              <a:t>busy</a:t>
            </a:r>
            <a:r>
              <a:rPr lang="it-IT" dirty="0"/>
              <a:t>»)</a:t>
            </a:r>
            <a:endParaRPr lang="it-IT" b="1" i="1" dirty="0"/>
          </a:p>
          <a:p>
            <a:pPr marL="857250" lvl="1" indent="-342900" algn="just">
              <a:buFont typeface="+mj-lt"/>
              <a:buAutoNum type="arabicPeriod"/>
            </a:pPr>
            <a:r>
              <a:rPr lang="it-IT" dirty="0"/>
              <a:t>Un insieme di </a:t>
            </a:r>
            <a:r>
              <a:rPr lang="it-IT" b="1" i="1" dirty="0"/>
              <a:t>azioni</a:t>
            </a:r>
            <a:r>
              <a:rPr lang="it-IT" dirty="0"/>
              <a:t> (ad esempio «</a:t>
            </a:r>
            <a:r>
              <a:rPr lang="it-IT" dirty="0" err="1"/>
              <a:t>invia_messaggio</a:t>
            </a:r>
            <a:r>
              <a:rPr lang="it-IT" dirty="0"/>
              <a:t>»)</a:t>
            </a:r>
          </a:p>
          <a:p>
            <a:pPr marL="857250" lvl="1" indent="-342900" algn="just">
              <a:buFont typeface="+mj-lt"/>
              <a:buAutoNum type="arabicPeriod"/>
            </a:pPr>
            <a:r>
              <a:rPr lang="it-IT" dirty="0"/>
              <a:t>Un </a:t>
            </a:r>
            <a:r>
              <a:rPr lang="it-IT" b="1" i="1" dirty="0"/>
              <a:t>protocollo,</a:t>
            </a:r>
            <a:r>
              <a:rPr lang="it-IT" dirty="0"/>
              <a:t> ovvero un insieme di </a:t>
            </a:r>
            <a:r>
              <a:rPr lang="it-IT" b="1" dirty="0"/>
              <a:t>regole</a:t>
            </a:r>
            <a:r>
              <a:rPr lang="it-IT" dirty="0"/>
              <a:t> che descrivono </a:t>
            </a:r>
            <a:r>
              <a:rPr lang="it-IT" b="1" dirty="0"/>
              <a:t>quali azioni può fare un agente in un determinato stato</a:t>
            </a:r>
            <a:endParaRPr lang="it-IT" dirty="0"/>
          </a:p>
          <a:p>
            <a:pPr marL="857250" lvl="1" indent="-342900" algn="just">
              <a:buFont typeface="+mj-lt"/>
              <a:buAutoNum type="arabicPeriod"/>
            </a:pPr>
            <a:r>
              <a:rPr lang="it-IT" dirty="0">
                <a:effectLst/>
              </a:rPr>
              <a:t>Una </a:t>
            </a:r>
            <a:r>
              <a:rPr lang="it-IT" b="1" i="1" dirty="0" err="1"/>
              <a:t>evolution</a:t>
            </a:r>
            <a:r>
              <a:rPr lang="it-IT" b="1" i="1" dirty="0"/>
              <a:t> </a:t>
            </a:r>
            <a:r>
              <a:rPr lang="it-IT" b="1" i="1" dirty="0" err="1"/>
              <a:t>function</a:t>
            </a:r>
            <a:r>
              <a:rPr lang="it-IT" dirty="0"/>
              <a:t> che descrive come i </a:t>
            </a:r>
            <a:r>
              <a:rPr lang="it-IT" i="1" dirty="0" err="1"/>
              <a:t>local</a:t>
            </a:r>
            <a:r>
              <a:rPr lang="it-IT" i="1" dirty="0"/>
              <a:t> state</a:t>
            </a:r>
            <a:r>
              <a:rPr lang="it-IT" dirty="0"/>
              <a:t> degli agenti variano in base al loro stato e a quello degli altri agenti</a:t>
            </a:r>
          </a:p>
          <a:p>
            <a:pPr marL="114300" indent="0" algn="just">
              <a:buNone/>
            </a:pPr>
            <a:endParaRPr lang="it-IT" dirty="0">
              <a:effectLst/>
            </a:endParaRPr>
          </a:p>
          <a:p>
            <a:pPr marL="400050" algn="just"/>
            <a:endParaRPr lang="it-IT" dirty="0"/>
          </a:p>
          <a:p>
            <a:pPr marL="400050" algn="just"/>
            <a:endParaRPr 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57E9EC1-A4EC-2294-93CA-85A3B738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it-IT" dirty="0"/>
              <a:t>MULTI-AGENT SYSTEMS</a:t>
            </a:r>
            <a:br>
              <a:rPr lang="it-IT" dirty="0"/>
            </a:br>
            <a:r>
              <a:rPr lang="it-IT" sz="2000" dirty="0"/>
              <a:t>AGENTI IN MCMAS</a:t>
            </a:r>
          </a:p>
        </p:txBody>
      </p:sp>
    </p:spTree>
    <p:extLst>
      <p:ext uri="{BB962C8B-B14F-4D97-AF65-F5344CB8AC3E}">
        <p14:creationId xmlns:p14="http://schemas.microsoft.com/office/powerpoint/2010/main" val="267454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PRINTER</a:t>
            </a:r>
            <a:br>
              <a:rPr lang="it-IT" dirty="0"/>
            </a:br>
            <a:r>
              <a:rPr lang="it-IT" sz="2000" dirty="0"/>
              <a:t>LOCAL STATE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B43631C-048C-0AE7-FDE6-9A1D4A61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325581"/>
            <a:ext cx="4396339" cy="3665751"/>
          </a:xfrm>
          <a:prstGeom prst="rect">
            <a:avLst/>
          </a:prstGeom>
          <a:noFill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I </a:t>
            </a:r>
            <a:r>
              <a:rPr lang="it-IT" i="1" dirty="0" err="1"/>
              <a:t>local</a:t>
            </a:r>
            <a:r>
              <a:rPr lang="it-IT" i="1" dirty="0"/>
              <a:t> state </a:t>
            </a:r>
            <a:r>
              <a:rPr lang="it-IT" dirty="0"/>
              <a:t>sono definiti in termini di </a:t>
            </a:r>
            <a:r>
              <a:rPr lang="it-IT" b="1" dirty="0"/>
              <a:t>variabili locali</a:t>
            </a:r>
          </a:p>
          <a:p>
            <a:pPr algn="just"/>
            <a:r>
              <a:rPr lang="it-IT" dirty="0"/>
              <a:t>I </a:t>
            </a:r>
            <a:r>
              <a:rPr lang="it-IT" i="1" dirty="0" err="1"/>
              <a:t>local</a:t>
            </a:r>
            <a:r>
              <a:rPr lang="it-IT" i="1" dirty="0"/>
              <a:t> state</a:t>
            </a:r>
            <a:r>
              <a:rPr lang="it-IT" dirty="0"/>
              <a:t> sono </a:t>
            </a:r>
            <a:r>
              <a:rPr lang="it-IT" b="1" dirty="0"/>
              <a:t>privati:</a:t>
            </a:r>
            <a:r>
              <a:rPr lang="it-IT" dirty="0"/>
              <a:t> un agente può osservare solo i suoi stati locali. L’unica eccezione avviene per le </a:t>
            </a:r>
            <a:r>
              <a:rPr lang="it-IT" b="1" i="1" dirty="0" err="1"/>
              <a:t>local</a:t>
            </a:r>
            <a:r>
              <a:rPr lang="it-IT" b="1" i="1" dirty="0"/>
              <a:t> </a:t>
            </a:r>
            <a:r>
              <a:rPr lang="it-IT" b="1" i="1" dirty="0" err="1"/>
              <a:t>observable</a:t>
            </a:r>
            <a:r>
              <a:rPr lang="it-IT" b="1" i="1" dirty="0"/>
              <a:t> </a:t>
            </a:r>
            <a:r>
              <a:rPr lang="it-IT" b="1" i="1" dirty="0" err="1"/>
              <a:t>variables</a:t>
            </a:r>
            <a:r>
              <a:rPr lang="it-IT" dirty="0"/>
              <a:t> dell’agente </a:t>
            </a:r>
            <a:r>
              <a:rPr lang="it-IT" dirty="0" err="1"/>
              <a:t>environment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Nell’esempio, l’agente ‘</a:t>
            </a:r>
            <a:r>
              <a:rPr lang="it-IT" i="1" dirty="0" err="1"/>
              <a:t>Printer</a:t>
            </a:r>
            <a:r>
              <a:rPr lang="it-IT" dirty="0"/>
              <a:t>’ ha 4 possibili stati.</a:t>
            </a:r>
            <a:endParaRPr lang="it-IT" b="1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D5BA986-9760-8593-5129-A2D9FB6C11C5}"/>
              </a:ext>
            </a:extLst>
          </p:cNvPr>
          <p:cNvSpPr/>
          <p:nvPr/>
        </p:nvSpPr>
        <p:spPr>
          <a:xfrm>
            <a:off x="1199626" y="2600587"/>
            <a:ext cx="3959603" cy="90601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04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PRINTER</a:t>
            </a:r>
            <a:br>
              <a:rPr lang="it-IT" dirty="0"/>
            </a:br>
            <a:r>
              <a:rPr lang="it-IT" sz="2000" dirty="0"/>
              <a:t>ACTIONS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Ogni agente (incluso </a:t>
            </a:r>
            <a:r>
              <a:rPr lang="it-IT" dirty="0" err="1"/>
              <a:t>l’environment</a:t>
            </a:r>
            <a:r>
              <a:rPr lang="it-IT" dirty="0"/>
              <a:t>) performa delle azioni</a:t>
            </a:r>
          </a:p>
          <a:p>
            <a:pPr algn="just"/>
            <a:r>
              <a:rPr lang="it-IT" dirty="0"/>
              <a:t>Le azioni sono visibili a tutti gli agenti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5F8881-8B78-8B96-5AF0-68644D0F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325581"/>
            <a:ext cx="4396339" cy="3665751"/>
          </a:xfrm>
          <a:prstGeom prst="rect">
            <a:avLst/>
          </a:prstGeom>
          <a:noFill/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CEDEC94-9BC9-570E-12F6-3CB8093DC43F}"/>
              </a:ext>
            </a:extLst>
          </p:cNvPr>
          <p:cNvSpPr/>
          <p:nvPr/>
        </p:nvSpPr>
        <p:spPr>
          <a:xfrm>
            <a:off x="1333851" y="3476706"/>
            <a:ext cx="3271706" cy="40739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57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PRINTER</a:t>
            </a:r>
            <a:br>
              <a:rPr lang="it-IT" dirty="0"/>
            </a:br>
            <a:r>
              <a:rPr lang="it-IT" sz="2000" dirty="0"/>
              <a:t>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57274DC-D2D7-EC85-BC3A-150597DCD8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54493" y="2056092"/>
                <a:ext cx="4396341" cy="420024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it-IT" dirty="0"/>
                  <a:t>I protocolli descrivono quale azione è possibile fare in un determinato stato. Siccome gli stati sono definiti attraverso le variabili, i protocolli sono espressi come funzioni (variabili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dirty="0"/>
                  <a:t> azione)</a:t>
                </a:r>
              </a:p>
              <a:p>
                <a:pPr algn="just"/>
                <a:r>
                  <a:rPr lang="it-IT" dirty="0"/>
                  <a:t>Quando il </a:t>
                </a:r>
                <a:r>
                  <a:rPr lang="it-IT" i="1" dirty="0"/>
                  <a:t>toner </a:t>
                </a:r>
                <a:r>
                  <a:rPr lang="it-IT" dirty="0"/>
                  <a:t>è </a:t>
                </a:r>
                <a:r>
                  <a:rPr lang="it-IT" i="1" dirty="0"/>
                  <a:t>high</a:t>
                </a:r>
                <a:r>
                  <a:rPr lang="it-IT" dirty="0"/>
                  <a:t> e </a:t>
                </a:r>
                <a:r>
                  <a:rPr lang="it-IT" i="1" dirty="0"/>
                  <a:t>paper</a:t>
                </a:r>
                <a:r>
                  <a:rPr lang="it-IT" dirty="0"/>
                  <a:t> è </a:t>
                </a:r>
                <a:r>
                  <a:rPr lang="it-IT" i="1" dirty="0"/>
                  <a:t>full</a:t>
                </a:r>
                <a:r>
                  <a:rPr lang="it-IT" dirty="0"/>
                  <a:t>, l’agente può fare l’azione </a:t>
                </a:r>
                <a:r>
                  <a:rPr lang="it-IT" i="1" dirty="0" err="1"/>
                  <a:t>print</a:t>
                </a:r>
                <a:endParaRPr lang="it-IT" i="1" dirty="0"/>
              </a:p>
              <a:p>
                <a:pPr algn="just"/>
                <a:r>
                  <a:rPr lang="it-IT" dirty="0"/>
                  <a:t>I protocolli non devono essere necessariamente esaustivi! Se non sono esaustivi, si utilizza il costrutto </a:t>
                </a:r>
                <a:r>
                  <a:rPr lang="it-IT" b="1" i="1" dirty="0" err="1"/>
                  <a:t>Other</a:t>
                </a:r>
                <a:r>
                  <a:rPr lang="it-IT" b="1" i="1" dirty="0"/>
                  <a:t> </a:t>
                </a:r>
                <a:r>
                  <a:rPr lang="it-IT" dirty="0"/>
                  <a:t>il quale indica che azione fare quando nessuna condizione booleana è soddisfatta (ad esempio </a:t>
                </a:r>
                <a:r>
                  <a:rPr lang="it-IT" dirty="0" err="1"/>
                  <a:t>Other</a:t>
                </a:r>
                <a:r>
                  <a:rPr lang="it-IT" dirty="0"/>
                  <a:t>: {</a:t>
                </a:r>
                <a:r>
                  <a:rPr lang="it-IT" dirty="0" err="1"/>
                  <a:t>nothing</a:t>
                </a:r>
                <a:r>
                  <a:rPr lang="it-IT" dirty="0"/>
                  <a:t>}</a:t>
                </a:r>
                <a:endParaRPr lang="it-IT" i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57274DC-D2D7-EC85-BC3A-150597DCD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54493" y="2056092"/>
                <a:ext cx="4396341" cy="4200245"/>
              </a:xfrm>
              <a:blipFill>
                <a:blip r:embed="rId2"/>
                <a:stretch>
                  <a:fillRect l="-277" t="-1016" r="-8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9D1C0649-B6C9-CD9A-0C66-5AD66253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325581"/>
            <a:ext cx="4396339" cy="3665751"/>
          </a:xfrm>
          <a:prstGeom prst="rect">
            <a:avLst/>
          </a:prstGeom>
          <a:noFill/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3A16E74-5754-D213-4C48-5972D81D82BF}"/>
              </a:ext>
            </a:extLst>
          </p:cNvPr>
          <p:cNvSpPr/>
          <p:nvPr/>
        </p:nvSpPr>
        <p:spPr>
          <a:xfrm>
            <a:off x="1367406" y="3837433"/>
            <a:ext cx="3783433" cy="107851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0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PRINTER</a:t>
            </a:r>
            <a:br>
              <a:rPr lang="it-IT" dirty="0"/>
            </a:br>
            <a:r>
              <a:rPr lang="it-IT" sz="2000" dirty="0"/>
              <a:t>EVOLUTION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Le </a:t>
            </a:r>
            <a:r>
              <a:rPr lang="it-IT" i="1" dirty="0" err="1"/>
              <a:t>evolution</a:t>
            </a:r>
            <a:r>
              <a:rPr lang="it-IT" i="1" dirty="0"/>
              <a:t> </a:t>
            </a:r>
            <a:r>
              <a:rPr lang="it-IT" i="1" dirty="0" err="1"/>
              <a:t>function</a:t>
            </a:r>
            <a:r>
              <a:rPr lang="it-IT" dirty="0"/>
              <a:t> descrivono come cambiano le variabili di un agente in base alle azioni eseguite da tutti gli agenti</a:t>
            </a:r>
          </a:p>
          <a:p>
            <a:pPr algn="just"/>
            <a:r>
              <a:rPr lang="it-IT" dirty="0"/>
              <a:t>Nell’esempio, viene letto come «il </a:t>
            </a:r>
            <a:r>
              <a:rPr lang="it-IT" b="1" i="1" dirty="0"/>
              <a:t>prossimo</a:t>
            </a:r>
            <a:r>
              <a:rPr lang="it-IT" dirty="0"/>
              <a:t> valore di </a:t>
            </a:r>
            <a:r>
              <a:rPr lang="it-IT" i="1" dirty="0"/>
              <a:t>paper</a:t>
            </a:r>
            <a:r>
              <a:rPr lang="it-IT" dirty="0"/>
              <a:t> sarà </a:t>
            </a:r>
            <a:r>
              <a:rPr lang="it-IT" i="1" dirty="0" err="1"/>
              <a:t>empty</a:t>
            </a:r>
            <a:r>
              <a:rPr lang="it-IT" dirty="0"/>
              <a:t> se l’azione corrente è </a:t>
            </a:r>
            <a:r>
              <a:rPr lang="it-IT" i="1" dirty="0" err="1"/>
              <a:t>print</a:t>
            </a:r>
            <a:r>
              <a:rPr lang="it-IT" dirty="0"/>
              <a:t>)</a:t>
            </a:r>
          </a:p>
          <a:p>
            <a:pPr algn="just"/>
            <a:r>
              <a:rPr lang="it-IT" dirty="0"/>
              <a:t>Ovviamente, nel caso ci fossero più agenti nel modello, gli stati (variabili) di un agente possono variare in base alle azioni degli altri agenti (ad esempio </a:t>
            </a:r>
            <a:r>
              <a:rPr lang="it-IT" dirty="0" err="1"/>
              <a:t>Printer.Action</a:t>
            </a:r>
            <a:r>
              <a:rPr lang="it-IT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B751D6-52A3-0D4A-2694-CF696A9A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325581"/>
            <a:ext cx="4396339" cy="3665751"/>
          </a:xfrm>
          <a:prstGeom prst="rect">
            <a:avLst/>
          </a:prstGeom>
          <a:noFill/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CB97DBF-F364-A875-CAAB-B87C22E3B7BA}"/>
              </a:ext>
            </a:extLst>
          </p:cNvPr>
          <p:cNvSpPr/>
          <p:nvPr/>
        </p:nvSpPr>
        <p:spPr>
          <a:xfrm>
            <a:off x="1342239" y="4961558"/>
            <a:ext cx="3665989" cy="6926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48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ENVIRONMENT</a:t>
            </a:r>
            <a:br>
              <a:rPr lang="it-IT" dirty="0"/>
            </a:br>
            <a:r>
              <a:rPr lang="it-IT" sz="2000" dirty="0"/>
              <a:t>OBSERVABLE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t-IT" dirty="0"/>
              <a:t>L’agente </a:t>
            </a:r>
            <a:r>
              <a:rPr lang="it-IT" dirty="0" err="1"/>
              <a:t>environment</a:t>
            </a:r>
            <a:r>
              <a:rPr lang="it-IT" dirty="0"/>
              <a:t> è definito come quello standard, con la differenza che è possibile definire delle </a:t>
            </a:r>
            <a:r>
              <a:rPr lang="it-IT" i="1" dirty="0" err="1"/>
              <a:t>observable</a:t>
            </a:r>
            <a:r>
              <a:rPr lang="it-IT" i="1" dirty="0"/>
              <a:t> </a:t>
            </a:r>
            <a:r>
              <a:rPr lang="it-IT" i="1" dirty="0" err="1"/>
              <a:t>variables</a:t>
            </a:r>
            <a:endParaRPr lang="it-IT" dirty="0"/>
          </a:p>
          <a:p>
            <a:pPr algn="just"/>
            <a:r>
              <a:rPr lang="it-IT" dirty="0"/>
              <a:t>Le </a:t>
            </a:r>
            <a:r>
              <a:rPr lang="it-IT" i="1" dirty="0" err="1"/>
              <a:t>observable</a:t>
            </a:r>
            <a:r>
              <a:rPr lang="it-IT" i="1" dirty="0"/>
              <a:t> </a:t>
            </a:r>
            <a:r>
              <a:rPr lang="it-IT" i="1" dirty="0" err="1"/>
              <a:t>variables</a:t>
            </a:r>
            <a:r>
              <a:rPr lang="it-IT" dirty="0"/>
              <a:t> sono delle variabili speciali proprie </a:t>
            </a:r>
            <a:r>
              <a:rPr lang="it-IT" dirty="0" err="1"/>
              <a:t>dell’environment</a:t>
            </a:r>
            <a:endParaRPr lang="it-IT" dirty="0"/>
          </a:p>
          <a:p>
            <a:pPr algn="just"/>
            <a:r>
              <a:rPr lang="it-IT" dirty="0"/>
              <a:t>Esse sono osservabili da tutti gli agenti: i </a:t>
            </a:r>
            <a:r>
              <a:rPr lang="it-IT" dirty="0" err="1"/>
              <a:t>protocols</a:t>
            </a:r>
            <a:r>
              <a:rPr lang="it-IT" dirty="0"/>
              <a:t> e le </a:t>
            </a:r>
            <a:r>
              <a:rPr lang="it-IT" dirty="0" err="1"/>
              <a:t>evolution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degli agenti possono riferirsi a queste variabili</a:t>
            </a:r>
          </a:p>
          <a:p>
            <a:pPr algn="just"/>
            <a:r>
              <a:rPr lang="it-IT" dirty="0"/>
              <a:t>Il loro valore può essere modificato solamente </a:t>
            </a:r>
            <a:r>
              <a:rPr lang="it-IT" dirty="0" err="1"/>
              <a:t>dall’environment</a:t>
            </a:r>
            <a:r>
              <a:rPr lang="it-IT" dirty="0"/>
              <a:t> (tutti gli altri agenti possono accedervi in sola lettura)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14AAE9-4124-AD78-C2B2-1B624EA4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69" y="2056092"/>
            <a:ext cx="3407930" cy="3556911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5AF6F50-459D-9135-46CC-7E28D457E028}"/>
              </a:ext>
            </a:extLst>
          </p:cNvPr>
          <p:cNvSpPr/>
          <p:nvPr/>
        </p:nvSpPr>
        <p:spPr>
          <a:xfrm>
            <a:off x="1291905" y="2558642"/>
            <a:ext cx="2986480" cy="98151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97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EA5F1-526E-A635-1E87-BC954BB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it-IT" dirty="0"/>
              <a:t>ESEMPIO ENVIRONMENT</a:t>
            </a:r>
            <a:br>
              <a:rPr lang="it-IT" dirty="0"/>
            </a:br>
            <a:r>
              <a:rPr lang="it-IT" sz="2000" dirty="0"/>
              <a:t>LOCAL OBSERVABLE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274DC-D2D7-EC85-BC3A-150597D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Un agente può «sbirciare» delle variabili dell’Environment.</a:t>
            </a:r>
          </a:p>
          <a:p>
            <a:pPr algn="just"/>
            <a:r>
              <a:rPr lang="it-IT" dirty="0"/>
              <a:t>Queste variabili sono dette </a:t>
            </a:r>
            <a:r>
              <a:rPr lang="it-IT" i="1" dirty="0" err="1"/>
              <a:t>local</a:t>
            </a:r>
            <a:r>
              <a:rPr lang="it-IT" i="1" dirty="0"/>
              <a:t> </a:t>
            </a:r>
            <a:r>
              <a:rPr lang="it-IT" i="1" dirty="0" err="1"/>
              <a:t>observable</a:t>
            </a:r>
            <a:r>
              <a:rPr lang="it-IT" i="1" dirty="0"/>
              <a:t> </a:t>
            </a:r>
            <a:r>
              <a:rPr lang="it-IT" i="1" dirty="0" err="1"/>
              <a:t>variables</a:t>
            </a:r>
            <a:r>
              <a:rPr lang="it-IT" i="1" dirty="0"/>
              <a:t>.</a:t>
            </a:r>
            <a:r>
              <a:rPr lang="it-IT" dirty="0"/>
              <a:t> Sono delle variabili private dell’Environment ma che sono osservabili da un agente se definite nelle </a:t>
            </a:r>
            <a:r>
              <a:rPr lang="it-IT" i="1" dirty="0" err="1"/>
              <a:t>Lobsvars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Il loro valore può essere modificato solamente dall’Environment.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8B848A-C57D-2C26-4069-9860931F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83" y="2056092"/>
            <a:ext cx="2613481" cy="214678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AC244B9-96CC-C2CD-CB81-CE65B631D6A4}"/>
              </a:ext>
            </a:extLst>
          </p:cNvPr>
          <p:cNvSpPr/>
          <p:nvPr/>
        </p:nvSpPr>
        <p:spPr>
          <a:xfrm>
            <a:off x="1412611" y="2378614"/>
            <a:ext cx="2285935" cy="112822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07FC200-7BBD-477A-F0F9-C030DA4D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3" y="4405723"/>
            <a:ext cx="2613481" cy="2146786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B7039E0-14D7-9244-0D63-5CDCCB10C9B0}"/>
              </a:ext>
            </a:extLst>
          </p:cNvPr>
          <p:cNvSpPr/>
          <p:nvPr/>
        </p:nvSpPr>
        <p:spPr>
          <a:xfrm>
            <a:off x="1274603" y="4634583"/>
            <a:ext cx="2053923" cy="41508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17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3_TF78884036_Win32" id="{805C5803-0317-4718-8022-ABE221669536}" vid="{94429C2B-8F64-40D0-A235-093696D1F28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digitale</Template>
  <TotalTime>248</TotalTime>
  <Words>939</Words>
  <Application>Microsoft Office PowerPoint</Application>
  <PresentationFormat>Widescreen</PresentationFormat>
  <Paragraphs>91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Ione</vt:lpstr>
      <vt:lpstr>MCMAS</vt:lpstr>
      <vt:lpstr>MULTI-AGENT SYSTEMS DEFINIZIONE</vt:lpstr>
      <vt:lpstr>MULTI-AGENT SYSTEMS AGENTI IN MCMAS</vt:lpstr>
      <vt:lpstr>ESEMPIO PRINTER LOCAL STATE</vt:lpstr>
      <vt:lpstr>ESEMPIO PRINTER ACTIONS</vt:lpstr>
      <vt:lpstr>ESEMPIO PRINTER PROTOCOLS</vt:lpstr>
      <vt:lpstr>ESEMPIO PRINTER EVOLUTION FUNCTION</vt:lpstr>
      <vt:lpstr>ESEMPIO ENVIRONMENT OBSERVABLE VARIABLES</vt:lpstr>
      <vt:lpstr>ESEMPIO ENVIRONMENT LOCAL OBSERVABLE VARIABLES</vt:lpstr>
      <vt:lpstr>COMPLETARE L’INPUT PER MCMAS EVALUATION, INITSTATES, GROUPS, FAIRNESS, FORMULE</vt:lpstr>
      <vt:lpstr>ESEMPIO  EVALUATION</vt:lpstr>
      <vt:lpstr>ESEMPIO  INITSTATES</vt:lpstr>
      <vt:lpstr>ESEMPIO  GROUPS</vt:lpstr>
      <vt:lpstr>ESEMPIO  FAIRNESS</vt:lpstr>
      <vt:lpstr>ESEMPIO  FORMULAE</vt:lpstr>
      <vt:lpstr>MODELLARE UNA STRUTTURA DI KRIPKE IN MCMAS</vt:lpstr>
      <vt:lpstr>MODELLARE UNA STRUTTURA DI KRIPKE IN MCMAS</vt:lpstr>
      <vt:lpstr>LET’S GO DEEPER…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MCMAS</dc:title>
  <dc:creator>ANTONIO MAURO</dc:creator>
  <cp:lastModifiedBy>ALESSANDRO MAURO</cp:lastModifiedBy>
  <cp:revision>19</cp:revision>
  <dcterms:created xsi:type="dcterms:W3CDTF">2022-05-27T13:16:11Z</dcterms:created>
  <dcterms:modified xsi:type="dcterms:W3CDTF">2022-07-18T15:18:24Z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