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wmf" ContentType="image/x-wmf"/>
  <Override PartName="/ppt/media/image6.wmf" ContentType="image/x-wmf"/>
  <Override PartName="/ppt/media/image4.png" ContentType="image/png"/>
  <Override PartName="/ppt/media/image3.png" ContentType="image/png"/>
  <Override PartName="/ppt/media/image7.wmf" ContentType="image/x-wmf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AR" sz="1200">
                <a:solidFill>
                  <a:srgbClr val="8b8b8b"/>
                </a:solidFill>
                <a:latin typeface="Calibri"/>
              </a:rPr>
              <a:t>4/07/19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0F60005-ED59-4446-9041-8299CA06BB17}" type="slidenum">
              <a:rPr lang="es-AR" sz="1200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ES" sz="2800">
                <a:solidFill>
                  <a:srgbClr val="000000"/>
                </a:solidFill>
                <a:latin typeface="Calibri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ES" sz="2400">
                <a:solidFill>
                  <a:srgbClr val="000000"/>
                </a:solidFill>
                <a:latin typeface="Calibri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s-ES" sz="2000">
                <a:solidFill>
                  <a:srgbClr val="000000"/>
                </a:solidFill>
                <a:latin typeface="Calibri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s-ES" sz="2000">
                <a:solidFill>
                  <a:srgbClr val="000000"/>
                </a:solidFill>
                <a:latin typeface="Calibri"/>
              </a:rPr>
              <a:t>Quinto nivel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AR" sz="1200">
                <a:solidFill>
                  <a:srgbClr val="8b8b8b"/>
                </a:solidFill>
                <a:latin typeface="Calibri"/>
              </a:rPr>
              <a:t>4/07/19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5E44F0F-585E-4AE8-BCF9-6125A7384299}" type="slidenum">
              <a:rPr lang="es-AR" sz="1200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936000" y="576000"/>
            <a:ext cx="7452360" cy="2448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5300">
                <a:solidFill>
                  <a:srgbClr val="000000"/>
                </a:solidFill>
                <a:latin typeface="Calibri"/>
              </a:rPr>
              <a:t>Implementación simple para detección de fotones en medios dispersivos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447560" y="5546880"/>
            <a:ext cx="6400440" cy="645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s-AR" sz="3200">
                <a:solidFill>
                  <a:srgbClr val="000000"/>
                </a:solidFill>
                <a:latin typeface="Calibri"/>
              </a:rPr>
              <a:t>A. Mendez, P. Domenichini</a:t>
            </a:r>
            <a:endParaRPr/>
          </a:p>
        </p:txBody>
      </p:sp>
      <p:sp>
        <p:nvSpPr>
          <p:cNvPr id="80" name="TextShape 3"/>
          <p:cNvSpPr txBox="1"/>
          <p:nvPr/>
        </p:nvSpPr>
        <p:spPr>
          <a:xfrm>
            <a:off x="2232000" y="3168000"/>
            <a:ext cx="4896000" cy="7426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s-AR" sz="2200">
                <a:solidFill>
                  <a:srgbClr val="000000"/>
                </a:solidFill>
                <a:latin typeface="Calibri"/>
              </a:rPr>
              <a:t>Instrumentación y Control 2019</a:t>
            </a:r>
            <a:endParaRPr/>
          </a:p>
          <a:p>
            <a:pPr algn="ctr"/>
            <a:r>
              <a:rPr lang="es-AR" sz="2200">
                <a:solidFill>
                  <a:srgbClr val="000000"/>
                </a:solidFill>
                <a:latin typeface="Calibri"/>
              </a:rPr>
              <a:t>Proyecto Final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3640" y="332640"/>
            <a:ext cx="6696360" cy="25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Conclusiones: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Se pudo realizar el control del motor paso a paso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Se logró estabilizar la señal mediante un ciclo PID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Pudo verse para un papel y otra cosa que se nos va a ocurrir la disprsión del material? Lo veremos en el proximo capítulo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689400" y="4293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Somo altos guaches, eso concluimos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85800" y="1196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FIN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71640" y="908640"/>
            <a:ext cx="2988360" cy="53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AR" sz="2800">
                <a:solidFill>
                  <a:srgbClr val="000000"/>
                </a:solidFill>
                <a:latin typeface="Arial"/>
              </a:rPr>
              <a:t>Motivación: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1152000" y="1627200"/>
            <a:ext cx="7128000" cy="4608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s-AR" sz="2600">
                <a:latin typeface="Arial"/>
              </a:rPr>
              <a:t>Tomografía óptica</a:t>
            </a:r>
            <a:endParaRPr/>
          </a:p>
        </p:txBody>
      </p:sp>
      <p:sp>
        <p:nvSpPr>
          <p:cNvPr id="83" name="TextShape 3"/>
          <p:cNvSpPr txBox="1"/>
          <p:nvPr/>
        </p:nvSpPr>
        <p:spPr>
          <a:xfrm>
            <a:off x="1368000" y="2165760"/>
            <a:ext cx="6912000" cy="858240"/>
          </a:xfrm>
          <a:prstGeom prst="rect">
            <a:avLst/>
          </a:prstGeom>
        </p:spPr>
        <p:txBody>
          <a:bodyPr lIns="90000" rIns="90000" tIns="45000" bIns="45000"/>
          <a:p>
            <a:pPr algn="just"/>
            <a:r>
              <a:rPr lang="es-AR">
                <a:latin typeface="Arial"/>
              </a:rPr>
              <a:t>Reconstrucción de la distribución espacial de propiedades ópticas en medios dispersivos a partir de la medición de intensidades transmitidas y/o reflejadas en la superficie del medio.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296000" y="1944000"/>
            <a:ext cx="7128000" cy="283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s-AR">
                <a:solidFill>
                  <a:srgbClr val="000000"/>
                </a:solidFill>
                <a:latin typeface="Calibri"/>
              </a:rPr>
              <a:t>Realizar un ciclo de control para un motor paso a paso con el fin de implementar un barrido angular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"/>
            </a:pP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s-AR">
                <a:solidFill>
                  <a:srgbClr val="000000"/>
                </a:solidFill>
                <a:latin typeface="Calibri"/>
              </a:rPr>
              <a:t>Realizar un lazo de control con PID para un láser y un fotodiodo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"/>
            </a:pP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s-AR">
                <a:solidFill>
                  <a:srgbClr val="000000"/>
                </a:solidFill>
                <a:latin typeface="Calibri"/>
              </a:rPr>
              <a:t>Diseñar un sistema automatizado que permita medir la dispersión de un haz de luz en distintos materiales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s-AR" u="sng">
                <a:solidFill>
                  <a:srgbClr val="ff0000"/>
                </a:solidFill>
                <a:latin typeface="Calibri"/>
              </a:rPr>
              <a:t>No morir en el intento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080000" y="1296000"/>
            <a:ext cx="2016000" cy="5040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AR" sz="2800">
                <a:latin typeface="Arial"/>
              </a:rPr>
              <a:t>Objetivos: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83640" y="360000"/>
            <a:ext cx="3852360" cy="51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AR" sz="2800">
                <a:solidFill>
                  <a:srgbClr val="000000"/>
                </a:solidFill>
                <a:latin typeface="Arial"/>
              </a:rPr>
              <a:t>Montaje del sistema: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 rot="5400000">
            <a:off x="1243800" y="849600"/>
            <a:ext cx="359640" cy="1439640"/>
          </a:xfrm>
          <a:prstGeom prst="can">
            <a:avLst>
              <a:gd name="adj" fmla="val 25000"/>
            </a:avLst>
          </a:prstGeom>
          <a:solidFill>
            <a:srgbClr val="595959"/>
          </a:solidFill>
          <a:ln w="25560">
            <a:solidFill>
              <a:srgbClr val="000000"/>
            </a:solidFill>
            <a:round/>
          </a:ln>
        </p:spPr>
      </p:sp>
      <p:sp>
        <p:nvSpPr>
          <p:cNvPr id="88" name="CustomShape 3"/>
          <p:cNvSpPr/>
          <p:nvPr/>
        </p:nvSpPr>
        <p:spPr>
          <a:xfrm>
            <a:off x="1423440" y="1965960"/>
            <a:ext cx="1728000" cy="1007640"/>
          </a:xfrm>
          <a:prstGeom prst="can">
            <a:avLst>
              <a:gd name="adj" fmla="val 50000"/>
            </a:avLst>
          </a:prstGeom>
          <a:solidFill>
            <a:srgbClr val="bfbfbf"/>
          </a:solidFill>
          <a:ln w="25560">
            <a:solidFill>
              <a:srgbClr val="000000"/>
            </a:solidFill>
            <a:round/>
          </a:ln>
        </p:spPr>
      </p:sp>
      <p:sp>
        <p:nvSpPr>
          <p:cNvPr id="89" name="CustomShape 4"/>
          <p:cNvSpPr/>
          <p:nvPr/>
        </p:nvSpPr>
        <p:spPr>
          <a:xfrm>
            <a:off x="1951200" y="1887840"/>
            <a:ext cx="6120360" cy="359640"/>
          </a:xfrm>
          <a:prstGeom prst="cube">
            <a:avLst>
              <a:gd name="adj" fmla="val 50039"/>
            </a:avLst>
          </a:prstGeom>
          <a:solidFill>
            <a:srgbClr val="bfbfbf"/>
          </a:solidFill>
          <a:ln w="25560">
            <a:solidFill>
              <a:srgbClr val="000000"/>
            </a:solidFill>
            <a:round/>
          </a:ln>
        </p:spPr>
      </p:sp>
      <p:sp>
        <p:nvSpPr>
          <p:cNvPr id="90" name="CustomShape 5"/>
          <p:cNvSpPr/>
          <p:nvPr/>
        </p:nvSpPr>
        <p:spPr>
          <a:xfrm>
            <a:off x="7399800" y="852840"/>
            <a:ext cx="1043640" cy="1433880"/>
          </a:xfrm>
          <a:prstGeom prst="cube">
            <a:avLst>
              <a:gd name="adj" fmla="val 4387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</a:ln>
        </p:spPr>
      </p:sp>
      <p:sp>
        <p:nvSpPr>
          <p:cNvPr id="91" name="Line 6"/>
          <p:cNvSpPr/>
          <p:nvPr/>
        </p:nvSpPr>
        <p:spPr>
          <a:xfrm>
            <a:off x="2143080" y="1569600"/>
            <a:ext cx="5256720" cy="0"/>
          </a:xfrm>
          <a:prstGeom prst="line">
            <a:avLst/>
          </a:prstGeom>
          <a:ln w="44280">
            <a:solidFill>
              <a:srgbClr val="ff0000"/>
            </a:solidFill>
            <a:round/>
          </a:ln>
        </p:spPr>
      </p:sp>
      <p:sp>
        <p:nvSpPr>
          <p:cNvPr id="92" name="CustomShape 7"/>
          <p:cNvSpPr/>
          <p:nvPr/>
        </p:nvSpPr>
        <p:spPr>
          <a:xfrm>
            <a:off x="5322240" y="3939120"/>
            <a:ext cx="1002240" cy="1872000"/>
          </a:xfrm>
          <a:prstGeom prst="cube">
            <a:avLst>
              <a:gd name="adj" fmla="val 37418"/>
            </a:avLst>
          </a:prstGeom>
          <a:solidFill>
            <a:srgbClr val="bfbfbf"/>
          </a:solidFill>
          <a:ln w="25560">
            <a:solidFill>
              <a:srgbClr val="000000"/>
            </a:solidFill>
            <a:round/>
          </a:ln>
        </p:spPr>
      </p:sp>
      <p:sp>
        <p:nvSpPr>
          <p:cNvPr id="93" name="CustomShape 8"/>
          <p:cNvSpPr/>
          <p:nvPr/>
        </p:nvSpPr>
        <p:spPr>
          <a:xfrm>
            <a:off x="5322240" y="6050880"/>
            <a:ext cx="2304000" cy="582120"/>
          </a:xfrm>
          <a:prstGeom prst="cube">
            <a:avLst>
              <a:gd name="adj" fmla="val 93001"/>
            </a:avLst>
          </a:prstGeom>
          <a:solidFill>
            <a:srgbClr val="bfbfbf"/>
          </a:solidFill>
          <a:ln w="25560">
            <a:solidFill>
              <a:srgbClr val="000000"/>
            </a:solidFill>
            <a:round/>
          </a:ln>
        </p:spPr>
      </p:sp>
      <p:sp>
        <p:nvSpPr>
          <p:cNvPr id="94" name="CustomShape 9"/>
          <p:cNvSpPr/>
          <p:nvPr/>
        </p:nvSpPr>
        <p:spPr>
          <a:xfrm>
            <a:off x="7048800" y="4178520"/>
            <a:ext cx="1775520" cy="1557360"/>
          </a:xfrm>
          <a:prstGeom prst="cube">
            <a:avLst>
              <a:gd name="adj" fmla="val 15731"/>
            </a:avLst>
          </a:prstGeom>
          <a:solidFill>
            <a:srgbClr val="d9d9d9"/>
          </a:solidFill>
          <a:ln w="25560">
            <a:solidFill>
              <a:srgbClr val="000000"/>
            </a:solidFill>
            <a:round/>
          </a:ln>
        </p:spPr>
      </p:sp>
      <p:sp>
        <p:nvSpPr>
          <p:cNvPr id="95" name="CustomShape 10"/>
          <p:cNvSpPr/>
          <p:nvPr/>
        </p:nvSpPr>
        <p:spPr>
          <a:xfrm>
            <a:off x="7051320" y="4406400"/>
            <a:ext cx="1581480" cy="1322640"/>
          </a:xfrm>
          <a:prstGeom prst="bevel">
            <a:avLst>
              <a:gd name="adj" fmla="val 12500"/>
            </a:avLst>
          </a:prstGeom>
          <a:solidFill>
            <a:srgbClr val="d9d9d9"/>
          </a:solidFill>
          <a:ln w="25560">
            <a:solidFill>
              <a:srgbClr val="000000"/>
            </a:solidFill>
            <a:round/>
          </a:ln>
        </p:spPr>
      </p:sp>
      <p:sp>
        <p:nvSpPr>
          <p:cNvPr id="96" name="CustomShape 11"/>
          <p:cNvSpPr/>
          <p:nvPr/>
        </p:nvSpPr>
        <p:spPr>
          <a:xfrm>
            <a:off x="7252560" y="4590720"/>
            <a:ext cx="1163880" cy="95400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97" name="CustomShape 12"/>
          <p:cNvSpPr/>
          <p:nvPr/>
        </p:nvSpPr>
        <p:spPr>
          <a:xfrm>
            <a:off x="5468760" y="6095160"/>
            <a:ext cx="1989720" cy="459720"/>
          </a:xfrm>
          <a:prstGeom prst="cube">
            <a:avLst>
              <a:gd name="adj" fmla="val 100000"/>
            </a:avLst>
          </a:prstGeom>
          <a:ln w="25560">
            <a:solidFill>
              <a:srgbClr val="000000"/>
            </a:solidFill>
            <a:round/>
          </a:ln>
        </p:spPr>
      </p:sp>
      <p:sp>
        <p:nvSpPr>
          <p:cNvPr id="98" name="CustomShape 13"/>
          <p:cNvSpPr/>
          <p:nvPr/>
        </p:nvSpPr>
        <p:spPr>
          <a:xfrm>
            <a:off x="5468760" y="4566240"/>
            <a:ext cx="293400" cy="277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9" name="CustomShape 14"/>
          <p:cNvSpPr/>
          <p:nvPr/>
        </p:nvSpPr>
        <p:spPr>
          <a:xfrm>
            <a:off x="5468760" y="5084280"/>
            <a:ext cx="293400" cy="286920"/>
          </a:xfrm>
          <a:prstGeom prst="smileyFace">
            <a:avLst>
              <a:gd name="adj" fmla="val 4653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0" name="CustomShape 15"/>
          <p:cNvSpPr/>
          <p:nvPr/>
        </p:nvSpPr>
        <p:spPr>
          <a:xfrm rot="5400000">
            <a:off x="7133040" y="5341320"/>
            <a:ext cx="321120" cy="1096920"/>
          </a:xfrm>
          <a:prstGeom prst="curvedConnector3">
            <a:avLst>
              <a:gd name="adj1" fmla="val 50000"/>
            </a:avLst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01" name="CustomShape 16"/>
          <p:cNvSpPr/>
          <p:nvPr/>
        </p:nvSpPr>
        <p:spPr>
          <a:xfrm flipH="1" flipV="1">
            <a:off x="6324120" y="4687200"/>
            <a:ext cx="2499480" cy="146520"/>
          </a:xfrm>
          <a:prstGeom prst="curvedConnector5">
            <a:avLst>
              <a:gd name="adj1" fmla="val -9145"/>
              <a:gd name="adj2" fmla="val -768425"/>
              <a:gd name="adj3" fmla="val 85520"/>
            </a:avLst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02" name="CustomShape 17"/>
          <p:cNvSpPr/>
          <p:nvPr/>
        </p:nvSpPr>
        <p:spPr>
          <a:xfrm>
            <a:off x="316800" y="5811480"/>
            <a:ext cx="2916720" cy="879840"/>
          </a:xfrm>
          <a:prstGeom prst="cube">
            <a:avLst>
              <a:gd name="adj" fmla="val 83534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3" name="CustomShape 18"/>
          <p:cNvSpPr/>
          <p:nvPr/>
        </p:nvSpPr>
        <p:spPr>
          <a:xfrm>
            <a:off x="1119960" y="5571360"/>
            <a:ext cx="1944360" cy="324360"/>
          </a:xfrm>
          <a:prstGeom prst="cube">
            <a:avLst>
              <a:gd name="adj" fmla="val 1962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</a:ln>
        </p:spPr>
      </p:sp>
      <p:sp>
        <p:nvSpPr>
          <p:cNvPr id="104" name="CustomShape 19"/>
          <p:cNvSpPr/>
          <p:nvPr/>
        </p:nvSpPr>
        <p:spPr>
          <a:xfrm>
            <a:off x="1222560" y="5926680"/>
            <a:ext cx="816840" cy="324360"/>
          </a:xfrm>
          <a:prstGeom prst="cube">
            <a:avLst>
              <a:gd name="adj" fmla="val 88982"/>
            </a:avLst>
          </a:prstGeom>
          <a:solidFill>
            <a:srgbClr val="404040"/>
          </a:solidFill>
          <a:ln w="25560">
            <a:solidFill>
              <a:srgbClr val="000000"/>
            </a:solidFill>
            <a:round/>
          </a:ln>
        </p:spPr>
      </p:sp>
      <p:sp>
        <p:nvSpPr>
          <p:cNvPr id="105" name="CustomShape 20"/>
          <p:cNvSpPr/>
          <p:nvPr/>
        </p:nvSpPr>
        <p:spPr>
          <a:xfrm>
            <a:off x="443520" y="6166800"/>
            <a:ext cx="1009440" cy="324360"/>
          </a:xfrm>
          <a:prstGeom prst="cube">
            <a:avLst>
              <a:gd name="adj" fmla="val 1962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</a:ln>
        </p:spPr>
      </p:sp>
      <p:sp>
        <p:nvSpPr>
          <p:cNvPr id="106" name="CustomShape 21"/>
          <p:cNvSpPr/>
          <p:nvPr/>
        </p:nvSpPr>
        <p:spPr>
          <a:xfrm>
            <a:off x="1542600" y="6166800"/>
            <a:ext cx="816840" cy="324360"/>
          </a:xfrm>
          <a:prstGeom prst="cube">
            <a:avLst>
              <a:gd name="adj" fmla="val 1962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</a:ln>
        </p:spPr>
      </p:sp>
      <p:sp>
        <p:nvSpPr>
          <p:cNvPr id="107" name="CustomShape 22"/>
          <p:cNvSpPr/>
          <p:nvPr/>
        </p:nvSpPr>
        <p:spPr>
          <a:xfrm>
            <a:off x="2446200" y="5748120"/>
            <a:ext cx="503640" cy="383400"/>
          </a:xfrm>
          <a:prstGeom prst="cube">
            <a:avLst>
              <a:gd name="adj" fmla="val 47345"/>
            </a:avLst>
          </a:prstGeom>
          <a:solidFill>
            <a:srgbClr val="808080"/>
          </a:solidFill>
          <a:ln w="6480">
            <a:solidFill>
              <a:srgbClr val="000000"/>
            </a:solidFill>
            <a:round/>
          </a:ln>
        </p:spPr>
      </p:sp>
      <p:sp>
        <p:nvSpPr>
          <p:cNvPr id="108" name="CustomShape 23"/>
          <p:cNvSpPr/>
          <p:nvPr/>
        </p:nvSpPr>
        <p:spPr>
          <a:xfrm>
            <a:off x="3064680" y="3538440"/>
            <a:ext cx="1475280" cy="8013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Filtro pasa bajos</a:t>
            </a:r>
            <a:endParaRPr/>
          </a:p>
        </p:txBody>
      </p:sp>
      <p:sp>
        <p:nvSpPr>
          <p:cNvPr id="109" name="CustomShape 24"/>
          <p:cNvSpPr/>
          <p:nvPr/>
        </p:nvSpPr>
        <p:spPr>
          <a:xfrm>
            <a:off x="1354680" y="3281040"/>
            <a:ext cx="1475280" cy="16567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Control Motor (no me acuerdo como se llama el circuito)</a:t>
            </a:r>
            <a:endParaRPr/>
          </a:p>
        </p:txBody>
      </p:sp>
      <p:sp>
        <p:nvSpPr>
          <p:cNvPr id="110" name="CustomShape 25"/>
          <p:cNvSpPr/>
          <p:nvPr/>
        </p:nvSpPr>
        <p:spPr>
          <a:xfrm flipH="1" flipV="1" rot="10800000">
            <a:off x="703800" y="1570320"/>
            <a:ext cx="650880" cy="4001040"/>
          </a:xfrm>
          <a:prstGeom prst="curvedConnector4">
            <a:avLst>
              <a:gd name="adj1" fmla="val -35098"/>
              <a:gd name="adj2" fmla="val 87879"/>
            </a:avLst>
          </a:prstGeom>
          <a:noFill/>
          <a:ln w="38160">
            <a:solidFill>
              <a:srgbClr val="953735"/>
            </a:solidFill>
            <a:round/>
          </a:ln>
        </p:spPr>
      </p:sp>
      <p:sp>
        <p:nvSpPr>
          <p:cNvPr id="111" name="CustomShape 26"/>
          <p:cNvSpPr/>
          <p:nvPr/>
        </p:nvSpPr>
        <p:spPr>
          <a:xfrm flipH="1" flipV="1" rot="10800000">
            <a:off x="1423440" y="2470320"/>
            <a:ext cx="668880" cy="810720"/>
          </a:xfrm>
          <a:prstGeom prst="curvedConnector4">
            <a:avLst>
              <a:gd name="adj1" fmla="val -34167"/>
              <a:gd name="adj2" fmla="val 81075"/>
            </a:avLst>
          </a:prstGeom>
          <a:noFill/>
          <a:ln w="38160">
            <a:solidFill>
              <a:srgbClr val="00b0f0"/>
            </a:solidFill>
            <a:round/>
          </a:ln>
        </p:spPr>
      </p:sp>
      <p:sp>
        <p:nvSpPr>
          <p:cNvPr id="112" name="CustomShape 27"/>
          <p:cNvSpPr/>
          <p:nvPr/>
        </p:nvSpPr>
        <p:spPr>
          <a:xfrm rot="5400000">
            <a:off x="1630440" y="5082840"/>
            <a:ext cx="606960" cy="3168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00b0f0"/>
            </a:solidFill>
            <a:round/>
          </a:ln>
        </p:spPr>
      </p:sp>
      <p:sp>
        <p:nvSpPr>
          <p:cNvPr id="113" name="CustomShape 28"/>
          <p:cNvSpPr/>
          <p:nvPr/>
        </p:nvSpPr>
        <p:spPr>
          <a:xfrm flipV="1" rot="10800000">
            <a:off x="3803040" y="2287080"/>
            <a:ext cx="3823560" cy="1251360"/>
          </a:xfrm>
          <a:prstGeom prst="curvedConnector2">
            <a:avLst/>
          </a:prstGeom>
          <a:noFill/>
          <a:ln w="44280">
            <a:solidFill>
              <a:srgbClr val="00b050"/>
            </a:solidFill>
            <a:round/>
          </a:ln>
        </p:spPr>
      </p:sp>
      <p:sp>
        <p:nvSpPr>
          <p:cNvPr id="114" name="CustomShape 29"/>
          <p:cNvSpPr/>
          <p:nvPr/>
        </p:nvSpPr>
        <p:spPr>
          <a:xfrm rot="5400000">
            <a:off x="1915920" y="4343760"/>
            <a:ext cx="1890360" cy="1882800"/>
          </a:xfrm>
          <a:prstGeom prst="curvedConnector3">
            <a:avLst>
              <a:gd name="adj1" fmla="val 50000"/>
            </a:avLst>
          </a:prstGeom>
          <a:noFill/>
          <a:ln w="44280">
            <a:solidFill>
              <a:srgbClr val="00b050"/>
            </a:solidFill>
            <a:round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83640" y="332640"/>
            <a:ext cx="6696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Motor paso a paso calibración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678600" y="1453320"/>
            <a:ext cx="1728000" cy="1007640"/>
          </a:xfrm>
          <a:prstGeom prst="can">
            <a:avLst>
              <a:gd name="adj" fmla="val 50000"/>
            </a:avLst>
          </a:prstGeom>
          <a:solidFill>
            <a:srgbClr val="bfbfb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7" name="CustomShape 3"/>
          <p:cNvSpPr/>
          <p:nvPr/>
        </p:nvSpPr>
        <p:spPr>
          <a:xfrm>
            <a:off x="1470600" y="1412640"/>
            <a:ext cx="143640" cy="287640"/>
          </a:xfrm>
          <a:prstGeom prst="can">
            <a:avLst>
              <a:gd name="adj" fmla="val 25000"/>
            </a:avLst>
          </a:prstGeom>
          <a:solidFill>
            <a:srgbClr val="bfbfb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8" name="CustomShape 4"/>
          <p:cNvSpPr/>
          <p:nvPr/>
        </p:nvSpPr>
        <p:spPr>
          <a:xfrm>
            <a:off x="1290600" y="1109160"/>
            <a:ext cx="503640" cy="431640"/>
          </a:xfrm>
          <a:prstGeom prst="can">
            <a:avLst>
              <a:gd name="adj" fmla="val 25000"/>
            </a:avLst>
          </a:prstGeom>
          <a:ln w="25560">
            <a:solidFill>
              <a:srgbClr val="000000"/>
            </a:solidFill>
            <a:round/>
          </a:ln>
        </p:spPr>
      </p:sp>
      <p:sp>
        <p:nvSpPr>
          <p:cNvPr id="119" name="CustomShape 5"/>
          <p:cNvSpPr/>
          <p:nvPr/>
        </p:nvSpPr>
        <p:spPr>
          <a:xfrm>
            <a:off x="4088880" y="2461320"/>
            <a:ext cx="329112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Bla bla, papelito, angulos, cosas</a:t>
            </a:r>
            <a:endParaRPr/>
          </a:p>
        </p:txBody>
      </p:sp>
      <p:sp>
        <p:nvSpPr>
          <p:cNvPr id="120" name="CustomShape 6"/>
          <p:cNvSpPr/>
          <p:nvPr/>
        </p:nvSpPr>
        <p:spPr>
          <a:xfrm>
            <a:off x="316800" y="5811480"/>
            <a:ext cx="2916720" cy="879840"/>
          </a:xfrm>
          <a:prstGeom prst="cube">
            <a:avLst>
              <a:gd name="adj" fmla="val 83534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1" name="CustomShape 7"/>
          <p:cNvSpPr/>
          <p:nvPr/>
        </p:nvSpPr>
        <p:spPr>
          <a:xfrm>
            <a:off x="1119960" y="5571360"/>
            <a:ext cx="1944360" cy="324360"/>
          </a:xfrm>
          <a:prstGeom prst="cube">
            <a:avLst>
              <a:gd name="adj" fmla="val 1962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</a:ln>
        </p:spPr>
      </p:sp>
      <p:sp>
        <p:nvSpPr>
          <p:cNvPr id="122" name="CustomShape 8"/>
          <p:cNvSpPr/>
          <p:nvPr/>
        </p:nvSpPr>
        <p:spPr>
          <a:xfrm>
            <a:off x="1222560" y="5926680"/>
            <a:ext cx="816840" cy="324360"/>
          </a:xfrm>
          <a:prstGeom prst="cube">
            <a:avLst>
              <a:gd name="adj" fmla="val 88982"/>
            </a:avLst>
          </a:prstGeom>
          <a:solidFill>
            <a:srgbClr val="404040"/>
          </a:solidFill>
          <a:ln w="25560">
            <a:solidFill>
              <a:srgbClr val="000000"/>
            </a:solidFill>
            <a:round/>
          </a:ln>
        </p:spPr>
      </p:sp>
      <p:sp>
        <p:nvSpPr>
          <p:cNvPr id="123" name="CustomShape 9"/>
          <p:cNvSpPr/>
          <p:nvPr/>
        </p:nvSpPr>
        <p:spPr>
          <a:xfrm>
            <a:off x="443520" y="6166800"/>
            <a:ext cx="1009440" cy="324360"/>
          </a:xfrm>
          <a:prstGeom prst="cube">
            <a:avLst>
              <a:gd name="adj" fmla="val 1962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</a:ln>
        </p:spPr>
      </p:sp>
      <p:sp>
        <p:nvSpPr>
          <p:cNvPr id="124" name="CustomShape 10"/>
          <p:cNvSpPr/>
          <p:nvPr/>
        </p:nvSpPr>
        <p:spPr>
          <a:xfrm>
            <a:off x="1542600" y="6166800"/>
            <a:ext cx="816840" cy="324360"/>
          </a:xfrm>
          <a:prstGeom prst="cube">
            <a:avLst>
              <a:gd name="adj" fmla="val 1962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</a:ln>
        </p:spPr>
      </p:sp>
      <p:sp>
        <p:nvSpPr>
          <p:cNvPr id="125" name="CustomShape 11"/>
          <p:cNvSpPr/>
          <p:nvPr/>
        </p:nvSpPr>
        <p:spPr>
          <a:xfrm>
            <a:off x="2446200" y="5748120"/>
            <a:ext cx="503640" cy="383400"/>
          </a:xfrm>
          <a:prstGeom prst="cube">
            <a:avLst>
              <a:gd name="adj" fmla="val 47345"/>
            </a:avLst>
          </a:prstGeom>
          <a:solidFill>
            <a:srgbClr val="808080"/>
          </a:solidFill>
          <a:ln w="6480">
            <a:solidFill>
              <a:srgbClr val="000000"/>
            </a:solidFill>
            <a:round/>
          </a:ln>
        </p:spPr>
      </p:sp>
      <p:sp>
        <p:nvSpPr>
          <p:cNvPr id="126" name="CustomShape 12"/>
          <p:cNvSpPr/>
          <p:nvPr/>
        </p:nvSpPr>
        <p:spPr>
          <a:xfrm>
            <a:off x="1354680" y="3281040"/>
            <a:ext cx="1475280" cy="16567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Control Motor (no me acuerdo como se llama el circuito)</a:t>
            </a:r>
            <a:endParaRPr/>
          </a:p>
        </p:txBody>
      </p:sp>
      <p:sp>
        <p:nvSpPr>
          <p:cNvPr id="127" name="CustomShape 13"/>
          <p:cNvSpPr/>
          <p:nvPr/>
        </p:nvSpPr>
        <p:spPr>
          <a:xfrm flipH="1" flipV="1" rot="10800000">
            <a:off x="678960" y="1957680"/>
            <a:ext cx="1413360" cy="1323360"/>
          </a:xfrm>
          <a:prstGeom prst="curvedConnector4">
            <a:avLst>
              <a:gd name="adj1" fmla="val -16171"/>
              <a:gd name="adj2" fmla="val 69041"/>
            </a:avLst>
          </a:prstGeom>
          <a:noFill/>
          <a:ln w="38160">
            <a:solidFill>
              <a:srgbClr val="00b0f0"/>
            </a:solidFill>
            <a:round/>
          </a:ln>
        </p:spPr>
      </p:sp>
      <p:sp>
        <p:nvSpPr>
          <p:cNvPr id="128" name="CustomShape 14"/>
          <p:cNvSpPr/>
          <p:nvPr/>
        </p:nvSpPr>
        <p:spPr>
          <a:xfrm rot="5400000">
            <a:off x="1630440" y="5082840"/>
            <a:ext cx="606960" cy="3168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00b0f0"/>
            </a:solidFill>
            <a:round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83640" y="332640"/>
            <a:ext cx="6696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Ciclo PID - calibración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 rot="5400000">
            <a:off x="1243800" y="849600"/>
            <a:ext cx="359640" cy="1439640"/>
          </a:xfrm>
          <a:prstGeom prst="can">
            <a:avLst>
              <a:gd name="adj" fmla="val 25000"/>
            </a:avLst>
          </a:prstGeom>
          <a:solidFill>
            <a:srgbClr val="595959"/>
          </a:solidFill>
          <a:ln w="25560">
            <a:solidFill>
              <a:srgbClr val="000000"/>
            </a:solidFill>
            <a:round/>
          </a:ln>
        </p:spPr>
      </p:sp>
      <p:sp>
        <p:nvSpPr>
          <p:cNvPr id="131" name="CustomShape 3"/>
          <p:cNvSpPr/>
          <p:nvPr/>
        </p:nvSpPr>
        <p:spPr>
          <a:xfrm>
            <a:off x="7399800" y="852840"/>
            <a:ext cx="1043640" cy="1433880"/>
          </a:xfrm>
          <a:prstGeom prst="cube">
            <a:avLst>
              <a:gd name="adj" fmla="val 4387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</a:ln>
        </p:spPr>
      </p:sp>
      <p:sp>
        <p:nvSpPr>
          <p:cNvPr id="132" name="Line 4"/>
          <p:cNvSpPr/>
          <p:nvPr/>
        </p:nvSpPr>
        <p:spPr>
          <a:xfrm>
            <a:off x="2143080" y="1569600"/>
            <a:ext cx="5256720" cy="0"/>
          </a:xfrm>
          <a:prstGeom prst="line">
            <a:avLst/>
          </a:prstGeom>
          <a:ln w="44280">
            <a:solidFill>
              <a:srgbClr val="ff0000"/>
            </a:solidFill>
            <a:round/>
          </a:ln>
        </p:spPr>
      </p:sp>
      <p:sp>
        <p:nvSpPr>
          <p:cNvPr id="133" name="CustomShape 5"/>
          <p:cNvSpPr/>
          <p:nvPr/>
        </p:nvSpPr>
        <p:spPr>
          <a:xfrm>
            <a:off x="5322240" y="3939120"/>
            <a:ext cx="1002240" cy="1872000"/>
          </a:xfrm>
          <a:prstGeom prst="cube">
            <a:avLst>
              <a:gd name="adj" fmla="val 37418"/>
            </a:avLst>
          </a:prstGeom>
          <a:solidFill>
            <a:srgbClr val="bfbfb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4" name="CustomShape 6"/>
          <p:cNvSpPr/>
          <p:nvPr/>
        </p:nvSpPr>
        <p:spPr>
          <a:xfrm>
            <a:off x="5322240" y="6050880"/>
            <a:ext cx="2304000" cy="582120"/>
          </a:xfrm>
          <a:prstGeom prst="cube">
            <a:avLst>
              <a:gd name="adj" fmla="val 93001"/>
            </a:avLst>
          </a:prstGeom>
          <a:solidFill>
            <a:srgbClr val="bfbfb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5" name="CustomShape 7"/>
          <p:cNvSpPr/>
          <p:nvPr/>
        </p:nvSpPr>
        <p:spPr>
          <a:xfrm>
            <a:off x="7048800" y="4178520"/>
            <a:ext cx="1775520" cy="1557360"/>
          </a:xfrm>
          <a:prstGeom prst="cube">
            <a:avLst>
              <a:gd name="adj" fmla="val 15731"/>
            </a:avLst>
          </a:prstGeom>
          <a:solidFill>
            <a:srgbClr val="d9d9d9"/>
          </a:solidFill>
          <a:ln w="25560">
            <a:solidFill>
              <a:srgbClr val="000000"/>
            </a:solidFill>
            <a:round/>
          </a:ln>
        </p:spPr>
      </p:sp>
      <p:sp>
        <p:nvSpPr>
          <p:cNvPr id="136" name="CustomShape 8"/>
          <p:cNvSpPr/>
          <p:nvPr/>
        </p:nvSpPr>
        <p:spPr>
          <a:xfrm>
            <a:off x="7051320" y="4406400"/>
            <a:ext cx="1581480" cy="1322640"/>
          </a:xfrm>
          <a:prstGeom prst="bevel">
            <a:avLst>
              <a:gd name="adj" fmla="val 12500"/>
            </a:avLst>
          </a:prstGeom>
          <a:solidFill>
            <a:srgbClr val="d9d9d9"/>
          </a:solidFill>
          <a:ln w="25560">
            <a:solidFill>
              <a:srgbClr val="000000"/>
            </a:solidFill>
            <a:round/>
          </a:ln>
        </p:spPr>
      </p:sp>
      <p:sp>
        <p:nvSpPr>
          <p:cNvPr id="137" name="CustomShape 9"/>
          <p:cNvSpPr/>
          <p:nvPr/>
        </p:nvSpPr>
        <p:spPr>
          <a:xfrm>
            <a:off x="7252560" y="4590720"/>
            <a:ext cx="1163880" cy="95400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8" name="CustomShape 10"/>
          <p:cNvSpPr/>
          <p:nvPr/>
        </p:nvSpPr>
        <p:spPr>
          <a:xfrm>
            <a:off x="5468760" y="6095160"/>
            <a:ext cx="1989720" cy="459720"/>
          </a:xfrm>
          <a:prstGeom prst="cube">
            <a:avLst>
              <a:gd name="adj" fmla="val 100000"/>
            </a:avLst>
          </a:prstGeom>
          <a:ln w="25560">
            <a:solidFill>
              <a:srgbClr val="000000"/>
            </a:solidFill>
            <a:round/>
          </a:ln>
        </p:spPr>
      </p:sp>
      <p:sp>
        <p:nvSpPr>
          <p:cNvPr id="139" name="CustomShape 11"/>
          <p:cNvSpPr/>
          <p:nvPr/>
        </p:nvSpPr>
        <p:spPr>
          <a:xfrm>
            <a:off x="5468760" y="4566240"/>
            <a:ext cx="293400" cy="277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40" name="CustomShape 12"/>
          <p:cNvSpPr/>
          <p:nvPr/>
        </p:nvSpPr>
        <p:spPr>
          <a:xfrm>
            <a:off x="5468760" y="5084280"/>
            <a:ext cx="293400" cy="286920"/>
          </a:xfrm>
          <a:prstGeom prst="smileyFace">
            <a:avLst>
              <a:gd name="adj" fmla="val 4653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41" name="CustomShape 13"/>
          <p:cNvSpPr/>
          <p:nvPr/>
        </p:nvSpPr>
        <p:spPr>
          <a:xfrm rot="5400000">
            <a:off x="7133040" y="5341320"/>
            <a:ext cx="321120" cy="1096920"/>
          </a:xfrm>
          <a:prstGeom prst="curvedConnector3">
            <a:avLst>
              <a:gd name="adj1" fmla="val 50000"/>
            </a:avLst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42" name="CustomShape 14"/>
          <p:cNvSpPr/>
          <p:nvPr/>
        </p:nvSpPr>
        <p:spPr>
          <a:xfrm flipH="1" flipV="1">
            <a:off x="6324120" y="4687200"/>
            <a:ext cx="2499480" cy="146520"/>
          </a:xfrm>
          <a:prstGeom prst="curvedConnector5">
            <a:avLst>
              <a:gd name="adj1" fmla="val -9145"/>
              <a:gd name="adj2" fmla="val -768425"/>
              <a:gd name="adj3" fmla="val 85520"/>
            </a:avLst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143" name="CustomShape 15"/>
          <p:cNvSpPr/>
          <p:nvPr/>
        </p:nvSpPr>
        <p:spPr>
          <a:xfrm>
            <a:off x="316800" y="5811480"/>
            <a:ext cx="2916720" cy="879840"/>
          </a:xfrm>
          <a:prstGeom prst="cube">
            <a:avLst>
              <a:gd name="adj" fmla="val 83534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44" name="CustomShape 16"/>
          <p:cNvSpPr/>
          <p:nvPr/>
        </p:nvSpPr>
        <p:spPr>
          <a:xfrm>
            <a:off x="1119960" y="5571360"/>
            <a:ext cx="1944360" cy="324360"/>
          </a:xfrm>
          <a:prstGeom prst="cube">
            <a:avLst>
              <a:gd name="adj" fmla="val 1962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</a:ln>
        </p:spPr>
      </p:sp>
      <p:sp>
        <p:nvSpPr>
          <p:cNvPr id="145" name="CustomShape 17"/>
          <p:cNvSpPr/>
          <p:nvPr/>
        </p:nvSpPr>
        <p:spPr>
          <a:xfrm>
            <a:off x="1222560" y="5926680"/>
            <a:ext cx="816840" cy="324360"/>
          </a:xfrm>
          <a:prstGeom prst="cube">
            <a:avLst>
              <a:gd name="adj" fmla="val 88982"/>
            </a:avLst>
          </a:prstGeom>
          <a:solidFill>
            <a:srgbClr val="404040"/>
          </a:solidFill>
          <a:ln w="25560">
            <a:solidFill>
              <a:srgbClr val="000000"/>
            </a:solidFill>
            <a:round/>
          </a:ln>
        </p:spPr>
      </p:sp>
      <p:sp>
        <p:nvSpPr>
          <p:cNvPr id="146" name="CustomShape 18"/>
          <p:cNvSpPr/>
          <p:nvPr/>
        </p:nvSpPr>
        <p:spPr>
          <a:xfrm>
            <a:off x="443520" y="6166800"/>
            <a:ext cx="1009440" cy="324360"/>
          </a:xfrm>
          <a:prstGeom prst="cube">
            <a:avLst>
              <a:gd name="adj" fmla="val 1962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</a:ln>
        </p:spPr>
      </p:sp>
      <p:sp>
        <p:nvSpPr>
          <p:cNvPr id="147" name="CustomShape 19"/>
          <p:cNvSpPr/>
          <p:nvPr/>
        </p:nvSpPr>
        <p:spPr>
          <a:xfrm>
            <a:off x="1542600" y="6166800"/>
            <a:ext cx="816840" cy="324360"/>
          </a:xfrm>
          <a:prstGeom prst="cube">
            <a:avLst>
              <a:gd name="adj" fmla="val 1962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</a:ln>
        </p:spPr>
      </p:sp>
      <p:sp>
        <p:nvSpPr>
          <p:cNvPr id="148" name="CustomShape 20"/>
          <p:cNvSpPr/>
          <p:nvPr/>
        </p:nvSpPr>
        <p:spPr>
          <a:xfrm>
            <a:off x="2446200" y="5748120"/>
            <a:ext cx="503640" cy="383400"/>
          </a:xfrm>
          <a:prstGeom prst="cube">
            <a:avLst>
              <a:gd name="adj" fmla="val 47345"/>
            </a:avLst>
          </a:prstGeom>
          <a:solidFill>
            <a:srgbClr val="808080"/>
          </a:solidFill>
          <a:ln w="6480">
            <a:solidFill>
              <a:srgbClr val="000000"/>
            </a:solidFill>
            <a:round/>
          </a:ln>
        </p:spPr>
      </p:sp>
      <p:sp>
        <p:nvSpPr>
          <p:cNvPr id="149" name="CustomShape 21"/>
          <p:cNvSpPr/>
          <p:nvPr/>
        </p:nvSpPr>
        <p:spPr>
          <a:xfrm>
            <a:off x="3064680" y="3538440"/>
            <a:ext cx="1475280" cy="8013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Filtro pasa bajos</a:t>
            </a:r>
            <a:endParaRPr/>
          </a:p>
        </p:txBody>
      </p:sp>
      <p:sp>
        <p:nvSpPr>
          <p:cNvPr id="150" name="CustomShape 22"/>
          <p:cNvSpPr/>
          <p:nvPr/>
        </p:nvSpPr>
        <p:spPr>
          <a:xfrm flipH="1" flipV="1" rot="10800000">
            <a:off x="703800" y="1570320"/>
            <a:ext cx="650880" cy="4001040"/>
          </a:xfrm>
          <a:prstGeom prst="curvedConnector4">
            <a:avLst>
              <a:gd name="adj1" fmla="val -35098"/>
              <a:gd name="adj2" fmla="val 87879"/>
            </a:avLst>
          </a:prstGeom>
          <a:noFill/>
          <a:ln w="38160">
            <a:solidFill>
              <a:srgbClr val="953735"/>
            </a:solidFill>
            <a:round/>
          </a:ln>
        </p:spPr>
      </p:sp>
      <p:sp>
        <p:nvSpPr>
          <p:cNvPr id="151" name="CustomShape 23"/>
          <p:cNvSpPr/>
          <p:nvPr/>
        </p:nvSpPr>
        <p:spPr>
          <a:xfrm flipV="1" rot="10800000">
            <a:off x="3803040" y="2287080"/>
            <a:ext cx="3823560" cy="1251360"/>
          </a:xfrm>
          <a:prstGeom prst="curvedConnector2">
            <a:avLst/>
          </a:prstGeom>
          <a:noFill/>
          <a:ln w="44280">
            <a:solidFill>
              <a:srgbClr val="00b050"/>
            </a:solidFill>
            <a:round/>
          </a:ln>
        </p:spPr>
      </p:sp>
      <p:sp>
        <p:nvSpPr>
          <p:cNvPr id="152" name="CustomShape 24"/>
          <p:cNvSpPr/>
          <p:nvPr/>
        </p:nvSpPr>
        <p:spPr>
          <a:xfrm rot="5400000">
            <a:off x="1915920" y="4343760"/>
            <a:ext cx="1890360" cy="1882800"/>
          </a:xfrm>
          <a:prstGeom prst="curvedConnector3">
            <a:avLst>
              <a:gd name="adj1" fmla="val 50000"/>
            </a:avLst>
          </a:prstGeom>
          <a:noFill/>
          <a:ln w="44280">
            <a:solidFill>
              <a:srgbClr val="00b050"/>
            </a:solidFill>
            <a:round/>
          </a:ln>
        </p:spPr>
      </p:sp>
      <p:sp>
        <p:nvSpPr>
          <p:cNvPr id="153" name="CustomShape 25"/>
          <p:cNvSpPr/>
          <p:nvPr/>
        </p:nvSpPr>
        <p:spPr>
          <a:xfrm>
            <a:off x="866520" y="1866240"/>
            <a:ext cx="15818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Salida-Láser</a:t>
            </a:r>
            <a:endParaRPr/>
          </a:p>
        </p:txBody>
      </p:sp>
      <p:sp>
        <p:nvSpPr>
          <p:cNvPr id="154" name="CustomShape 26"/>
          <p:cNvSpPr/>
          <p:nvPr/>
        </p:nvSpPr>
        <p:spPr>
          <a:xfrm>
            <a:off x="6802560" y="2530800"/>
            <a:ext cx="22874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Entrada-Fotodiódo</a:t>
            </a:r>
            <a:endParaRPr/>
          </a:p>
        </p:txBody>
      </p:sp>
      <p:sp>
        <p:nvSpPr>
          <p:cNvPr id="155" name="CustomShape 27"/>
          <p:cNvSpPr/>
          <p:nvPr/>
        </p:nvSpPr>
        <p:spPr>
          <a:xfrm>
            <a:off x="904680" y="4705200"/>
            <a:ext cx="26622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PID mediante arduino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83640" y="332640"/>
            <a:ext cx="6696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Ciclo PID - calibración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323640" y="763920"/>
            <a:ext cx="8352720" cy="25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Esto es medio receta de cocina: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Primero seteamos Ki=Kd=0. Con valores bajos de Kp se ve que el sistema estabiliza por debajo de una cota, después al aumentar la señal comenzara a oscilar, y nos quedamos ahi.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Segundo, agregamos Ki, y se vió que si era muy grande, el sistema oscilaba estrepitosamente, y a medida que se bajaba el valor de este, la oscilación se detenía</a:t>
            </a:r>
            <a:endParaRPr/>
          </a:p>
        </p:txBody>
      </p:sp>
      <p:pic>
        <p:nvPicPr>
          <p:cNvPr id="1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7520" y="3429000"/>
            <a:ext cx="3873600" cy="302256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3492360"/>
            <a:ext cx="3695760" cy="287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83640" y="332640"/>
            <a:ext cx="6696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Ciclo PID - calibración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323640" y="836640"/>
            <a:ext cx="720036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Finalmente se subió el valor de Kd hasta obtener un valor en el que la señal estabilice de manera suave.</a:t>
            </a:r>
            <a:endParaRPr/>
          </a:p>
        </p:txBody>
      </p:sp>
      <p:pic>
        <p:nvPicPr>
          <p:cNvPr id="1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360" y="2489040"/>
            <a:ext cx="5079960" cy="394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83640" y="332640"/>
            <a:ext cx="669636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Mediciones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No se que nos va a dar, pero seguro que se ajusta con una gausiana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