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wmf" ContentType="image/x-wmf"/>
  <Override PartName="/ppt/media/image10.png" ContentType="image/png"/>
  <Override PartName="/ppt/media/image9.png" ContentType="image/png"/>
  <Override PartName="/ppt/media/image12.wmf" ContentType="image/x-wmf"/>
  <Override PartName="/ppt/media/image8.png" ContentType="image/png"/>
  <Override PartName="/ppt/media/image11.wmf" ContentType="image/x-wmf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s-AR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AR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36000" y="576000"/>
            <a:ext cx="7452000" cy="24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 sz="4000">
                <a:solidFill>
                  <a:srgbClr val="000000"/>
                </a:solidFill>
                <a:latin typeface="Calibri"/>
              </a:rPr>
              <a:t>Implementación simple para detección de fotones en medios dispersivos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47560" y="5546880"/>
            <a:ext cx="6400080" cy="64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A. Mendez, P. Domenichini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232000" y="3168000"/>
            <a:ext cx="4895640" cy="74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AR" sz="2200">
                <a:solidFill>
                  <a:srgbClr val="000000"/>
                </a:solidFill>
                <a:latin typeface="Calibri"/>
              </a:rPr>
              <a:t>Instrumentación y Control 2019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2200">
                <a:solidFill>
                  <a:srgbClr val="000000"/>
                </a:solidFill>
                <a:latin typeface="Calibri"/>
              </a:rPr>
              <a:t>Proyecto Final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83640" y="332640"/>
            <a:ext cx="669600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Mediciones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No se que nos va a dar, pero seguro que se ajusta con una gausiana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83640" y="332640"/>
            <a:ext cx="6696000" cy="255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Conclusiones: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 pudo realizar el control del motor paso a paso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 logró estabilizar la señal mediante un ciclo PID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Pudo verse para un papel y otra cosa que se nos va a ocurrir la disprsión del material? Lo veremos en el proximo capítulo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689400" y="4293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Somo altos guaches, eso concluimos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119664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FIN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71640" y="908640"/>
            <a:ext cx="2988000" cy="5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800">
                <a:solidFill>
                  <a:srgbClr val="000000"/>
                </a:solidFill>
                <a:latin typeface="Arial"/>
              </a:rPr>
              <a:t>Motivación: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152000" y="1627200"/>
            <a:ext cx="7127640" cy="46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AR" sz="2600">
                <a:latin typeface="Arial"/>
              </a:rPr>
              <a:t>Tomografía óptica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1368000" y="2165760"/>
            <a:ext cx="6911640" cy="85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AR">
                <a:latin typeface="Arial"/>
              </a:rPr>
              <a:t>Reconstrucción de la distribución espacial de propiedades ópticas en medios dispersivos a partir de la medición de intensidades transmitidas y/o reflejadas en la superficie del medio.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 rot="4800">
            <a:off x="575280" y="3197160"/>
            <a:ext cx="8157600" cy="8287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000" y="4680000"/>
            <a:ext cx="2592000" cy="72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68240" y="4896000"/>
            <a:ext cx="3515760" cy="789480"/>
          </a:xfrm>
          <a:prstGeom prst="rect">
            <a:avLst/>
          </a:prstGeom>
          <a:ln>
            <a:noFill/>
          </a:ln>
        </p:spPr>
      </p:pic>
      <p:cxnSp>
        <p:nvCxnSpPr>
          <p:cNvPr id="81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</p:cxnSp>
      <p:cxnSp>
        <p:nvCxnSpPr>
          <p:cNvPr id="82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</p:cxn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1560" y="576000"/>
            <a:ext cx="4780440" cy="24008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00" y="3456000"/>
            <a:ext cx="4104000" cy="2808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216000" y="6336000"/>
            <a:ext cx="5256000" cy="4557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s-AR" sz="1100">
                <a:latin typeface="Arial"/>
              </a:rPr>
              <a:t>Klose et al. 2002 J Quant Spectrosc Radiat Transf 72 691–713 (2002)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3024000"/>
            <a:ext cx="436320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96000" y="1944000"/>
            <a:ext cx="7127640" cy="283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AR">
                <a:solidFill>
                  <a:srgbClr val="000000"/>
                </a:solidFill>
                <a:latin typeface="Calibri"/>
              </a:rPr>
              <a:t>Realizar un ciclo de control para un motor paso a paso con el fin de implementar un barrido angular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AR">
                <a:solidFill>
                  <a:srgbClr val="000000"/>
                </a:solidFill>
                <a:latin typeface="Calibri"/>
              </a:rPr>
              <a:t>Realizar un lazo de control con PID para un láser y un fotodiodo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AR">
                <a:solidFill>
                  <a:srgbClr val="000000"/>
                </a:solidFill>
                <a:latin typeface="Calibri"/>
              </a:rPr>
              <a:t>Diseñar un sistema automatizado que permita medir la dispersión de un haz de luz en distintos materiales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AR" u="sng">
                <a:solidFill>
                  <a:srgbClr val="ff0000"/>
                </a:solidFill>
                <a:latin typeface="Calibri"/>
              </a:rPr>
              <a:t>No morir en el intento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080000" y="1296000"/>
            <a:ext cx="201564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800">
                <a:latin typeface="Arial"/>
              </a:rPr>
              <a:t>Objetivos: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3640" y="360000"/>
            <a:ext cx="38520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AR" sz="2800">
                <a:solidFill>
                  <a:srgbClr val="000000"/>
                </a:solidFill>
                <a:latin typeface="Arial"/>
              </a:rPr>
              <a:t>Montaje del sistema: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 rot="5400000">
            <a:off x="1244160" y="849240"/>
            <a:ext cx="359280" cy="1439280"/>
          </a:xfrm>
          <a:prstGeom prst="can">
            <a:avLst>
              <a:gd name="adj" fmla="val 25000"/>
            </a:avLst>
          </a:prstGeom>
          <a:solidFill>
            <a:srgbClr val="59595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1" name="CustomShape 3"/>
          <p:cNvSpPr/>
          <p:nvPr/>
        </p:nvSpPr>
        <p:spPr>
          <a:xfrm>
            <a:off x="1423440" y="1965960"/>
            <a:ext cx="1727640" cy="1007280"/>
          </a:xfrm>
          <a:prstGeom prst="can">
            <a:avLst>
              <a:gd name="adj" fmla="val 50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2" name="CustomShape 4"/>
          <p:cNvSpPr/>
          <p:nvPr/>
        </p:nvSpPr>
        <p:spPr>
          <a:xfrm>
            <a:off x="1951200" y="1887840"/>
            <a:ext cx="6120000" cy="359280"/>
          </a:xfrm>
          <a:prstGeom prst="cube">
            <a:avLst>
              <a:gd name="adj" fmla="val 50039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3" name="CustomShape 5"/>
          <p:cNvSpPr/>
          <p:nvPr/>
        </p:nvSpPr>
        <p:spPr>
          <a:xfrm>
            <a:off x="7399800" y="852840"/>
            <a:ext cx="1043280" cy="1433520"/>
          </a:xfrm>
          <a:prstGeom prst="cube">
            <a:avLst>
              <a:gd name="adj" fmla="val 4387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4" name="Line 6"/>
          <p:cNvSpPr/>
          <p:nvPr/>
        </p:nvSpPr>
        <p:spPr>
          <a:xfrm>
            <a:off x="2143080" y="1569600"/>
            <a:ext cx="5256720" cy="0"/>
          </a:xfrm>
          <a:prstGeom prst="line">
            <a:avLst/>
          </a:prstGeom>
          <a:ln w="44280">
            <a:solidFill>
              <a:srgbClr val="ff0000"/>
            </a:solidFill>
            <a:round/>
            <a:headEnd len="med" type="triangle" w="med"/>
          </a:ln>
        </p:spPr>
      </p:sp>
      <p:sp>
        <p:nvSpPr>
          <p:cNvPr id="95" name="CustomShape 7"/>
          <p:cNvSpPr/>
          <p:nvPr/>
        </p:nvSpPr>
        <p:spPr>
          <a:xfrm>
            <a:off x="5322240" y="3939120"/>
            <a:ext cx="1001880" cy="1871640"/>
          </a:xfrm>
          <a:prstGeom prst="cube">
            <a:avLst>
              <a:gd name="adj" fmla="val 37418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6" name="CustomShape 8"/>
          <p:cNvSpPr/>
          <p:nvPr/>
        </p:nvSpPr>
        <p:spPr>
          <a:xfrm>
            <a:off x="5322240" y="6050880"/>
            <a:ext cx="2303640" cy="581760"/>
          </a:xfrm>
          <a:prstGeom prst="cube">
            <a:avLst>
              <a:gd name="adj" fmla="val 93001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7" name="CustomShape 9"/>
          <p:cNvSpPr/>
          <p:nvPr/>
        </p:nvSpPr>
        <p:spPr>
          <a:xfrm>
            <a:off x="7048800" y="4178520"/>
            <a:ext cx="1775160" cy="1557000"/>
          </a:xfrm>
          <a:prstGeom prst="cube">
            <a:avLst>
              <a:gd name="adj" fmla="val 15731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8" name="CustomShape 10"/>
          <p:cNvSpPr/>
          <p:nvPr/>
        </p:nvSpPr>
        <p:spPr>
          <a:xfrm>
            <a:off x="7051320" y="4406400"/>
            <a:ext cx="1581120" cy="1322280"/>
          </a:xfrm>
          <a:prstGeom prst="bevel">
            <a:avLst>
              <a:gd name="adj" fmla="val 12500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99" name="CustomShape 11"/>
          <p:cNvSpPr/>
          <p:nvPr/>
        </p:nvSpPr>
        <p:spPr>
          <a:xfrm>
            <a:off x="7252560" y="4590720"/>
            <a:ext cx="1163520" cy="95364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0" name="CustomShape 12"/>
          <p:cNvSpPr/>
          <p:nvPr/>
        </p:nvSpPr>
        <p:spPr>
          <a:xfrm>
            <a:off x="5468760" y="6095160"/>
            <a:ext cx="1989360" cy="459360"/>
          </a:xfrm>
          <a:prstGeom prst="cube">
            <a:avLst>
              <a:gd name="adj" fmla="val 10000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1" name="CustomShape 13"/>
          <p:cNvSpPr/>
          <p:nvPr/>
        </p:nvSpPr>
        <p:spPr>
          <a:xfrm>
            <a:off x="5468760" y="4566240"/>
            <a:ext cx="293040" cy="277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02" name="CustomShape 14"/>
          <p:cNvSpPr/>
          <p:nvPr/>
        </p:nvSpPr>
        <p:spPr>
          <a:xfrm>
            <a:off x="5468760" y="5084280"/>
            <a:ext cx="293040" cy="28656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03" name="CustomShape 15"/>
          <p:cNvSpPr/>
          <p:nvPr/>
        </p:nvSpPr>
        <p:spPr>
          <a:xfrm rot="5400000">
            <a:off x="7133400" y="5341320"/>
            <a:ext cx="320760" cy="109656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4" name="CustomShape 16"/>
          <p:cNvSpPr/>
          <p:nvPr/>
        </p:nvSpPr>
        <p:spPr>
          <a:xfrm flipH="1" flipV="1">
            <a:off x="6324120" y="4687200"/>
            <a:ext cx="2499120" cy="146160"/>
          </a:xfrm>
          <a:prstGeom prst="curvedConnector5">
            <a:avLst>
              <a:gd name="adj1" fmla="val -9145"/>
              <a:gd name="adj2" fmla="val -768425"/>
              <a:gd name="adj3" fmla="val 8552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5" name="CustomShape 17"/>
          <p:cNvSpPr/>
          <p:nvPr/>
        </p:nvSpPr>
        <p:spPr>
          <a:xfrm>
            <a:off x="316800" y="5811480"/>
            <a:ext cx="2916360" cy="87948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06" name="CustomShape 18"/>
          <p:cNvSpPr/>
          <p:nvPr/>
        </p:nvSpPr>
        <p:spPr>
          <a:xfrm>
            <a:off x="1119960" y="5571360"/>
            <a:ext cx="194400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7" name="CustomShape 19"/>
          <p:cNvSpPr/>
          <p:nvPr/>
        </p:nvSpPr>
        <p:spPr>
          <a:xfrm>
            <a:off x="1222560" y="5926680"/>
            <a:ext cx="816480" cy="32400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8" name="CustomShape 20"/>
          <p:cNvSpPr/>
          <p:nvPr/>
        </p:nvSpPr>
        <p:spPr>
          <a:xfrm>
            <a:off x="443520" y="6166800"/>
            <a:ext cx="10090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09" name="CustomShape 21"/>
          <p:cNvSpPr/>
          <p:nvPr/>
        </p:nvSpPr>
        <p:spPr>
          <a:xfrm>
            <a:off x="1542600" y="6166800"/>
            <a:ext cx="8164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10" name="CustomShape 22"/>
          <p:cNvSpPr/>
          <p:nvPr/>
        </p:nvSpPr>
        <p:spPr>
          <a:xfrm>
            <a:off x="2446200" y="5748120"/>
            <a:ext cx="503280" cy="38304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11" name="CustomShape 23"/>
          <p:cNvSpPr/>
          <p:nvPr/>
        </p:nvSpPr>
        <p:spPr>
          <a:xfrm>
            <a:off x="3064680" y="3538440"/>
            <a:ext cx="1474920" cy="801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Filtro pasa bajos</a:t>
            </a:r>
            <a:endParaRPr/>
          </a:p>
        </p:txBody>
      </p:sp>
      <p:sp>
        <p:nvSpPr>
          <p:cNvPr id="112" name="CustomShape 24"/>
          <p:cNvSpPr/>
          <p:nvPr/>
        </p:nvSpPr>
        <p:spPr>
          <a:xfrm>
            <a:off x="1354680" y="3281040"/>
            <a:ext cx="1474920" cy="1656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Control Motor (no me acuerdo como se llama el circuito)</a:t>
            </a:r>
            <a:endParaRPr/>
          </a:p>
        </p:txBody>
      </p:sp>
      <p:sp>
        <p:nvSpPr>
          <p:cNvPr id="113" name="CustomShape 25"/>
          <p:cNvSpPr/>
          <p:nvPr/>
        </p:nvSpPr>
        <p:spPr>
          <a:xfrm flipH="1" flipV="1" rot="10800000">
            <a:off x="703440" y="1569960"/>
            <a:ext cx="650520" cy="4000680"/>
          </a:xfrm>
          <a:prstGeom prst="curvedConnector4">
            <a:avLst>
              <a:gd name="adj1" fmla="val -35098"/>
              <a:gd name="adj2" fmla="val 87879"/>
            </a:avLst>
          </a:prstGeom>
          <a:noFill/>
          <a:ln w="38160">
            <a:solidFill>
              <a:srgbClr val="953735"/>
            </a:solidFill>
            <a:round/>
            <a:headEnd len="med" type="triangle" w="med"/>
          </a:ln>
        </p:spPr>
      </p:sp>
      <p:sp>
        <p:nvSpPr>
          <p:cNvPr id="114" name="CustomShape 26"/>
          <p:cNvSpPr/>
          <p:nvPr/>
        </p:nvSpPr>
        <p:spPr>
          <a:xfrm flipH="1" flipV="1" rot="10800000">
            <a:off x="1423080" y="2469960"/>
            <a:ext cx="668520" cy="810360"/>
          </a:xfrm>
          <a:prstGeom prst="curvedConnector4">
            <a:avLst>
              <a:gd name="adj1" fmla="val -34167"/>
              <a:gd name="adj2" fmla="val 81075"/>
            </a:avLst>
          </a:prstGeom>
          <a:noFill/>
          <a:ln w="38160">
            <a:solidFill>
              <a:srgbClr val="00b0f0"/>
            </a:solidFill>
            <a:round/>
            <a:headEnd len="med" type="triangle" w="med"/>
          </a:ln>
        </p:spPr>
      </p:sp>
      <p:sp>
        <p:nvSpPr>
          <p:cNvPr id="115" name="CustomShape 27"/>
          <p:cNvSpPr/>
          <p:nvPr/>
        </p:nvSpPr>
        <p:spPr>
          <a:xfrm rot="5400000">
            <a:off x="1630800" y="5082840"/>
            <a:ext cx="606600" cy="316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b0f0"/>
            </a:solidFill>
            <a:round/>
            <a:headEnd len="med" type="triangle" w="med"/>
          </a:ln>
        </p:spPr>
      </p:sp>
      <p:sp>
        <p:nvSpPr>
          <p:cNvPr id="116" name="CustomShape 28"/>
          <p:cNvSpPr/>
          <p:nvPr/>
        </p:nvSpPr>
        <p:spPr>
          <a:xfrm flipV="1" rot="10800000">
            <a:off x="3803400" y="2286720"/>
            <a:ext cx="3823200" cy="1251000"/>
          </a:xfrm>
          <a:prstGeom prst="curvedConnector2">
            <a:avLst/>
          </a:prstGeom>
          <a:noFill/>
          <a:ln w="44280">
            <a:solidFill>
              <a:srgbClr val="00b050"/>
            </a:solidFill>
            <a:round/>
            <a:headEnd len="med" type="triangle" w="med"/>
          </a:ln>
        </p:spPr>
      </p:sp>
      <p:sp>
        <p:nvSpPr>
          <p:cNvPr id="117" name="CustomShape 29"/>
          <p:cNvSpPr/>
          <p:nvPr/>
        </p:nvSpPr>
        <p:spPr>
          <a:xfrm rot="5400000">
            <a:off x="1916280" y="4343760"/>
            <a:ext cx="1890000" cy="1882440"/>
          </a:xfrm>
          <a:prstGeom prst="curvedConnector3">
            <a:avLst>
              <a:gd name="adj1" fmla="val 50000"/>
            </a:avLst>
          </a:prstGeom>
          <a:noFill/>
          <a:ln w="44280">
            <a:solidFill>
              <a:srgbClr val="00b050"/>
            </a:solidFill>
            <a:round/>
            <a:head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83640" y="332640"/>
            <a:ext cx="6696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Motor paso a paso calibración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78600" y="1453320"/>
            <a:ext cx="1727640" cy="1007280"/>
          </a:xfrm>
          <a:prstGeom prst="can">
            <a:avLst>
              <a:gd name="adj" fmla="val 50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0" name="CustomShape 3"/>
          <p:cNvSpPr/>
          <p:nvPr/>
        </p:nvSpPr>
        <p:spPr>
          <a:xfrm>
            <a:off x="1470600" y="1412640"/>
            <a:ext cx="143280" cy="287280"/>
          </a:xfrm>
          <a:prstGeom prst="can">
            <a:avLst>
              <a:gd name="adj" fmla="val 25000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1" name="CustomShape 4"/>
          <p:cNvSpPr/>
          <p:nvPr/>
        </p:nvSpPr>
        <p:spPr>
          <a:xfrm>
            <a:off x="1290600" y="1109160"/>
            <a:ext cx="503280" cy="431280"/>
          </a:xfrm>
          <a:prstGeom prst="can">
            <a:avLst>
              <a:gd name="adj" fmla="val 2500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2" name="CustomShape 5"/>
          <p:cNvSpPr/>
          <p:nvPr/>
        </p:nvSpPr>
        <p:spPr>
          <a:xfrm>
            <a:off x="4088880" y="2461320"/>
            <a:ext cx="329076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Bla bla, papelito, angulos, cosas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316800" y="5811480"/>
            <a:ext cx="2916360" cy="87948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24" name="CustomShape 7"/>
          <p:cNvSpPr/>
          <p:nvPr/>
        </p:nvSpPr>
        <p:spPr>
          <a:xfrm>
            <a:off x="1119960" y="5571360"/>
            <a:ext cx="194400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5" name="CustomShape 8"/>
          <p:cNvSpPr/>
          <p:nvPr/>
        </p:nvSpPr>
        <p:spPr>
          <a:xfrm>
            <a:off x="1222560" y="5926680"/>
            <a:ext cx="816480" cy="32400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6" name="CustomShape 9"/>
          <p:cNvSpPr/>
          <p:nvPr/>
        </p:nvSpPr>
        <p:spPr>
          <a:xfrm>
            <a:off x="443520" y="6166800"/>
            <a:ext cx="10090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7" name="CustomShape 10"/>
          <p:cNvSpPr/>
          <p:nvPr/>
        </p:nvSpPr>
        <p:spPr>
          <a:xfrm>
            <a:off x="1542600" y="6166800"/>
            <a:ext cx="8164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8" name="CustomShape 11"/>
          <p:cNvSpPr/>
          <p:nvPr/>
        </p:nvSpPr>
        <p:spPr>
          <a:xfrm>
            <a:off x="2446200" y="5748120"/>
            <a:ext cx="503280" cy="38304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29" name="CustomShape 12"/>
          <p:cNvSpPr/>
          <p:nvPr/>
        </p:nvSpPr>
        <p:spPr>
          <a:xfrm>
            <a:off x="1354680" y="3281040"/>
            <a:ext cx="1474920" cy="16563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Control Motor (no me acuerdo como se llama el circuito)</a:t>
            </a:r>
            <a:endParaRPr/>
          </a:p>
        </p:txBody>
      </p:sp>
      <p:sp>
        <p:nvSpPr>
          <p:cNvPr id="130" name="CustomShape 13"/>
          <p:cNvSpPr/>
          <p:nvPr/>
        </p:nvSpPr>
        <p:spPr>
          <a:xfrm flipH="1" flipV="1" rot="10800000">
            <a:off x="678600" y="1957320"/>
            <a:ext cx="1413000" cy="1323000"/>
          </a:xfrm>
          <a:prstGeom prst="curvedConnector4">
            <a:avLst>
              <a:gd name="adj1" fmla="val -16171"/>
              <a:gd name="adj2" fmla="val 69041"/>
            </a:avLst>
          </a:prstGeom>
          <a:noFill/>
          <a:ln w="38160">
            <a:solidFill>
              <a:srgbClr val="00b0f0"/>
            </a:solidFill>
            <a:round/>
            <a:headEnd len="med" type="triangle" w="med"/>
          </a:ln>
        </p:spPr>
      </p:sp>
      <p:sp>
        <p:nvSpPr>
          <p:cNvPr id="131" name="CustomShape 14"/>
          <p:cNvSpPr/>
          <p:nvPr/>
        </p:nvSpPr>
        <p:spPr>
          <a:xfrm rot="5400000">
            <a:off x="1630800" y="5082840"/>
            <a:ext cx="606600" cy="316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00b0f0"/>
            </a:solidFill>
            <a:round/>
            <a:head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3640" y="332640"/>
            <a:ext cx="6696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 rot="5400000">
            <a:off x="1244160" y="849240"/>
            <a:ext cx="359280" cy="1439280"/>
          </a:xfrm>
          <a:prstGeom prst="can">
            <a:avLst>
              <a:gd name="adj" fmla="val 25000"/>
            </a:avLst>
          </a:prstGeom>
          <a:solidFill>
            <a:srgbClr val="59595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34" name="CustomShape 3"/>
          <p:cNvSpPr/>
          <p:nvPr/>
        </p:nvSpPr>
        <p:spPr>
          <a:xfrm>
            <a:off x="7399800" y="852840"/>
            <a:ext cx="1043280" cy="1433520"/>
          </a:xfrm>
          <a:prstGeom prst="cube">
            <a:avLst>
              <a:gd name="adj" fmla="val 4387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35" name="Line 4"/>
          <p:cNvSpPr/>
          <p:nvPr/>
        </p:nvSpPr>
        <p:spPr>
          <a:xfrm>
            <a:off x="2143080" y="1569600"/>
            <a:ext cx="5256720" cy="0"/>
          </a:xfrm>
          <a:prstGeom prst="line">
            <a:avLst/>
          </a:prstGeom>
          <a:ln w="44280">
            <a:solidFill>
              <a:srgbClr val="ff0000"/>
            </a:solidFill>
            <a:round/>
            <a:headEnd len="med" type="triangle" w="med"/>
          </a:ln>
        </p:spPr>
      </p:sp>
      <p:sp>
        <p:nvSpPr>
          <p:cNvPr id="136" name="CustomShape 5"/>
          <p:cNvSpPr/>
          <p:nvPr/>
        </p:nvSpPr>
        <p:spPr>
          <a:xfrm>
            <a:off x="5322240" y="3939120"/>
            <a:ext cx="1001880" cy="1871640"/>
          </a:xfrm>
          <a:prstGeom prst="cube">
            <a:avLst>
              <a:gd name="adj" fmla="val 37418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37" name="CustomShape 6"/>
          <p:cNvSpPr/>
          <p:nvPr/>
        </p:nvSpPr>
        <p:spPr>
          <a:xfrm>
            <a:off x="5322240" y="6050880"/>
            <a:ext cx="2303640" cy="581760"/>
          </a:xfrm>
          <a:prstGeom prst="cube">
            <a:avLst>
              <a:gd name="adj" fmla="val 93001"/>
            </a:avLst>
          </a:prstGeom>
          <a:solidFill>
            <a:srgbClr val="bfbfbf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38" name="CustomShape 7"/>
          <p:cNvSpPr/>
          <p:nvPr/>
        </p:nvSpPr>
        <p:spPr>
          <a:xfrm>
            <a:off x="7048800" y="4178520"/>
            <a:ext cx="1775160" cy="1557000"/>
          </a:xfrm>
          <a:prstGeom prst="cube">
            <a:avLst>
              <a:gd name="adj" fmla="val 15731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39" name="CustomShape 8"/>
          <p:cNvSpPr/>
          <p:nvPr/>
        </p:nvSpPr>
        <p:spPr>
          <a:xfrm>
            <a:off x="7051320" y="4406400"/>
            <a:ext cx="1581120" cy="1322280"/>
          </a:xfrm>
          <a:prstGeom prst="bevel">
            <a:avLst>
              <a:gd name="adj" fmla="val 12500"/>
            </a:avLst>
          </a:prstGeom>
          <a:solidFill>
            <a:srgbClr val="d9d9d9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0" name="CustomShape 9"/>
          <p:cNvSpPr/>
          <p:nvPr/>
        </p:nvSpPr>
        <p:spPr>
          <a:xfrm>
            <a:off x="7252560" y="4590720"/>
            <a:ext cx="1163520" cy="95364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1" name="CustomShape 10"/>
          <p:cNvSpPr/>
          <p:nvPr/>
        </p:nvSpPr>
        <p:spPr>
          <a:xfrm>
            <a:off x="5468760" y="6095160"/>
            <a:ext cx="1989360" cy="459360"/>
          </a:xfrm>
          <a:prstGeom prst="cube">
            <a:avLst>
              <a:gd name="adj" fmla="val 10000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2" name="CustomShape 11"/>
          <p:cNvSpPr/>
          <p:nvPr/>
        </p:nvSpPr>
        <p:spPr>
          <a:xfrm>
            <a:off x="5468760" y="4566240"/>
            <a:ext cx="293040" cy="2772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43" name="CustomShape 12"/>
          <p:cNvSpPr/>
          <p:nvPr/>
        </p:nvSpPr>
        <p:spPr>
          <a:xfrm>
            <a:off x="5468760" y="5084280"/>
            <a:ext cx="293040" cy="28656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44" name="CustomShape 13"/>
          <p:cNvSpPr/>
          <p:nvPr/>
        </p:nvSpPr>
        <p:spPr>
          <a:xfrm rot="5400000">
            <a:off x="7133400" y="5341320"/>
            <a:ext cx="320760" cy="109656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5" name="CustomShape 14"/>
          <p:cNvSpPr/>
          <p:nvPr/>
        </p:nvSpPr>
        <p:spPr>
          <a:xfrm flipH="1" flipV="1">
            <a:off x="6324120" y="4687200"/>
            <a:ext cx="2499120" cy="146160"/>
          </a:xfrm>
          <a:prstGeom prst="curvedConnector5">
            <a:avLst>
              <a:gd name="adj1" fmla="val -9145"/>
              <a:gd name="adj2" fmla="val -768425"/>
              <a:gd name="adj3" fmla="val 85520"/>
            </a:avLst>
          </a:prstGeom>
          <a:noFill/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6" name="CustomShape 15"/>
          <p:cNvSpPr/>
          <p:nvPr/>
        </p:nvSpPr>
        <p:spPr>
          <a:xfrm>
            <a:off x="316800" y="5811480"/>
            <a:ext cx="2916360" cy="879480"/>
          </a:xfrm>
          <a:prstGeom prst="cube">
            <a:avLst>
              <a:gd name="adj" fmla="val 8353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</p:sp>
      <p:sp>
        <p:nvSpPr>
          <p:cNvPr id="147" name="CustomShape 16"/>
          <p:cNvSpPr/>
          <p:nvPr/>
        </p:nvSpPr>
        <p:spPr>
          <a:xfrm>
            <a:off x="1119960" y="5571360"/>
            <a:ext cx="194400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8" name="CustomShape 17"/>
          <p:cNvSpPr/>
          <p:nvPr/>
        </p:nvSpPr>
        <p:spPr>
          <a:xfrm>
            <a:off x="1222560" y="5926680"/>
            <a:ext cx="816480" cy="324000"/>
          </a:xfrm>
          <a:prstGeom prst="cube">
            <a:avLst>
              <a:gd name="adj" fmla="val 88982"/>
            </a:avLst>
          </a:prstGeom>
          <a:solidFill>
            <a:srgbClr val="404040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49" name="CustomShape 18"/>
          <p:cNvSpPr/>
          <p:nvPr/>
        </p:nvSpPr>
        <p:spPr>
          <a:xfrm>
            <a:off x="443520" y="6166800"/>
            <a:ext cx="10090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50" name="CustomShape 19"/>
          <p:cNvSpPr/>
          <p:nvPr/>
        </p:nvSpPr>
        <p:spPr>
          <a:xfrm>
            <a:off x="1542600" y="6166800"/>
            <a:ext cx="816480" cy="324000"/>
          </a:xfrm>
          <a:prstGeom prst="cube">
            <a:avLst>
              <a:gd name="adj" fmla="val 19629"/>
            </a:avLst>
          </a:prstGeom>
          <a:solidFill>
            <a:srgbClr val="262626"/>
          </a:solidFill>
          <a:ln w="2556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51" name="CustomShape 20"/>
          <p:cNvSpPr/>
          <p:nvPr/>
        </p:nvSpPr>
        <p:spPr>
          <a:xfrm>
            <a:off x="2446200" y="5748120"/>
            <a:ext cx="503280" cy="383040"/>
          </a:xfrm>
          <a:prstGeom prst="cube">
            <a:avLst>
              <a:gd name="adj" fmla="val 47345"/>
            </a:avLst>
          </a:prstGeom>
          <a:solidFill>
            <a:srgbClr val="808080"/>
          </a:solidFill>
          <a:ln w="64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52" name="CustomShape 21"/>
          <p:cNvSpPr/>
          <p:nvPr/>
        </p:nvSpPr>
        <p:spPr>
          <a:xfrm>
            <a:off x="3064680" y="3538440"/>
            <a:ext cx="1474920" cy="801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  <a:headEnd len="med" type="triangle" w="med"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Filtro pasa bajos</a:t>
            </a:r>
            <a:endParaRPr/>
          </a:p>
        </p:txBody>
      </p:sp>
      <p:sp>
        <p:nvSpPr>
          <p:cNvPr id="153" name="CustomShape 22"/>
          <p:cNvSpPr/>
          <p:nvPr/>
        </p:nvSpPr>
        <p:spPr>
          <a:xfrm flipH="1" flipV="1" rot="10800000">
            <a:off x="703440" y="1569960"/>
            <a:ext cx="650520" cy="4000680"/>
          </a:xfrm>
          <a:prstGeom prst="curvedConnector4">
            <a:avLst>
              <a:gd name="adj1" fmla="val -35098"/>
              <a:gd name="adj2" fmla="val 87879"/>
            </a:avLst>
          </a:prstGeom>
          <a:noFill/>
          <a:ln w="38160">
            <a:solidFill>
              <a:srgbClr val="953735"/>
            </a:solidFill>
            <a:round/>
            <a:headEnd len="med" type="triangle" w="med"/>
          </a:ln>
        </p:spPr>
      </p:sp>
      <p:sp>
        <p:nvSpPr>
          <p:cNvPr id="154" name="CustomShape 23"/>
          <p:cNvSpPr/>
          <p:nvPr/>
        </p:nvSpPr>
        <p:spPr>
          <a:xfrm flipV="1" rot="10800000">
            <a:off x="3803400" y="2286720"/>
            <a:ext cx="3823200" cy="1251000"/>
          </a:xfrm>
          <a:prstGeom prst="curvedConnector2">
            <a:avLst/>
          </a:prstGeom>
          <a:noFill/>
          <a:ln w="44280">
            <a:solidFill>
              <a:srgbClr val="00b050"/>
            </a:solidFill>
            <a:round/>
            <a:headEnd len="med" type="triangle" w="med"/>
          </a:ln>
        </p:spPr>
      </p:sp>
      <p:sp>
        <p:nvSpPr>
          <p:cNvPr id="155" name="CustomShape 24"/>
          <p:cNvSpPr/>
          <p:nvPr/>
        </p:nvSpPr>
        <p:spPr>
          <a:xfrm rot="5400000">
            <a:off x="1916280" y="4343760"/>
            <a:ext cx="1890000" cy="1882440"/>
          </a:xfrm>
          <a:prstGeom prst="curvedConnector3">
            <a:avLst>
              <a:gd name="adj1" fmla="val 50000"/>
            </a:avLst>
          </a:prstGeom>
          <a:noFill/>
          <a:ln w="44280">
            <a:solidFill>
              <a:srgbClr val="00b050"/>
            </a:solidFill>
            <a:round/>
            <a:headEnd len="med" type="triangle" w="med"/>
          </a:ln>
        </p:spPr>
      </p:sp>
      <p:sp>
        <p:nvSpPr>
          <p:cNvPr id="156" name="CustomShape 25"/>
          <p:cNvSpPr/>
          <p:nvPr/>
        </p:nvSpPr>
        <p:spPr>
          <a:xfrm>
            <a:off x="866520" y="1866240"/>
            <a:ext cx="15814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Salida-Láser</a:t>
            </a:r>
            <a:endParaRPr/>
          </a:p>
        </p:txBody>
      </p:sp>
      <p:sp>
        <p:nvSpPr>
          <p:cNvPr id="157" name="CustomShape 26"/>
          <p:cNvSpPr/>
          <p:nvPr/>
        </p:nvSpPr>
        <p:spPr>
          <a:xfrm>
            <a:off x="6802560" y="2530800"/>
            <a:ext cx="228708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Entrada-Fotodiódo</a:t>
            </a:r>
            <a:endParaRPr/>
          </a:p>
        </p:txBody>
      </p:sp>
      <p:sp>
        <p:nvSpPr>
          <p:cNvPr id="158" name="CustomShape 27"/>
          <p:cNvSpPr/>
          <p:nvPr/>
        </p:nvSpPr>
        <p:spPr>
          <a:xfrm>
            <a:off x="904680" y="4705200"/>
            <a:ext cx="26618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PID mediante arduino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83640" y="332640"/>
            <a:ext cx="6696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23640" y="763920"/>
            <a:ext cx="8352360" cy="255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Esto es medio receta de cocina: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Primero seteamos Ki=Kd=0. Con valores bajos de Kp se ve que el sistema estabiliza por debajo de una cota, después al aumentar la señal comenzara a oscilar, y nos quedamos ahi.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Segundo, agregamos Ki, y se vió que si era muy grande, el sistema oscilaba estrepitosamente, y a medida que se bajaba el valor de este, la oscilación se detenía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520" y="3429000"/>
            <a:ext cx="3873240" cy="30222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492360"/>
            <a:ext cx="3695400" cy="28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83640" y="332640"/>
            <a:ext cx="669600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Ciclo PID - calibración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23640" y="836640"/>
            <a:ext cx="720000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Finalmente se subió el valor de Kd hasta obtener un valor en el que la señal estabilice de manera suave.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360" y="2489040"/>
            <a:ext cx="5079600" cy="39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