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43"/>
  </p:notesMasterIdLst>
  <p:sldIdLst>
    <p:sldId id="313" r:id="rId3"/>
    <p:sldId id="334" r:id="rId4"/>
    <p:sldId id="336" r:id="rId5"/>
    <p:sldId id="337" r:id="rId6"/>
    <p:sldId id="341" r:id="rId7"/>
    <p:sldId id="324" r:id="rId8"/>
    <p:sldId id="338" r:id="rId9"/>
    <p:sldId id="340" r:id="rId10"/>
    <p:sldId id="342" r:id="rId11"/>
    <p:sldId id="353" r:id="rId12"/>
    <p:sldId id="335" r:id="rId13"/>
    <p:sldId id="382" r:id="rId14"/>
    <p:sldId id="326" r:id="rId15"/>
    <p:sldId id="354" r:id="rId16"/>
    <p:sldId id="355" r:id="rId17"/>
    <p:sldId id="356" r:id="rId18"/>
    <p:sldId id="35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66" r:id="rId40"/>
    <p:sldId id="367" r:id="rId41"/>
    <p:sldId id="333" r:id="rId4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rish Mutreja" initials="G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1E5C"/>
    <a:srgbClr val="DFB602"/>
    <a:srgbClr val="320555"/>
    <a:srgbClr val="464646"/>
    <a:srgbClr val="E1EBFF"/>
    <a:srgbClr val="FFFFE1"/>
    <a:srgbClr val="FEF5D4"/>
    <a:srgbClr val="FEEDD4"/>
    <a:srgbClr val="FFFFD2"/>
    <a:srgbClr val="FFFF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88" autoAdjust="0"/>
    <p:restoredTop sz="80903" autoAdjust="0"/>
  </p:normalViewPr>
  <p:slideViewPr>
    <p:cSldViewPr snapToGrid="0">
      <p:cViewPr varScale="1">
        <p:scale>
          <a:sx n="106" d="100"/>
          <a:sy n="106" d="100"/>
        </p:scale>
        <p:origin x="52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E9222-023A-40E9-8C0F-F7F8F8E0B214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1A0EE-571D-40EE-8CE2-F477BCACC3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3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1A0EE-571D-40EE-8CE2-F477BCACC3C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262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1A0EE-571D-40EE-8CE2-F477BCACC3C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44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1A0EE-571D-40EE-8CE2-F477BCACC3C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50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1A0EE-571D-40EE-8CE2-F477BCACC3C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13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1A0EE-571D-40EE-8CE2-F477BCACC3C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66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1A0EE-571D-40EE-8CE2-F477BCACC3C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47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1A0EE-571D-40EE-8CE2-F477BCACC3C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37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1A0EE-571D-40EE-8CE2-F477BCACC3C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2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1A0EE-571D-40EE-8CE2-F477BCACC3C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35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1A0EE-571D-40EE-8CE2-F477BCACC3C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862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1A0EE-571D-40EE-8CE2-F477BCACC3C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39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Ordering Matters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1A0EE-571D-40EE-8CE2-F477BCACC3C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674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1A0EE-571D-40EE-8CE2-F477BCACC3C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092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1A0EE-571D-40EE-8CE2-F477BCACC3C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321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1A0EE-571D-40EE-8CE2-F477BCACC3C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00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1A0EE-571D-40EE-8CE2-F477BCACC3C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028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1A0EE-571D-40EE-8CE2-F477BCACC3C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671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1A0EE-571D-40EE-8CE2-F477BCACC3C8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11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mostly a function of cost</a:t>
            </a:r>
            <a:r>
              <a:rPr lang="en-US" baseline="0" dirty="0"/>
              <a:t> and operation complexity. How wide do you have to scale?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1A0EE-571D-40EE-8CE2-F477BCACC3C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85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1A0EE-571D-40EE-8CE2-F477BCACC3C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52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1A0EE-571D-40EE-8CE2-F477BCACC3C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0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-Von</a:t>
            </a:r>
            <a:r>
              <a:rPr lang="en-US" baseline="0" dirty="0"/>
              <a:t> </a:t>
            </a:r>
            <a:r>
              <a:rPr lang="en-US" baseline="0" dirty="0" err="1"/>
              <a:t>Neumman</a:t>
            </a:r>
            <a:r>
              <a:rPr lang="en-US" baseline="0" dirty="0"/>
              <a:t> Bottleneck and Data Gravity</a:t>
            </a:r>
          </a:p>
          <a:p>
            <a:r>
              <a:rPr lang="en-US" baseline="0" dirty="0"/>
              <a:t>-Single Writer Principle</a:t>
            </a:r>
          </a:p>
          <a:p>
            <a:endParaRPr lang="en-US" dirty="0"/>
          </a:p>
          <a:p>
            <a:r>
              <a:rPr lang="en-US" dirty="0"/>
              <a:t>Source: http://www.legitreviews.com/limited-edition-750gb-crucial-mx300-ssd-review_182310/8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1A0EE-571D-40EE-8CE2-F477BCACC3C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60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1A0EE-571D-40EE-8CE2-F477BCACC3C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50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Encourage follow</a:t>
            </a:r>
            <a:r>
              <a:rPr lang="en-US" baseline="0" dirty="0"/>
              <a:t> up.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1A0EE-571D-40EE-8CE2-F477BCACC3C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55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1A0EE-571D-40EE-8CE2-F477BCACC3C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10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2" cstate="print">
            <a:lum contrast="50000"/>
          </a:blip>
          <a:srcRect/>
          <a:stretch>
            <a:fillRect/>
          </a:stretch>
        </p:blipFill>
        <p:spPr bwMode="auto">
          <a:xfrm>
            <a:off x="0" y="1378424"/>
            <a:ext cx="9144000" cy="4906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 userDrawn="1"/>
        </p:nvSpPr>
        <p:spPr bwMode="auto">
          <a:xfrm>
            <a:off x="0" y="1364776"/>
            <a:ext cx="9144000" cy="4933666"/>
          </a:xfrm>
          <a:prstGeom prst="rect">
            <a:avLst/>
          </a:prstGeom>
          <a:solidFill>
            <a:srgbClr val="FFFFE1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4"/>
          <p:cNvSpPr>
            <a:spLocks noChangeArrowheads="1"/>
          </p:cNvSpPr>
          <p:nvPr userDrawn="1"/>
        </p:nvSpPr>
        <p:spPr bwMode="auto">
          <a:xfrm>
            <a:off x="-1" y="1360628"/>
            <a:ext cx="3446061" cy="491051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 userDrawn="1"/>
        </p:nvSpPr>
        <p:spPr bwMode="auto">
          <a:xfrm>
            <a:off x="6414448" y="1371600"/>
            <a:ext cx="2721460" cy="494049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aseline="-25000" dirty="0"/>
          </a:p>
        </p:txBody>
      </p:sp>
      <p:sp>
        <p:nvSpPr>
          <p:cNvPr id="33" name="Rectangle 4"/>
          <p:cNvSpPr>
            <a:spLocks noChangeArrowheads="1"/>
          </p:cNvSpPr>
          <p:nvPr userDrawn="1"/>
        </p:nvSpPr>
        <p:spPr bwMode="auto">
          <a:xfrm rot="16200000">
            <a:off x="3985150" y="1231711"/>
            <a:ext cx="1173707" cy="904164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idx="1"/>
          </p:nvPr>
        </p:nvSpPr>
        <p:spPr>
          <a:xfrm>
            <a:off x="2866030" y="3892889"/>
            <a:ext cx="5786651" cy="444500"/>
          </a:xfrm>
        </p:spPr>
        <p:txBody>
          <a:bodyPr anchor="b"/>
          <a:lstStyle>
            <a:lvl1pPr marL="0" indent="0" algn="r">
              <a:buNone/>
              <a:def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Times New Roman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itle Placeholder 21"/>
          <p:cNvSpPr txBox="1">
            <a:spLocks/>
          </p:cNvSpPr>
          <p:nvPr userDrawn="1"/>
        </p:nvSpPr>
        <p:spPr>
          <a:xfrm>
            <a:off x="6143625" y="5254459"/>
            <a:ext cx="2657475" cy="723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800" b="1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662F59-FF87-482F-ACB0-E0E246868213}" type="datetime4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May 8, 2017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pSp>
        <p:nvGrpSpPr>
          <p:cNvPr id="21" name="Group 14"/>
          <p:cNvGrpSpPr>
            <a:grpSpLocks/>
          </p:cNvGrpSpPr>
          <p:nvPr userDrawn="1"/>
        </p:nvGrpSpPr>
        <p:grpSpPr bwMode="auto">
          <a:xfrm>
            <a:off x="1917226" y="2150084"/>
            <a:ext cx="1828800" cy="1828800"/>
            <a:chOff x="4755355" y="3683312"/>
            <a:chExt cx="1828800" cy="1828800"/>
          </a:xfrm>
        </p:grpSpPr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 rot="6252259" flipV="1">
              <a:off x="4805362" y="4588980"/>
              <a:ext cx="1828800" cy="17463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shade val="46275"/>
                    <a:invGamma/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 rot="12626682" flipV="1">
              <a:off x="4755355" y="4624700"/>
              <a:ext cx="1828800" cy="19050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shade val="46275"/>
                    <a:invGamma/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 rot="18705060">
              <a:off x="5280646" y="4256881"/>
              <a:ext cx="868707" cy="858837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26" name="TextBox 25"/>
          <p:cNvSpPr txBox="1"/>
          <p:nvPr userDrawn="1"/>
        </p:nvSpPr>
        <p:spPr>
          <a:xfrm>
            <a:off x="402750" y="2191655"/>
            <a:ext cx="55530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tx1"/>
                </a:solidFill>
                <a:latin typeface="Papyrus" pitchFamily="66" charset="0"/>
              </a:rPr>
              <a:t>PUT AGREED TITLE HERE</a:t>
            </a:r>
          </a:p>
        </p:txBody>
      </p:sp>
    </p:spTree>
  </p:cSld>
  <p:clrMapOvr>
    <a:masterClrMapping/>
  </p:clrMapOvr>
  <p:transition>
    <p:fade thruBlk="1"/>
  </p:transition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2E1E5C"/>
              </a:buClr>
              <a:defRPr/>
            </a:lvl1pPr>
            <a:lvl2pPr>
              <a:buClr>
                <a:srgbClr val="2E1E5C"/>
              </a:buClr>
              <a:defRPr/>
            </a:lvl2pPr>
            <a:lvl3pPr>
              <a:buClr>
                <a:srgbClr val="2E1E5C"/>
              </a:buClr>
              <a:defRPr/>
            </a:lvl3pPr>
            <a:lvl4pPr>
              <a:buClr>
                <a:srgbClr val="2E1E5C"/>
              </a:buClr>
              <a:defRPr/>
            </a:lvl4pPr>
            <a:lvl5pPr>
              <a:buClr>
                <a:srgbClr val="2E1E5C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213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371600"/>
          </a:xfrm>
          <a:prstGeom prst="rect">
            <a:avLst/>
          </a:prstGeom>
          <a:gradFill flip="none" rotWithShape="1">
            <a:gsLst>
              <a:gs pos="0">
                <a:srgbClr val="2E1E5C"/>
              </a:gs>
              <a:gs pos="100000">
                <a:srgbClr val="320555"/>
              </a:gs>
            </a:gsLst>
            <a:lin ang="108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6" name="Text Box 12"/>
          <p:cNvSpPr txBox="1">
            <a:spLocks noChangeArrowheads="1"/>
          </p:cNvSpPr>
          <p:nvPr userDrawn="1"/>
        </p:nvSpPr>
        <p:spPr bwMode="auto">
          <a:xfrm>
            <a:off x="356971" y="6404712"/>
            <a:ext cx="333474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900" b="0" i="1" kern="1200" dirty="0">
                <a:solidFill>
                  <a:srgbClr val="777777"/>
                </a:solidFill>
                <a:latin typeface="Calibri" pitchFamily="34" charset="0"/>
                <a:ea typeface="+mn-ea"/>
                <a:cs typeface="+mn-cs"/>
              </a:rPr>
              <a:t>Copyright © 2017</a:t>
            </a:r>
            <a:r>
              <a:rPr lang="en-US" sz="900" b="0" i="1" kern="1200" baseline="0" dirty="0">
                <a:solidFill>
                  <a:srgbClr val="777777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900" b="0" i="1" kern="1200" dirty="0">
                <a:solidFill>
                  <a:srgbClr val="777777"/>
                </a:solidFill>
                <a:latin typeface="Calibri" pitchFamily="34" charset="0"/>
                <a:ea typeface="+mn-ea"/>
                <a:cs typeface="+mn-cs"/>
              </a:rPr>
              <a:t>Neeve Research, LLC, All Rights Reserved</a:t>
            </a:r>
          </a:p>
        </p:txBody>
      </p:sp>
      <p:pic>
        <p:nvPicPr>
          <p:cNvPr id="3" name="Picture 3" descr="C:\Passport\Neeve\Marketing\LogoSmall578110.jp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26501" y="6388342"/>
            <a:ext cx="2220468" cy="292608"/>
          </a:xfrm>
          <a:prstGeom prst="rect">
            <a:avLst/>
          </a:prstGeom>
          <a:noFill/>
        </p:spPr>
      </p:pic>
      <p:pic>
        <p:nvPicPr>
          <p:cNvPr id="7" name="Image2"/>
          <p:cNvPicPr/>
          <p:nvPr userDrawn="1"/>
        </p:nvPicPr>
        <p:blipFill>
          <a:blip r:embed="rId8"/>
          <a:stretch>
            <a:fillRect/>
          </a:stretch>
        </p:blipFill>
        <p:spPr bwMode="auto">
          <a:xfrm>
            <a:off x="4747257" y="6173545"/>
            <a:ext cx="1679244" cy="6844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2" r:id="rId3"/>
    <p:sldLayoutId id="2147483653" r:id="rId4"/>
    <p:sldLayoutId id="2147483654" r:id="rId5"/>
  </p:sldLayoutIdLst>
  <p:transition>
    <p:fade thruBlk="1"/>
  </p:transition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2060"/>
        </a:buClr>
        <a:buFont typeface="Wingdings" charset="2"/>
        <a:buChar char="Ø"/>
        <a:defRPr sz="3200" baseline="0">
          <a:solidFill>
            <a:srgbClr val="320555"/>
          </a:solidFill>
          <a:latin typeface="Calibri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2E1E5C"/>
        </a:buClr>
        <a:buFont typeface="Wingdings" charset="2"/>
        <a:buChar char="§"/>
        <a:defRPr sz="2800" baseline="0">
          <a:solidFill>
            <a:srgbClr val="320555"/>
          </a:solidFill>
          <a:latin typeface="Calibri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2E1E5C"/>
        </a:buClr>
        <a:buFont typeface="Arial" charset="0"/>
        <a:buChar char="•"/>
        <a:defRPr sz="2400" baseline="0">
          <a:solidFill>
            <a:srgbClr val="320555"/>
          </a:solidFill>
          <a:latin typeface="Calibri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320555"/>
        </a:buClr>
        <a:buFont typeface="Courier New" charset="0"/>
        <a:buChar char="o"/>
        <a:defRPr sz="2000" baseline="0">
          <a:solidFill>
            <a:srgbClr val="320555"/>
          </a:solidFill>
          <a:latin typeface="Calibri" pitchFamily="34" charset="0"/>
        </a:defRPr>
      </a:lvl4pPr>
      <a:lvl5pPr marL="1828800" indent="0" algn="l" rtl="0" fontAlgn="base">
        <a:spcBef>
          <a:spcPct val="20000"/>
        </a:spcBef>
        <a:spcAft>
          <a:spcPct val="0"/>
        </a:spcAft>
        <a:buClr>
          <a:srgbClr val="006699"/>
        </a:buClr>
        <a:buFontTx/>
        <a:buNone/>
        <a:defRPr sz="2000" baseline="0">
          <a:solidFill>
            <a:srgbClr val="320555"/>
          </a:solidFill>
          <a:latin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2"/>
          <p:cNvSpPr txBox="1">
            <a:spLocks noChangeArrowheads="1"/>
          </p:cNvSpPr>
          <p:nvPr userDrawn="1"/>
        </p:nvSpPr>
        <p:spPr bwMode="auto">
          <a:xfrm>
            <a:off x="356971" y="6404712"/>
            <a:ext cx="333474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900" b="0" i="1" kern="1200" dirty="0">
                <a:solidFill>
                  <a:srgbClr val="777777"/>
                </a:solidFill>
                <a:latin typeface="Calibri" pitchFamily="34" charset="0"/>
                <a:ea typeface="+mn-ea"/>
                <a:cs typeface="+mn-cs"/>
              </a:rPr>
              <a:t>Copyright © 2017 Neeve Research, LLC</a:t>
            </a:r>
          </a:p>
        </p:txBody>
      </p:sp>
      <p:pic>
        <p:nvPicPr>
          <p:cNvPr id="9" name="Picture 8" descr="C:\Passport\Neeve\Marketing\LogoSmall578110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6501" y="6397800"/>
            <a:ext cx="2148699" cy="283150"/>
          </a:xfrm>
          <a:prstGeom prst="rect">
            <a:avLst/>
          </a:prstGeom>
          <a:noFill/>
        </p:spPr>
      </p:pic>
      <p:pic>
        <p:nvPicPr>
          <p:cNvPr id="5" name="Image2"/>
          <p:cNvPicPr/>
          <p:nvPr userDrawn="1"/>
        </p:nvPicPr>
        <p:blipFill>
          <a:blip r:embed="rId4"/>
          <a:stretch>
            <a:fillRect/>
          </a:stretch>
        </p:blipFill>
        <p:spPr bwMode="auto">
          <a:xfrm>
            <a:off x="4656757" y="6177600"/>
            <a:ext cx="1679244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6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iRes.jpg"/>
          <p:cNvPicPr/>
          <p:nvPr/>
        </p:nvPicPr>
        <p:blipFill>
          <a:blip r:embed="rId3" cstate="print">
            <a:alphaModFix amt="3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1615969"/>
            <a:ext cx="7828280" cy="46843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168933"/>
            <a:ext cx="789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solidFill>
                  <a:srgbClr val="320555"/>
                </a:solidFill>
                <a:latin typeface="Garamond" charset="0"/>
                <a:ea typeface="Garamond" charset="0"/>
                <a:cs typeface="Garamond" charset="0"/>
              </a:rPr>
              <a:t>Exactly Once Streaming and why Microseconds Matter</a:t>
            </a:r>
          </a:p>
          <a:p>
            <a:pPr algn="r"/>
            <a:r>
              <a:rPr lang="en-US" sz="3200" i="1" dirty="0">
                <a:solidFill>
                  <a:srgbClr val="DFB602"/>
                </a:solidFill>
                <a:latin typeface="Garamond" charset="0"/>
                <a:ea typeface="Garamond" charset="0"/>
                <a:cs typeface="Garamond" charset="0"/>
              </a:rPr>
              <a:t>…An Ad Bidding Case Study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37277" y="4442904"/>
            <a:ext cx="4762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May 5, 2017</a:t>
            </a:r>
            <a:br>
              <a:rPr lang="en-US" dirty="0"/>
            </a:br>
            <a:endParaRPr lang="en-US" dirty="0"/>
          </a:p>
          <a:p>
            <a:pPr algn="r"/>
            <a:r>
              <a:rPr lang="en-US" dirty="0"/>
              <a:t>Colin MacNaughton and Igor Mihaljevic</a:t>
            </a:r>
          </a:p>
        </p:txBody>
      </p:sp>
    </p:spTree>
    <p:extLst>
      <p:ext uri="{BB962C8B-B14F-4D97-AF65-F5344CB8AC3E}">
        <p14:creationId xmlns:p14="http://schemas.microsoft.com/office/powerpoint/2010/main" val="4287790538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360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“Micro Apps” – streaming micro services</a:t>
            </a:r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9355" y="2577223"/>
            <a:ext cx="5610130" cy="3579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2E1E5C"/>
              </a:buClr>
              <a:buFont typeface="Wingdings" charset="2"/>
              <a:buChar char="Ø"/>
              <a:defRPr sz="3200" baseline="0">
                <a:solidFill>
                  <a:srgbClr val="320555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2E1E5C"/>
              </a:buClr>
              <a:buFont typeface="Wingdings" charset="2"/>
              <a:buChar char="§"/>
              <a:defRPr sz="2800" baseline="0">
                <a:solidFill>
                  <a:srgbClr val="320555"/>
                </a:solidFill>
                <a:latin typeface="Calibri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E1E5C"/>
              </a:buClr>
              <a:buFont typeface="Arial" charset="0"/>
              <a:buChar char="•"/>
              <a:defRPr sz="2400" baseline="0">
                <a:solidFill>
                  <a:srgbClr val="320555"/>
                </a:solidFill>
                <a:latin typeface="Calibri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E1E5C"/>
              </a:buClr>
              <a:buFont typeface="Courier New" charset="0"/>
              <a:buChar char="o"/>
              <a:defRPr sz="2000" baseline="0">
                <a:solidFill>
                  <a:srgbClr val="320555"/>
                </a:solidFill>
                <a:latin typeface="Calibri" pitchFamily="34" charset="0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2E1E5C"/>
              </a:buClr>
              <a:buFontTx/>
              <a:buNone/>
              <a:defRPr sz="2000" baseline="0">
                <a:solidFill>
                  <a:srgbClr val="320555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kern="0" dirty="0"/>
              <a:t>Like Micro Services, app state is private and single threaded.</a:t>
            </a:r>
          </a:p>
          <a:p>
            <a:r>
              <a:rPr lang="en-US" b="0" kern="0" dirty="0"/>
              <a:t>Keep </a:t>
            </a:r>
            <a:r>
              <a:rPr lang="en-US" b="0" u="sng" kern="0" dirty="0"/>
              <a:t>all</a:t>
            </a:r>
            <a:r>
              <a:rPr lang="en-US" b="0" kern="0" dirty="0"/>
              <a:t> state In-Memory</a:t>
            </a:r>
          </a:p>
          <a:p>
            <a:r>
              <a:rPr lang="en-US" b="0" kern="0" dirty="0"/>
              <a:t>Pipeline State Changes to Hot Backup</a:t>
            </a:r>
          </a:p>
          <a:p>
            <a:r>
              <a:rPr lang="en-US" b="0" kern="0" dirty="0"/>
              <a:t>Pipelined Guaranteed Messaging</a:t>
            </a:r>
            <a:endParaRPr lang="en-US" b="0" kern="0" dirty="0"/>
          </a:p>
          <a:p>
            <a:r>
              <a:rPr lang="en-US" b="0" kern="0" dirty="0"/>
              <a:t>Atomic Message / State Processing, message doubt is part of state</a:t>
            </a:r>
          </a:p>
          <a:p>
            <a:endParaRPr lang="en-US" b="0" kern="0" dirty="0"/>
          </a:p>
        </p:txBody>
      </p:sp>
      <p:sp>
        <p:nvSpPr>
          <p:cNvPr id="9" name="TextBox 8"/>
          <p:cNvSpPr txBox="1"/>
          <p:nvPr/>
        </p:nvSpPr>
        <p:spPr>
          <a:xfrm>
            <a:off x="5522614" y="2806840"/>
            <a:ext cx="3485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DFB602"/>
                </a:solidFill>
              </a:rPr>
              <a:t>Uncontended, Consistent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03682" y="3422255"/>
            <a:ext cx="330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DFB602"/>
                </a:solidFill>
              </a:rPr>
              <a:t>Data Access Times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02035" y="4732416"/>
            <a:ext cx="2906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DFB602"/>
                </a:solidFill>
              </a:rPr>
              <a:t>Asynchronous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39484" y="4071182"/>
            <a:ext cx="316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DFB602"/>
                </a:solidFill>
              </a:rPr>
              <a:t>High Availability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02035" y="5377123"/>
            <a:ext cx="2906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DFB602"/>
                </a:solidFill>
              </a:rPr>
              <a:t>Exactly Once, Atomic</a:t>
            </a:r>
          </a:p>
        </p:txBody>
      </p:sp>
    </p:spTree>
    <p:extLst>
      <p:ext uri="{BB962C8B-B14F-4D97-AF65-F5344CB8AC3E}">
        <p14:creationId xmlns:p14="http://schemas.microsoft.com/office/powerpoint/2010/main" val="1219775563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 Apps with the X Platform</a:t>
            </a:r>
          </a:p>
        </p:txBody>
      </p:sp>
      <p:sp>
        <p:nvSpPr>
          <p:cNvPr id="4" name="Rectangle: Rounded Corners 3"/>
          <p:cNvSpPr/>
          <p:nvPr/>
        </p:nvSpPr>
        <p:spPr bwMode="auto">
          <a:xfrm>
            <a:off x="3601390" y="2320117"/>
            <a:ext cx="1403287" cy="77859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5018295" y="2555069"/>
            <a:ext cx="1548144" cy="905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5018295" y="2650621"/>
            <a:ext cx="1548144" cy="905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1967885" y="2559596"/>
            <a:ext cx="1626338" cy="45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Arc 12"/>
          <p:cNvSpPr/>
          <p:nvPr/>
        </p:nvSpPr>
        <p:spPr bwMode="auto">
          <a:xfrm>
            <a:off x="6176185" y="2188390"/>
            <a:ext cx="1339913" cy="787651"/>
          </a:xfrm>
          <a:prstGeom prst="arc">
            <a:avLst>
              <a:gd name="adj1" fmla="val 11367738"/>
              <a:gd name="adj2" fmla="val 16285304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86340" y="2070045"/>
            <a:ext cx="2227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Outbound Message Stream(s)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152" y="2070045"/>
            <a:ext cx="2008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Inbound Message Stream</a:t>
            </a:r>
          </a:p>
        </p:txBody>
      </p:sp>
      <p:sp>
        <p:nvSpPr>
          <p:cNvPr id="16" name="Arc 15"/>
          <p:cNvSpPr/>
          <p:nvPr/>
        </p:nvSpPr>
        <p:spPr bwMode="auto">
          <a:xfrm>
            <a:off x="1209778" y="2188390"/>
            <a:ext cx="1339913" cy="787651"/>
          </a:xfrm>
          <a:prstGeom prst="arc">
            <a:avLst>
              <a:gd name="adj1" fmla="val 16281582"/>
              <a:gd name="adj2" fmla="val 21441487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: Rounded Corners 16"/>
          <p:cNvSpPr/>
          <p:nvPr/>
        </p:nvSpPr>
        <p:spPr bwMode="auto">
          <a:xfrm>
            <a:off x="3605539" y="3981122"/>
            <a:ext cx="1403287" cy="77859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 flipH="1">
            <a:off x="4199895" y="3115781"/>
            <a:ext cx="5436" cy="8653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H="1">
            <a:off x="4345060" y="3094574"/>
            <a:ext cx="16826" cy="8819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4307825" y="2320606"/>
            <a:ext cx="8012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Primary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47201" y="4015254"/>
            <a:ext cx="8012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Backup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2526933" y="2255701"/>
            <a:ext cx="217886" cy="217886"/>
          </a:xfrm>
          <a:prstGeom prst="ellipse">
            <a:avLst/>
          </a:prstGeom>
          <a:solidFill>
            <a:srgbClr val="2E1E5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3762746" y="2258525"/>
            <a:ext cx="217886" cy="217886"/>
          </a:xfrm>
          <a:prstGeom prst="ellipse">
            <a:avLst/>
          </a:prstGeom>
          <a:solidFill>
            <a:srgbClr val="2E1E5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bg1"/>
                </a:solidFill>
              </a:rPr>
              <a:t>2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V="1">
            <a:off x="1944617" y="2880786"/>
            <a:ext cx="1664278" cy="82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9" name="Oval 28"/>
          <p:cNvSpPr/>
          <p:nvPr/>
        </p:nvSpPr>
        <p:spPr bwMode="auto">
          <a:xfrm>
            <a:off x="3912145" y="3350664"/>
            <a:ext cx="217886" cy="217886"/>
          </a:xfrm>
          <a:prstGeom prst="ellipse">
            <a:avLst/>
          </a:prstGeom>
          <a:solidFill>
            <a:srgbClr val="2E1E5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bg1"/>
                </a:solidFill>
              </a:rPr>
              <a:t>3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2526932" y="2925487"/>
            <a:ext cx="217886" cy="217886"/>
          </a:xfrm>
          <a:prstGeom prst="ellipse">
            <a:avLst/>
          </a:prstGeom>
          <a:solidFill>
            <a:srgbClr val="2E1E5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bg1"/>
                </a:solidFill>
              </a:rPr>
              <a:t>4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610267" y="2255856"/>
            <a:ext cx="217886" cy="217886"/>
          </a:xfrm>
          <a:prstGeom prst="ellipse">
            <a:avLst/>
          </a:prstGeom>
          <a:solidFill>
            <a:srgbClr val="2E1E5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bg1"/>
                </a:solidFill>
              </a:rPr>
              <a:t>4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5018295" y="2867413"/>
            <a:ext cx="1527359" cy="647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1" name="Oval 40"/>
          <p:cNvSpPr/>
          <p:nvPr/>
        </p:nvSpPr>
        <p:spPr bwMode="auto">
          <a:xfrm>
            <a:off x="5574481" y="2930297"/>
            <a:ext cx="209085" cy="217886"/>
          </a:xfrm>
          <a:prstGeom prst="ellipse">
            <a:avLst/>
          </a:prstGeom>
          <a:solidFill>
            <a:srgbClr val="2E1E5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bg1"/>
                </a:solidFill>
              </a:rPr>
              <a:t>5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540302" y="4099838"/>
            <a:ext cx="2547345" cy="1785104"/>
            <a:chOff x="422335" y="3771477"/>
            <a:chExt cx="2547345" cy="1785104"/>
          </a:xfrm>
        </p:grpSpPr>
        <p:sp>
          <p:nvSpPr>
            <p:cNvPr id="42" name="TextBox 41"/>
            <p:cNvSpPr txBox="1"/>
            <p:nvPr/>
          </p:nvSpPr>
          <p:spPr>
            <a:xfrm>
              <a:off x="730156" y="3771477"/>
              <a:ext cx="2239524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dirty="0"/>
                <a:t>Receive</a:t>
              </a:r>
            </a:p>
            <a:p>
              <a:pPr algn="l">
                <a:spcAft>
                  <a:spcPts val="600"/>
                </a:spcAft>
              </a:pPr>
              <a:r>
                <a:rPr lang="en-US" dirty="0"/>
                <a:t>Process</a:t>
              </a:r>
            </a:p>
            <a:p>
              <a:pPr algn="l">
                <a:spcAft>
                  <a:spcPts val="600"/>
                </a:spcAft>
              </a:pPr>
              <a:r>
                <a:rPr lang="en-US" dirty="0"/>
                <a:t>Replicate</a:t>
              </a:r>
            </a:p>
            <a:p>
              <a:pPr algn="l">
                <a:spcAft>
                  <a:spcPts val="600"/>
                </a:spcAft>
              </a:pPr>
              <a:r>
                <a:rPr lang="en-US" dirty="0"/>
                <a:t>Send Out / Ack</a:t>
              </a:r>
            </a:p>
            <a:p>
              <a:pPr algn="l">
                <a:spcAft>
                  <a:spcPts val="600"/>
                </a:spcAft>
              </a:pPr>
              <a:r>
                <a:rPr lang="en-US" dirty="0"/>
                <a:t>Outbound Acks</a:t>
              </a: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422335" y="3867535"/>
              <a:ext cx="217886" cy="217886"/>
            </a:xfrm>
            <a:prstGeom prst="ellipse">
              <a:avLst/>
            </a:prstGeom>
            <a:solidFill>
              <a:srgbClr val="2E1E5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1</a:t>
              </a:r>
              <a:endPara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425211" y="4187765"/>
              <a:ext cx="217886" cy="217886"/>
            </a:xfrm>
            <a:prstGeom prst="ellipse">
              <a:avLst/>
            </a:prstGeom>
            <a:solidFill>
              <a:srgbClr val="2E1E5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bg1"/>
                  </a:solidFill>
                </a:rPr>
                <a:t>2</a:t>
              </a:r>
              <a:endPara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422335" y="4541752"/>
              <a:ext cx="217886" cy="217886"/>
            </a:xfrm>
            <a:prstGeom prst="ellipse">
              <a:avLst/>
            </a:prstGeom>
            <a:solidFill>
              <a:srgbClr val="2E1E5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bg1"/>
                  </a:solidFill>
                </a:rPr>
                <a:t>3</a:t>
              </a:r>
              <a:endPara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422335" y="4878208"/>
              <a:ext cx="217886" cy="217886"/>
            </a:xfrm>
            <a:prstGeom prst="ellipse">
              <a:avLst/>
            </a:prstGeom>
            <a:solidFill>
              <a:srgbClr val="2E1E5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bg1"/>
                  </a:solidFill>
                </a:rPr>
                <a:t>4</a:t>
              </a:r>
              <a:endPara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422335" y="5222006"/>
              <a:ext cx="217886" cy="217886"/>
            </a:xfrm>
            <a:prstGeom prst="ellipse">
              <a:avLst/>
            </a:prstGeom>
            <a:solidFill>
              <a:srgbClr val="2E1E5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bg1"/>
                  </a:solidFill>
                </a:rPr>
                <a:t>5</a:t>
              </a:r>
              <a:endPara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650488" y="3548485"/>
            <a:ext cx="3293488" cy="258532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</p:spPr>
        <p:txBody>
          <a:bodyPr wrap="square" rtlCol="0">
            <a:spAutoFit/>
          </a:bodyPr>
          <a:lstStyle/>
          <a:p>
            <a:pPr marL="285750" indent="-285750" algn="l">
              <a:buClr>
                <a:srgbClr val="320555"/>
              </a:buClr>
              <a:buFont typeface="Wingdings" panose="05000000000000000000" pitchFamily="2" charset="2"/>
              <a:buChar char="ü"/>
            </a:pPr>
            <a:r>
              <a:rPr lang="en-US" b="0" dirty="0"/>
              <a:t>State as Java</a:t>
            </a:r>
          </a:p>
          <a:p>
            <a:pPr marL="285750" indent="-285750" algn="l">
              <a:buClr>
                <a:srgbClr val="320555"/>
              </a:buClr>
              <a:buFont typeface="Wingdings" panose="05000000000000000000" pitchFamily="2" charset="2"/>
              <a:buChar char="ü"/>
            </a:pPr>
            <a:r>
              <a:rPr lang="en-US" b="0" dirty="0"/>
              <a:t>State 100% In Memory</a:t>
            </a:r>
          </a:p>
          <a:p>
            <a:pPr marL="285750" indent="-285750" algn="l">
              <a:buClr>
                <a:srgbClr val="320555"/>
              </a:buClr>
              <a:buFont typeface="Wingdings" panose="05000000000000000000" pitchFamily="2" charset="2"/>
              <a:buChar char="ü"/>
            </a:pPr>
            <a:r>
              <a:rPr lang="en-US" b="0" dirty="0"/>
              <a:t>Zero Loss or Duplication</a:t>
            </a:r>
          </a:p>
          <a:p>
            <a:pPr marL="285750" indent="-285750" algn="l">
              <a:buClr>
                <a:srgbClr val="320555"/>
              </a:buClr>
              <a:buFont typeface="Wingdings" panose="05000000000000000000" pitchFamily="2" charset="2"/>
              <a:buChar char="ü"/>
            </a:pPr>
            <a:r>
              <a:rPr lang="en-US" b="0" dirty="0"/>
              <a:t>Pipelined Replication</a:t>
            </a:r>
          </a:p>
          <a:p>
            <a:pPr marL="285750" indent="-285750" algn="l">
              <a:buClr>
                <a:srgbClr val="320555"/>
              </a:buClr>
              <a:buFont typeface="Wingdings" panose="05000000000000000000" pitchFamily="2" charset="2"/>
              <a:buChar char="ü"/>
            </a:pPr>
            <a:r>
              <a:rPr lang="en-US" b="0" dirty="0" err="1"/>
              <a:t>Async</a:t>
            </a:r>
            <a:r>
              <a:rPr lang="en-US" b="0" dirty="0"/>
              <a:t> Journaling</a:t>
            </a:r>
          </a:p>
          <a:p>
            <a:pPr marL="285750" indent="-285750" algn="l">
              <a:buClr>
                <a:srgbClr val="320555"/>
              </a:buClr>
              <a:buFont typeface="Wingdings" panose="05000000000000000000" pitchFamily="2" charset="2"/>
              <a:buChar char="ü"/>
            </a:pPr>
            <a:r>
              <a:rPr lang="en-US" b="0" dirty="0"/>
              <a:t>Messages as Java</a:t>
            </a:r>
          </a:p>
          <a:p>
            <a:pPr marL="285750" indent="-285750" algn="l">
              <a:buClr>
                <a:srgbClr val="320555"/>
              </a:buClr>
              <a:buFont typeface="Wingdings" panose="05000000000000000000" pitchFamily="2" charset="2"/>
              <a:buChar char="ü"/>
            </a:pPr>
            <a:r>
              <a:rPr lang="en-US" b="0" dirty="0"/>
              <a:t>Pipelined Messaging</a:t>
            </a:r>
          </a:p>
          <a:p>
            <a:pPr marL="285750" indent="-285750" algn="l">
              <a:buClr>
                <a:srgbClr val="320555"/>
              </a:buClr>
              <a:buFont typeface="Wingdings" panose="05000000000000000000" pitchFamily="2" charset="2"/>
              <a:buChar char="ü"/>
            </a:pPr>
            <a:r>
              <a:rPr lang="en-US" b="0" dirty="0"/>
              <a:t>Pooling for Zero Garbage</a:t>
            </a:r>
          </a:p>
          <a:p>
            <a:pPr marL="285750" indent="-285750" algn="l">
              <a:buClr>
                <a:srgbClr val="320555"/>
              </a:buClr>
              <a:buFont typeface="Wingdings" panose="05000000000000000000" pitchFamily="2" charset="2"/>
              <a:buChar char="ü"/>
            </a:pPr>
            <a:r>
              <a:rPr lang="en-US" b="0" dirty="0"/>
              <a:t>Simple</a:t>
            </a:r>
          </a:p>
        </p:txBody>
      </p:sp>
      <p:sp>
        <p:nvSpPr>
          <p:cNvPr id="64" name="Rectangle: Rounded Corners 63"/>
          <p:cNvSpPr/>
          <p:nvPr/>
        </p:nvSpPr>
        <p:spPr bwMode="auto">
          <a:xfrm>
            <a:off x="3777739" y="4184953"/>
            <a:ext cx="405786" cy="32940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Explosion: 14 Points 64"/>
          <p:cNvSpPr/>
          <p:nvPr/>
        </p:nvSpPr>
        <p:spPr bwMode="auto">
          <a:xfrm>
            <a:off x="3817914" y="4214003"/>
            <a:ext cx="352701" cy="271305"/>
          </a:xfrm>
          <a:prstGeom prst="irregularSeal2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Arc 2"/>
          <p:cNvSpPr/>
          <p:nvPr/>
        </p:nvSpPr>
        <p:spPr bwMode="auto">
          <a:xfrm>
            <a:off x="3019329" y="2556148"/>
            <a:ext cx="1178835" cy="1080659"/>
          </a:xfrm>
          <a:prstGeom prst="arc">
            <a:avLst>
              <a:gd name="adj1" fmla="val 16202831"/>
              <a:gd name="adj2" fmla="val 0"/>
            </a:avLst>
          </a:prstGeom>
          <a:noFill/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Arc 4"/>
          <p:cNvSpPr/>
          <p:nvPr/>
        </p:nvSpPr>
        <p:spPr bwMode="auto">
          <a:xfrm>
            <a:off x="4374703" y="2567682"/>
            <a:ext cx="1275785" cy="1052713"/>
          </a:xfrm>
          <a:prstGeom prst="arc">
            <a:avLst>
              <a:gd name="adj1" fmla="val 10866811"/>
              <a:gd name="adj2" fmla="val 16240679"/>
            </a:avLst>
          </a:prstGeom>
          <a:noFill/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rc 59"/>
          <p:cNvSpPr/>
          <p:nvPr/>
        </p:nvSpPr>
        <p:spPr bwMode="auto">
          <a:xfrm>
            <a:off x="4028502" y="1916946"/>
            <a:ext cx="1669174" cy="1351327"/>
          </a:xfrm>
          <a:prstGeom prst="arc">
            <a:avLst>
              <a:gd name="adj1" fmla="val 11166062"/>
              <a:gd name="adj2" fmla="val 16285304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36912" y="1786508"/>
            <a:ext cx="2227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Application Handler(s)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3790649" y="2523393"/>
            <a:ext cx="405786" cy="329405"/>
            <a:chOff x="4240457" y="1748959"/>
            <a:chExt cx="510389" cy="417707"/>
          </a:xfrm>
        </p:grpSpPr>
        <p:sp>
          <p:nvSpPr>
            <p:cNvPr id="55" name="Rectangle: Rounded Corners 54"/>
            <p:cNvSpPr/>
            <p:nvPr/>
          </p:nvSpPr>
          <p:spPr bwMode="auto">
            <a:xfrm>
              <a:off x="4240457" y="1748959"/>
              <a:ext cx="510389" cy="417707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Explosion: 14 Points 8"/>
            <p:cNvSpPr/>
            <p:nvPr/>
          </p:nvSpPr>
          <p:spPr bwMode="auto">
            <a:xfrm>
              <a:off x="4290988" y="1785796"/>
              <a:ext cx="443620" cy="344032"/>
            </a:xfrm>
            <a:prstGeom prst="irregularSeal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3663775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551" y="2075789"/>
            <a:ext cx="5758854" cy="39060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Programming Model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264998" y="1897265"/>
            <a:ext cx="2643610" cy="818775"/>
            <a:chOff x="6264998" y="1897265"/>
            <a:chExt cx="2643610" cy="818775"/>
          </a:xfrm>
        </p:grpSpPr>
        <p:cxnSp>
          <p:nvCxnSpPr>
            <p:cNvPr id="10" name="Straight Arrow Connector 9"/>
            <p:cNvCxnSpPr/>
            <p:nvPr/>
          </p:nvCxnSpPr>
          <p:spPr bwMode="auto">
            <a:xfrm>
              <a:off x="6264998" y="2075789"/>
              <a:ext cx="624690" cy="6402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DFB602"/>
              </a:solidFill>
              <a:prstDash val="sysDash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8" name="Callout: Bent Line with No Border 7"/>
            <p:cNvSpPr/>
            <p:nvPr/>
          </p:nvSpPr>
          <p:spPr bwMode="auto">
            <a:xfrm>
              <a:off x="7352049" y="1897265"/>
              <a:ext cx="1556559" cy="357048"/>
            </a:xfrm>
            <a:prstGeom prst="callout2">
              <a:avLst>
                <a:gd name="adj1" fmla="val 46528"/>
                <a:gd name="adj2" fmla="val 13599"/>
                <a:gd name="adj3" fmla="val 46528"/>
                <a:gd name="adj4" fmla="val -70475"/>
                <a:gd name="adj5" fmla="val 224821"/>
                <a:gd name="adj6" fmla="val -118647"/>
              </a:avLst>
            </a:prstGeom>
            <a:noFill/>
            <a:ln w="9525" cap="flat" cmpd="sng" algn="ctr">
              <a:solidFill>
                <a:srgbClr val="DFB602"/>
              </a:solidFill>
              <a:prstDash val="sysDash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>
                  <a:ln>
                    <a:noFill/>
                  </a:ln>
                  <a:solidFill>
                    <a:srgbClr val="2E1E5C"/>
                  </a:solidFill>
                  <a:effectLst/>
                  <a:latin typeface="Arial" charset="0"/>
                </a:rPr>
                <a:t>Modeled State</a:t>
              </a:r>
              <a:r>
                <a:rPr kumimoji="0" lang="en-US" sz="900" b="1" i="0" u="none" strike="noStrike" cap="none" normalizeH="0" dirty="0">
                  <a:ln>
                    <a:noFill/>
                  </a:ln>
                  <a:solidFill>
                    <a:srgbClr val="2E1E5C"/>
                  </a:solidFill>
                  <a:effectLst/>
                  <a:latin typeface="Arial" charset="0"/>
                </a:rPr>
                <a:t> and Messages as POJOs</a:t>
              </a:r>
              <a:endParaRPr kumimoji="0" lang="en-US" sz="900" b="1" i="0" u="none" strike="noStrike" cap="none" normalizeH="0" baseline="0" dirty="0">
                <a:ln>
                  <a:noFill/>
                </a:ln>
                <a:solidFill>
                  <a:srgbClr val="2E1E5C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2" name="Callout: Bent Line with No Border 11"/>
          <p:cNvSpPr/>
          <p:nvPr/>
        </p:nvSpPr>
        <p:spPr bwMode="auto">
          <a:xfrm>
            <a:off x="0" y="2037261"/>
            <a:ext cx="1556559" cy="343800"/>
          </a:xfrm>
          <a:prstGeom prst="callout2">
            <a:avLst>
              <a:gd name="adj1" fmla="val 104559"/>
              <a:gd name="adj2" fmla="val 82814"/>
              <a:gd name="adj3" fmla="val 106108"/>
              <a:gd name="adj4" fmla="val 106924"/>
              <a:gd name="adj5" fmla="val 209609"/>
              <a:gd name="adj6" fmla="val 122730"/>
            </a:avLst>
          </a:prstGeom>
          <a:noFill/>
          <a:ln w="9525" cap="flat" cmpd="sng" algn="ctr">
            <a:solidFill>
              <a:srgbClr val="DFB602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2E1E5C"/>
                </a:solidFill>
                <a:effectLst/>
                <a:latin typeface="Arial" charset="0"/>
              </a:rPr>
              <a:t>Single Threaded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rgbClr val="2E1E5C"/>
                </a:solidFill>
              </a:rPr>
              <a:t>=</a:t>
            </a:r>
            <a:endParaRPr kumimoji="0" lang="en-US" sz="900" b="1" i="0" u="none" strike="noStrike" cap="none" normalizeH="0" baseline="0" dirty="0">
              <a:ln>
                <a:noFill/>
              </a:ln>
              <a:solidFill>
                <a:srgbClr val="2E1E5C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rgbClr val="2E1E5C"/>
                </a:solidFill>
              </a:rPr>
              <a:t>No State Contention</a:t>
            </a:r>
            <a:br>
              <a:rPr lang="en-US" sz="900" dirty="0">
                <a:solidFill>
                  <a:srgbClr val="2E1E5C"/>
                </a:solidFill>
              </a:rPr>
            </a:br>
            <a:r>
              <a:rPr lang="en-US" sz="900" dirty="0">
                <a:solidFill>
                  <a:srgbClr val="2E1E5C"/>
                </a:solidFill>
              </a:rPr>
              <a:t>CPU cache friendly</a:t>
            </a:r>
            <a:endParaRPr kumimoji="0" lang="en-US" sz="900" b="1" i="0" u="none" strike="noStrike" cap="none" normalizeH="0" baseline="0" dirty="0">
              <a:ln>
                <a:noFill/>
              </a:ln>
              <a:solidFill>
                <a:srgbClr val="2E1E5C"/>
              </a:solidFill>
              <a:effectLst/>
              <a:latin typeface="Arial" charset="0"/>
            </a:endParaRPr>
          </a:p>
        </p:txBody>
      </p:sp>
      <p:sp>
        <p:nvSpPr>
          <p:cNvPr id="15" name="Callout: Bent Line with No Border 14"/>
          <p:cNvSpPr/>
          <p:nvPr/>
        </p:nvSpPr>
        <p:spPr bwMode="auto">
          <a:xfrm>
            <a:off x="-1" y="4921122"/>
            <a:ext cx="1556559" cy="357048"/>
          </a:xfrm>
          <a:prstGeom prst="callout2">
            <a:avLst>
              <a:gd name="adj1" fmla="val 43992"/>
              <a:gd name="adj2" fmla="val 83977"/>
              <a:gd name="adj3" fmla="val 43992"/>
              <a:gd name="adj4" fmla="val 104016"/>
              <a:gd name="adj5" fmla="val -36348"/>
              <a:gd name="adj6" fmla="val 123893"/>
            </a:avLst>
          </a:prstGeom>
          <a:noFill/>
          <a:ln w="9525" cap="flat" cmpd="sng" algn="ctr">
            <a:solidFill>
              <a:srgbClr val="DFB602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rgbClr val="2E1E5C"/>
                </a:solidFill>
              </a:rPr>
              <a:t>Pooled Messages / </a:t>
            </a:r>
            <a:r>
              <a:rPr lang="en-US" sz="900" dirty="0" err="1">
                <a:solidFill>
                  <a:srgbClr val="2E1E5C"/>
                </a:solidFill>
              </a:rPr>
              <a:t>Preallocated</a:t>
            </a:r>
            <a:r>
              <a:rPr lang="en-US" sz="900" dirty="0">
                <a:solidFill>
                  <a:srgbClr val="2E1E5C"/>
                </a:solidFill>
              </a:rPr>
              <a:t> State </a:t>
            </a:r>
            <a:br>
              <a:rPr lang="en-US" sz="900" dirty="0">
                <a:solidFill>
                  <a:srgbClr val="2E1E5C"/>
                </a:solidFill>
              </a:rPr>
            </a:br>
            <a:r>
              <a:rPr lang="en-US" sz="900" dirty="0">
                <a:solidFill>
                  <a:srgbClr val="2E1E5C"/>
                </a:solidFill>
              </a:rPr>
              <a:t>= </a:t>
            </a:r>
            <a:br>
              <a:rPr lang="en-US" sz="900" dirty="0">
                <a:solidFill>
                  <a:srgbClr val="2E1E5C"/>
                </a:solidFill>
              </a:rPr>
            </a:br>
            <a:r>
              <a:rPr lang="en-US" sz="900" dirty="0">
                <a:solidFill>
                  <a:srgbClr val="2E1E5C"/>
                </a:solidFill>
              </a:rPr>
              <a:t>Zero Garbage</a:t>
            </a:r>
            <a:endParaRPr kumimoji="0" lang="en-US" sz="900" b="1" i="0" u="none" strike="noStrike" cap="none" normalizeH="0" baseline="0" dirty="0">
              <a:ln>
                <a:noFill/>
              </a:ln>
              <a:solidFill>
                <a:srgbClr val="2E1E5C"/>
              </a:solidFill>
              <a:effectLst/>
              <a:latin typeface="Arial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708618" y="3319931"/>
            <a:ext cx="2199990" cy="1779715"/>
            <a:chOff x="6174146" y="597385"/>
            <a:chExt cx="2199990" cy="1779715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 flipH="1">
              <a:off x="6174146" y="1795133"/>
              <a:ext cx="534154" cy="5819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DFB602"/>
              </a:solidFill>
              <a:prstDash val="sysDash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9" name="Callout: Bent Line with No Border 18"/>
            <p:cNvSpPr/>
            <p:nvPr/>
          </p:nvSpPr>
          <p:spPr bwMode="auto">
            <a:xfrm>
              <a:off x="6817577" y="1536543"/>
              <a:ext cx="1556559" cy="357048"/>
            </a:xfrm>
            <a:prstGeom prst="callout2">
              <a:avLst>
                <a:gd name="adj1" fmla="val 71884"/>
                <a:gd name="adj2" fmla="val -361"/>
                <a:gd name="adj3" fmla="val 71884"/>
                <a:gd name="adj4" fmla="val -8822"/>
                <a:gd name="adj5" fmla="val -87063"/>
                <a:gd name="adj6" fmla="val -41872"/>
              </a:avLst>
            </a:prstGeom>
            <a:noFill/>
            <a:ln w="9525" cap="flat" cmpd="sng" algn="ctr">
              <a:solidFill>
                <a:srgbClr val="DFB602"/>
              </a:solidFill>
              <a:prstDash val="sysDash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>
                  <a:ln>
                    <a:noFill/>
                  </a:ln>
                  <a:solidFill>
                    <a:srgbClr val="2E1E5C"/>
                  </a:solidFill>
                  <a:effectLst/>
                  <a:latin typeface="Arial" charset="0"/>
                </a:rPr>
                <a:t>Exactly</a:t>
              </a:r>
              <a:r>
                <a:rPr kumimoji="0" lang="en-US" sz="900" b="1" i="0" u="none" strike="noStrike" cap="none" normalizeH="0" dirty="0">
                  <a:ln>
                    <a:noFill/>
                  </a:ln>
                  <a:solidFill>
                    <a:srgbClr val="2E1E5C"/>
                  </a:solidFill>
                  <a:effectLst/>
                  <a:latin typeface="Arial" charset="0"/>
                </a:rPr>
                <a:t> Once / Atomic:</a:t>
              </a:r>
              <a:br>
                <a:rPr kumimoji="0" lang="en-US" sz="900" b="1" i="0" u="none" strike="noStrike" cap="none" normalizeH="0" dirty="0">
                  <a:ln>
                    <a:noFill/>
                  </a:ln>
                  <a:solidFill>
                    <a:srgbClr val="2E1E5C"/>
                  </a:solidFill>
                  <a:effectLst/>
                  <a:latin typeface="Arial" charset="0"/>
                </a:rPr>
              </a:br>
              <a:r>
                <a:rPr kumimoji="0" lang="en-US" sz="900" b="1" i="0" u="none" strike="noStrike" cap="none" normalizeH="0" dirty="0">
                  <a:ln>
                    <a:noFill/>
                  </a:ln>
                  <a:solidFill>
                    <a:srgbClr val="2E1E5C"/>
                  </a:solidFill>
                  <a:effectLst/>
                  <a:latin typeface="Arial" charset="0"/>
                </a:rPr>
                <a:t>Inbound Message</a:t>
              </a:r>
              <a:br>
                <a:rPr kumimoji="0" lang="en-US" sz="900" b="1" i="0" u="none" strike="noStrike" cap="none" normalizeH="0" dirty="0">
                  <a:ln>
                    <a:noFill/>
                  </a:ln>
                  <a:solidFill>
                    <a:srgbClr val="2E1E5C"/>
                  </a:solidFill>
                  <a:effectLst/>
                  <a:latin typeface="Arial" charset="0"/>
                </a:rPr>
              </a:br>
              <a:r>
                <a:rPr kumimoji="0" lang="en-US" sz="900" b="1" i="0" u="none" strike="noStrike" cap="none" normalizeH="0" dirty="0">
                  <a:ln>
                    <a:noFill/>
                  </a:ln>
                  <a:solidFill>
                    <a:srgbClr val="2E1E5C"/>
                  </a:solidFill>
                  <a:effectLst/>
                  <a:latin typeface="Arial" charset="0"/>
                </a:rPr>
                <a:t>State Updates and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rgbClr val="2E1E5C"/>
                  </a:solidFill>
                </a:rPr>
                <a:t>Outbound Message(s)</a:t>
              </a:r>
              <a:endParaRPr kumimoji="0" lang="en-US" sz="900" b="1" i="0" u="none" strike="noStrike" cap="none" normalizeH="0" baseline="0" dirty="0">
                <a:ln>
                  <a:noFill/>
                </a:ln>
                <a:solidFill>
                  <a:srgbClr val="2E1E5C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Callout: Bent Line with No Border 33"/>
            <p:cNvSpPr/>
            <p:nvPr/>
          </p:nvSpPr>
          <p:spPr bwMode="auto">
            <a:xfrm>
              <a:off x="6708300" y="597385"/>
              <a:ext cx="1556559" cy="357048"/>
            </a:xfrm>
            <a:prstGeom prst="callout2">
              <a:avLst>
                <a:gd name="adj1" fmla="val 5957"/>
                <a:gd name="adj2" fmla="val 10109"/>
                <a:gd name="adj3" fmla="val -37148"/>
                <a:gd name="adj4" fmla="val 1066"/>
                <a:gd name="adj5" fmla="val -114956"/>
                <a:gd name="adj6" fmla="val -15699"/>
              </a:avLst>
            </a:prstGeom>
            <a:noFill/>
            <a:ln w="9525" cap="flat" cmpd="sng" algn="ctr">
              <a:solidFill>
                <a:srgbClr val="DFB602"/>
              </a:solidFill>
              <a:prstDash val="sysDash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>
                  <a:ln>
                    <a:noFill/>
                  </a:ln>
                  <a:solidFill>
                    <a:srgbClr val="2E1E5C"/>
                  </a:solidFill>
                  <a:effectLst/>
                  <a:latin typeface="Arial" charset="0"/>
                </a:rPr>
                <a:t>State In Memory</a:t>
              </a:r>
              <a:r>
                <a:rPr kumimoji="0" lang="en-US" sz="900" b="1" i="0" u="none" strike="noStrike" cap="none" normalizeH="0" dirty="0">
                  <a:ln>
                    <a:noFill/>
                  </a:ln>
                  <a:solidFill>
                    <a:srgbClr val="2E1E5C"/>
                  </a:solidFill>
                  <a:effectLst/>
                  <a:latin typeface="Arial" charset="0"/>
                </a:rPr>
                <a:t>  =</a:t>
              </a:r>
              <a:r>
                <a:rPr kumimoji="0" lang="en-US" sz="900" b="1" i="0" u="none" strike="noStrike" cap="none" normalizeH="0" baseline="0" dirty="0">
                  <a:ln>
                    <a:noFill/>
                  </a:ln>
                  <a:solidFill>
                    <a:srgbClr val="2E1E5C"/>
                  </a:solidFill>
                  <a:effectLst/>
                  <a:latin typeface="Arial" charset="0"/>
                </a:rPr>
                <a:t>  Fast!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518861" y="1554973"/>
            <a:ext cx="410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E1E5C"/>
                </a:solidFill>
              </a:rPr>
              <a:t>“Plumbing” Free Code!</a:t>
            </a:r>
          </a:p>
        </p:txBody>
      </p:sp>
    </p:spTree>
    <p:extLst>
      <p:ext uri="{BB962C8B-B14F-4D97-AF65-F5344CB8AC3E}">
        <p14:creationId xmlns:p14="http://schemas.microsoft.com/office/powerpoint/2010/main" val="183902139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/>
              <a:t>X Platform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51" y="1736200"/>
            <a:ext cx="8599990" cy="453010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4644428" y="1736200"/>
            <a:ext cx="4327555" cy="212963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00251" y="3865831"/>
            <a:ext cx="8571744" cy="2411192"/>
          </a:xfrm>
          <a:prstGeom prst="rect">
            <a:avLst/>
          </a:prstGeom>
          <a:solidFill>
            <a:schemeClr val="bg1">
              <a:alpha val="4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515874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/>
          <p:cNvSpPr/>
          <p:nvPr/>
        </p:nvSpPr>
        <p:spPr bwMode="auto">
          <a:xfrm>
            <a:off x="520862" y="1443034"/>
            <a:ext cx="8171727" cy="2097735"/>
          </a:xfrm>
          <a:prstGeom prst="roundRect">
            <a:avLst/>
          </a:prstGeom>
          <a:solidFill>
            <a:srgbClr val="FEEDD4">
              <a:alpha val="10000"/>
            </a:srgb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+ Run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flipV="1">
            <a:off x="445628" y="4016415"/>
            <a:ext cx="8246961" cy="231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4264808" y="1930460"/>
            <a:ext cx="1586692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" b="0" i="0" u="none" strike="noStrike" cap="none" normalizeH="0" baseline="0" dirty="0">
                <a:ln>
                  <a:noFill/>
                </a:ln>
                <a:effectLst/>
                <a:latin typeface="Courier" charset="0"/>
                <a:ea typeface="Courier" charset="0"/>
                <a:cs typeface="Courier" charset="0"/>
              </a:rPr>
              <a:t>@EventHandler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" b="0" i="0" u="none" strike="noStrike" cap="none" normalizeH="0" baseline="0" dirty="0">
                <a:ln>
                  <a:noFill/>
                </a:ln>
                <a:effectLst/>
                <a:latin typeface="Courier" charset="0"/>
                <a:ea typeface="Courier" charset="0"/>
                <a:cs typeface="Courier" charset="0"/>
              </a:rPr>
              <a:t>final public void onNewOrder(final NewOrderMessage message)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" b="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0" lang="en-US" altLang="en-US" sz="300" b="0" i="0" u="none" strike="noStrike" cap="none" normalizeH="0" baseline="0" dirty="0">
                <a:ln>
                  <a:noFill/>
                </a:ln>
                <a:effectLst/>
                <a:latin typeface="Courier" charset="0"/>
                <a:ea typeface="Courier" charset="0"/>
                <a:cs typeface="Courier" charset="0"/>
              </a:rPr>
              <a:t>// instantiate a new order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" b="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0" lang="en-US" altLang="en-US" sz="300" b="0" i="0" u="none" strike="noStrike" cap="none" normalizeH="0" baseline="0" dirty="0">
                <a:ln>
                  <a:noFill/>
                </a:ln>
                <a:effectLst/>
                <a:latin typeface="Courier" charset="0"/>
                <a:ea typeface="Courier" charset="0"/>
                <a:cs typeface="Courier" charset="0"/>
              </a:rPr>
              <a:t>final Order order = orderPool.get(null);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00" b="0" dirty="0"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" b="0" i="0" u="none" strike="noStrike" cap="none" normalizeH="0" baseline="0" dirty="0">
                <a:ln>
                  <a:noFill/>
                </a:ln>
                <a:effectLst/>
                <a:latin typeface="Courier" charset="0"/>
                <a:ea typeface="Courier" charset="0"/>
                <a:cs typeface="Courier" charset="0"/>
              </a:rPr>
              <a:t>    // extract from into the order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" b="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0" lang="en-US" altLang="en-US" sz="300" b="0" i="0" u="none" strike="noStrike" cap="none" normalizeH="0" baseline="0" dirty="0">
                <a:ln>
                  <a:noFill/>
                </a:ln>
                <a:effectLst/>
                <a:latin typeface="Courier" charset="0"/>
                <a:ea typeface="Courier" charset="0"/>
                <a:cs typeface="Courier" charset="0"/>
              </a:rPr>
              <a:t>NewOrderMessageExtractor.extract(message, order);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00" b="0" dirty="0"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" b="0" i="0" u="none" strike="noStrike" cap="none" normalizeH="0" baseline="0" dirty="0">
                <a:ln>
                  <a:noFill/>
                </a:ln>
                <a:effectLst/>
                <a:latin typeface="Courier" charset="0"/>
                <a:ea typeface="Courier" charset="0"/>
                <a:cs typeface="Courier" charset="0"/>
              </a:rPr>
              <a:t>    // </a:t>
            </a:r>
            <a:r>
              <a:rPr lang="en-US" altLang="en-US" sz="300" b="0" dirty="0">
                <a:latin typeface="Courier" charset="0"/>
                <a:ea typeface="Courier" charset="0"/>
                <a:cs typeface="Courier" charset="0"/>
              </a:rPr>
              <a:t>initialize </a:t>
            </a:r>
            <a:r>
              <a:rPr kumimoji="0" lang="en-US" altLang="en-US" sz="300" b="0" i="0" u="none" strike="noStrike" cap="none" normalizeH="0" baseline="0" dirty="0">
                <a:ln>
                  <a:noFill/>
                </a:ln>
                <a:effectLst/>
                <a:latin typeface="Courier" charset="0"/>
                <a:ea typeface="Courier" charset="0"/>
                <a:cs typeface="Courier" charset="0"/>
              </a:rPr>
              <a:t>order state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" b="0" dirty="0">
                <a:latin typeface="Courier" charset="0"/>
                <a:ea typeface="Courier" charset="0"/>
                <a:cs typeface="Courier" charset="0"/>
              </a:rPr>
              <a:t>    order.setState(OrderState.New);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" b="0" i="0" u="none" strike="noStrike" cap="none" normalizeH="0" baseline="0" dirty="0">
              <a:ln>
                <a:noFill/>
              </a:ln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" b="0" i="0" u="none" strike="noStrike" cap="none" normalizeH="0" baseline="0" dirty="0">
                <a:ln>
                  <a:noFill/>
                </a:ln>
                <a:effectLst/>
                <a:latin typeface="Courier" charset="0"/>
                <a:ea typeface="Courier" charset="0"/>
                <a:cs typeface="Courier" charset="0"/>
              </a:rPr>
              <a:t>    // add to the application's order collection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" b="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0" lang="en-US" altLang="en-US" sz="300" b="0" i="0" u="none" strike="noStrike" cap="none" normalizeH="0" baseline="0" dirty="0">
                <a:ln>
                  <a:noFill/>
                </a:ln>
                <a:effectLst/>
                <a:latin typeface="Courier" charset="0"/>
                <a:ea typeface="Courier" charset="0"/>
                <a:cs typeface="Courier" charset="0"/>
              </a:rPr>
              <a:t>orders.put(order.getOrderId(), order);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00" b="0" dirty="0"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" b="0" i="0" u="none" strike="noStrike" cap="none" normalizeH="0" baseline="0" dirty="0">
                <a:ln>
                  <a:noFill/>
                </a:ln>
                <a:effectLst/>
                <a:latin typeface="Courier" charset="0"/>
                <a:ea typeface="Courier" charset="0"/>
                <a:cs typeface="Courier" charset="0"/>
              </a:rPr>
              <a:t>    // create a new order event</a:t>
            </a:r>
          </a:p>
          <a:p>
            <a:pPr lvl="0" algn="l" eaLnBrk="0" hangingPunct="0"/>
            <a:r>
              <a:rPr lang="en-US" altLang="en-US" sz="300" b="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0" lang="en-US" altLang="en-US" sz="300" b="0" i="0" u="none" strike="noStrike" cap="none" normalizeH="0" baseline="0" dirty="0">
                <a:ln>
                  <a:noFill/>
                </a:ln>
                <a:effectLst/>
                <a:latin typeface="Courier" charset="0"/>
                <a:ea typeface="Courier" charset="0"/>
                <a:cs typeface="Courier" charset="0"/>
              </a:rPr>
              <a:t>final OrderEvent event = </a:t>
            </a:r>
            <a:r>
              <a:rPr lang="en-US" altLang="en-US" sz="300" b="0" dirty="0">
                <a:latin typeface="Courier" charset="0"/>
                <a:ea typeface="Courier" charset="0"/>
                <a:cs typeface="Courier" charset="0"/>
              </a:rPr>
              <a:t>OrderEvent.create();</a:t>
            </a:r>
          </a:p>
          <a:p>
            <a:pPr lvl="0" algn="l" eaLnBrk="0" hangingPunct="0"/>
            <a:endParaRPr lang="en-US" altLang="en-US" sz="300" b="0" dirty="0">
              <a:latin typeface="Courier" charset="0"/>
              <a:ea typeface="Courier" charset="0"/>
              <a:cs typeface="Courier" charset="0"/>
            </a:endParaRPr>
          </a:p>
          <a:p>
            <a:pPr lvl="0" algn="l" eaLnBrk="0" hangingPunct="0"/>
            <a:r>
              <a:rPr lang="en-US" altLang="en-US" sz="300" b="0" dirty="0">
                <a:latin typeface="Courier" charset="0"/>
                <a:ea typeface="Courier" charset="0"/>
                <a:cs typeface="Courier" charset="0"/>
              </a:rPr>
              <a:t>    // populate the event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" b="0" i="0" u="none" strike="noStrike" cap="none" normalizeH="0" dirty="0">
                <a:ln>
                  <a:noFill/>
                </a:ln>
                <a:effectLst/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0" lang="en-US" altLang="en-US" sz="300" b="0" i="0" u="none" strike="noStrike" cap="none" normalizeH="0" baseline="0" dirty="0">
                <a:ln>
                  <a:noFill/>
                </a:ln>
                <a:effectLst/>
                <a:latin typeface="Courier" charset="0"/>
                <a:ea typeface="Courier" charset="0"/>
                <a:cs typeface="Courier" charset="0"/>
              </a:rPr>
              <a:t>OrderEventPopulator.populate(event, order);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00" b="0" dirty="0"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" b="0" i="0" u="none" strike="noStrike" cap="none" normalizeH="0" baseline="0" dirty="0">
                <a:ln>
                  <a:noFill/>
                </a:ln>
                <a:effectLst/>
                <a:latin typeface="Courier" charset="0"/>
                <a:ea typeface="Courier" charset="0"/>
                <a:cs typeface="Courier" charset="0"/>
              </a:rPr>
              <a:t>    // send the event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" b="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0" lang="en-US" altLang="en-US" sz="300" b="0" i="0" u="none" strike="noStrike" cap="none" normalizeH="0" baseline="0" dirty="0">
                <a:ln>
                  <a:noFill/>
                </a:ln>
                <a:effectLst/>
                <a:latin typeface="Courier" charset="0"/>
                <a:ea typeface="Courier" charset="0"/>
                <a:cs typeface="Courier" charset="0"/>
              </a:rPr>
              <a:t>sendMessage(event);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" b="0" i="0" u="none" strike="noStrike" cap="none" normalizeH="0" baseline="0" dirty="0">
                <a:ln>
                  <a:noFill/>
                </a:ln>
                <a:effectLst/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7127979" y="2064555"/>
            <a:ext cx="1315752" cy="498886"/>
          </a:xfrm>
          <a:prstGeom prst="roundRect">
            <a:avLst/>
          </a:prstGeom>
          <a:ln w="127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" b="0" dirty="0">
                <a:solidFill>
                  <a:schemeClr val="tx1"/>
                </a:solidFill>
                <a:latin typeface="Calibri" pitchFamily="34" charset="0"/>
              </a:rPr>
              <a:t>Application Data Modeler</a:t>
            </a:r>
          </a:p>
          <a:p>
            <a:r>
              <a:rPr lang="en-US" sz="800" b="0" dirty="0">
                <a:solidFill>
                  <a:schemeClr val="tx1"/>
                </a:solidFill>
                <a:latin typeface="Calibri" pitchFamily="34" charset="0"/>
              </a:rPr>
              <a:t>(ADM)</a:t>
            </a:r>
          </a:p>
        </p:txBody>
      </p:sp>
      <p:sp>
        <p:nvSpPr>
          <p:cNvPr id="33" name="Punched Tape 32"/>
          <p:cNvSpPr/>
          <p:nvPr/>
        </p:nvSpPr>
        <p:spPr bwMode="auto">
          <a:xfrm>
            <a:off x="7483995" y="2696232"/>
            <a:ext cx="607671" cy="428264"/>
          </a:xfrm>
          <a:prstGeom prst="flowChartPunchedTape">
            <a:avLst/>
          </a:prstGeom>
          <a:ln w="127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" b="0" dirty="0">
                <a:solidFill>
                  <a:schemeClr val="tx1"/>
                </a:solidFill>
                <a:latin typeface="Calibri" pitchFamily="34" charset="0"/>
              </a:rPr>
              <a:t>XML</a:t>
            </a:r>
          </a:p>
        </p:txBody>
      </p:sp>
      <p:cxnSp>
        <p:nvCxnSpPr>
          <p:cNvPr id="34" name="Straight Arrow Connector 33"/>
          <p:cNvCxnSpPr>
            <a:stCxn id="33" idx="1"/>
          </p:cNvCxnSpPr>
          <p:nvPr/>
        </p:nvCxnSpPr>
        <p:spPr bwMode="auto">
          <a:xfrm flipH="1" flipV="1">
            <a:off x="6226222" y="2906410"/>
            <a:ext cx="1257773" cy="39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6308205" y="2610083"/>
            <a:ext cx="995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/>
              <a:t>Generate Message Classes</a:t>
            </a:r>
          </a:p>
        </p:txBody>
      </p:sp>
      <p:sp>
        <p:nvSpPr>
          <p:cNvPr id="38" name="Rounded Rectangle 37"/>
          <p:cNvSpPr/>
          <p:nvPr/>
        </p:nvSpPr>
        <p:spPr bwMode="auto">
          <a:xfrm>
            <a:off x="678033" y="2053709"/>
            <a:ext cx="1315752" cy="498886"/>
          </a:xfrm>
          <a:prstGeom prst="roundRect">
            <a:avLst/>
          </a:prstGeom>
          <a:ln w="127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" b="0" dirty="0">
                <a:solidFill>
                  <a:schemeClr val="tx1"/>
                </a:solidFill>
                <a:latin typeface="Calibri" pitchFamily="34" charset="0"/>
              </a:rPr>
              <a:t>Application Data Modeler</a:t>
            </a:r>
          </a:p>
          <a:p>
            <a:r>
              <a:rPr lang="en-US" sz="800" b="0" dirty="0">
                <a:solidFill>
                  <a:schemeClr val="tx1"/>
                </a:solidFill>
                <a:latin typeface="Calibri" pitchFamily="34" charset="0"/>
              </a:rPr>
              <a:t>(ADM)</a:t>
            </a:r>
          </a:p>
        </p:txBody>
      </p:sp>
      <p:sp>
        <p:nvSpPr>
          <p:cNvPr id="39" name="Punched Tape 38"/>
          <p:cNvSpPr/>
          <p:nvPr/>
        </p:nvSpPr>
        <p:spPr bwMode="auto">
          <a:xfrm>
            <a:off x="982671" y="2684665"/>
            <a:ext cx="607671" cy="428264"/>
          </a:xfrm>
          <a:prstGeom prst="flowChartPunchedTape">
            <a:avLst/>
          </a:prstGeom>
          <a:ln w="127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" b="0" dirty="0">
                <a:solidFill>
                  <a:schemeClr val="tx1"/>
                </a:solidFill>
                <a:latin typeface="Calibri" pitchFamily="34" charset="0"/>
              </a:rPr>
              <a:t>XML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 flipH="1" flipV="1">
            <a:off x="1602518" y="2895904"/>
            <a:ext cx="1169043" cy="57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1634829" y="2606410"/>
            <a:ext cx="82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/>
              <a:t>Generate State Classes</a:t>
            </a:r>
          </a:p>
          <a:p>
            <a:r>
              <a:rPr lang="en-US" sz="800" b="0" dirty="0"/>
              <a:t>(optional)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958836" y="2020253"/>
            <a:ext cx="986705" cy="951819"/>
            <a:chOff x="2325924" y="2134090"/>
            <a:chExt cx="3458832" cy="1993946"/>
          </a:xfrm>
        </p:grpSpPr>
        <p:sp>
          <p:nvSpPr>
            <p:cNvPr id="44" name="Rounded Rectangle 43"/>
            <p:cNvSpPr/>
            <p:nvPr/>
          </p:nvSpPr>
          <p:spPr bwMode="auto">
            <a:xfrm>
              <a:off x="3346025" y="2134090"/>
              <a:ext cx="1592910" cy="259740"/>
            </a:xfrm>
            <a:prstGeom prst="roundRect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" b="0" dirty="0">
                  <a:solidFill>
                    <a:schemeClr val="dk1"/>
                  </a:solidFill>
                  <a:latin typeface="Calibri" pitchFamily="34" charset="0"/>
                </a:rPr>
                <a:t>Repository</a:t>
              </a:r>
            </a:p>
          </p:txBody>
        </p:sp>
        <p:sp>
          <p:nvSpPr>
            <p:cNvPr id="45" name="Rounded Rectangle 44"/>
            <p:cNvSpPr/>
            <p:nvPr/>
          </p:nvSpPr>
          <p:spPr bwMode="auto">
            <a:xfrm>
              <a:off x="2499544" y="2802819"/>
              <a:ext cx="1415332" cy="275646"/>
            </a:xfrm>
            <a:prstGeom prst="roundRect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" b="0" dirty="0">
                  <a:solidFill>
                    <a:schemeClr val="dk1"/>
                  </a:solidFill>
                  <a:latin typeface="Calibri" pitchFamily="34" charset="0"/>
                </a:rPr>
                <a:t>Map</a:t>
              </a:r>
            </a:p>
          </p:txBody>
        </p:sp>
        <p:sp>
          <p:nvSpPr>
            <p:cNvPr id="46" name="Rounded Rectangle 45"/>
            <p:cNvSpPr/>
            <p:nvPr/>
          </p:nvSpPr>
          <p:spPr bwMode="auto">
            <a:xfrm>
              <a:off x="4369424" y="2802818"/>
              <a:ext cx="1415332" cy="275647"/>
            </a:xfrm>
            <a:prstGeom prst="roundRect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" b="0" dirty="0">
                  <a:solidFill>
                    <a:schemeClr val="dk1"/>
                  </a:solidFill>
                  <a:latin typeface="Calibri" pitchFamily="34" charset="0"/>
                </a:rPr>
                <a:t>Set</a:t>
              </a:r>
            </a:p>
          </p:txBody>
        </p:sp>
        <p:sp>
          <p:nvSpPr>
            <p:cNvPr id="47" name="Rounded Rectangle 46"/>
            <p:cNvSpPr/>
            <p:nvPr/>
          </p:nvSpPr>
          <p:spPr bwMode="auto">
            <a:xfrm>
              <a:off x="2325924" y="3832087"/>
              <a:ext cx="846481" cy="295949"/>
            </a:xfrm>
            <a:prstGeom prst="roundRect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" b="0" dirty="0">
                  <a:latin typeface="Calibri" pitchFamily="34" charset="0"/>
                </a:rPr>
                <a:t>Queue</a:t>
              </a:r>
            </a:p>
          </p:txBody>
        </p:sp>
        <p:cxnSp>
          <p:nvCxnSpPr>
            <p:cNvPr id="48" name="Straight Arrow Connector 76"/>
            <p:cNvCxnSpPr>
              <a:stCxn id="46" idx="2"/>
              <a:endCxn id="47" idx="0"/>
            </p:cNvCxnSpPr>
            <p:nvPr/>
          </p:nvCxnSpPr>
          <p:spPr bwMode="auto">
            <a:xfrm rot="5400000">
              <a:off x="3470351" y="2130689"/>
              <a:ext cx="408989" cy="93527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Straight Arrow Connector 78"/>
            <p:cNvCxnSpPr>
              <a:stCxn id="46" idx="2"/>
              <a:endCxn id="48" idx="0"/>
            </p:cNvCxnSpPr>
            <p:nvPr/>
          </p:nvCxnSpPr>
          <p:spPr bwMode="auto">
            <a:xfrm rot="16200000" flipH="1">
              <a:off x="4405291" y="2131019"/>
              <a:ext cx="408988" cy="93461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0" name="Rounded Rectangle 49"/>
            <p:cNvSpPr/>
            <p:nvPr/>
          </p:nvSpPr>
          <p:spPr bwMode="auto">
            <a:xfrm>
              <a:off x="4369424" y="3334230"/>
              <a:ext cx="569511" cy="292873"/>
            </a:xfrm>
            <a:prstGeom prst="roundRect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" b="0" dirty="0">
                  <a:solidFill>
                    <a:schemeClr val="dk1"/>
                  </a:solidFill>
                  <a:latin typeface="Calibri" pitchFamily="34" charset="0"/>
                </a:rPr>
                <a:t>Entity</a:t>
              </a:r>
            </a:p>
          </p:txBody>
        </p:sp>
        <p:sp>
          <p:nvSpPr>
            <p:cNvPr id="51" name="Rounded Rectangle 50"/>
            <p:cNvSpPr/>
            <p:nvPr/>
          </p:nvSpPr>
          <p:spPr bwMode="auto">
            <a:xfrm>
              <a:off x="2326585" y="3334229"/>
              <a:ext cx="845820" cy="292873"/>
            </a:xfrm>
            <a:prstGeom prst="roundRect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" b="0" dirty="0">
                  <a:solidFill>
                    <a:schemeClr val="dk1"/>
                  </a:solidFill>
                  <a:latin typeface="Calibri" pitchFamily="34" charset="0"/>
                </a:rPr>
                <a:t>Entity</a:t>
              </a:r>
            </a:p>
          </p:txBody>
        </p:sp>
        <p:cxnSp>
          <p:nvCxnSpPr>
            <p:cNvPr id="52" name="Straight Arrow Connector 51"/>
            <p:cNvCxnSpPr>
              <a:stCxn id="55" idx="2"/>
              <a:endCxn id="49" idx="0"/>
            </p:cNvCxnSpPr>
            <p:nvPr/>
          </p:nvCxnSpPr>
          <p:spPr bwMode="auto">
            <a:xfrm flipH="1">
              <a:off x="2749165" y="3627102"/>
              <a:ext cx="330" cy="20498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3" name="Rounded Rectangle 52"/>
            <p:cNvSpPr/>
            <p:nvPr/>
          </p:nvSpPr>
          <p:spPr bwMode="auto">
            <a:xfrm>
              <a:off x="3253828" y="3822442"/>
              <a:ext cx="846481" cy="295949"/>
            </a:xfrm>
            <a:prstGeom prst="roundRect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" b="0" dirty="0">
                  <a:latin typeface="Calibri" pitchFamily="34" charset="0"/>
                </a:rPr>
                <a:t>Queue</a:t>
              </a:r>
            </a:p>
          </p:txBody>
        </p:sp>
        <p:sp>
          <p:nvSpPr>
            <p:cNvPr id="54" name="Rounded Rectangle 53"/>
            <p:cNvSpPr/>
            <p:nvPr/>
          </p:nvSpPr>
          <p:spPr bwMode="auto">
            <a:xfrm>
              <a:off x="3254489" y="3324584"/>
              <a:ext cx="845820" cy="292873"/>
            </a:xfrm>
            <a:prstGeom prst="roundRect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" b="0" dirty="0">
                  <a:solidFill>
                    <a:schemeClr val="dk1"/>
                  </a:solidFill>
                  <a:latin typeface="Calibri" pitchFamily="34" charset="0"/>
                </a:rPr>
                <a:t>Entity</a:t>
              </a:r>
            </a:p>
          </p:txBody>
        </p:sp>
        <p:cxnSp>
          <p:nvCxnSpPr>
            <p:cNvPr id="55" name="Straight Arrow Connector 54"/>
            <p:cNvCxnSpPr/>
            <p:nvPr/>
          </p:nvCxnSpPr>
          <p:spPr bwMode="auto">
            <a:xfrm flipH="1">
              <a:off x="3677069" y="3617457"/>
              <a:ext cx="330" cy="20498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Straight Arrow Connector 76"/>
            <p:cNvCxnSpPr>
              <a:stCxn id="47" idx="2"/>
              <a:endCxn id="55" idx="0"/>
            </p:cNvCxnSpPr>
            <p:nvPr/>
          </p:nvCxnSpPr>
          <p:spPr bwMode="auto">
            <a:xfrm rot="5400000">
              <a:off x="2850471" y="2977490"/>
              <a:ext cx="255764" cy="457715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Straight Arrow Connector 76"/>
            <p:cNvCxnSpPr>
              <a:stCxn id="47" idx="2"/>
            </p:cNvCxnSpPr>
            <p:nvPr/>
          </p:nvCxnSpPr>
          <p:spPr bwMode="auto">
            <a:xfrm rot="16200000" flipH="1">
              <a:off x="3319245" y="2966429"/>
              <a:ext cx="246119" cy="470189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Rounded Rectangle 57"/>
            <p:cNvSpPr/>
            <p:nvPr/>
          </p:nvSpPr>
          <p:spPr bwMode="auto">
            <a:xfrm>
              <a:off x="5215245" y="3324583"/>
              <a:ext cx="569511" cy="292873"/>
            </a:xfrm>
            <a:prstGeom prst="roundRect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" b="0" dirty="0">
                  <a:solidFill>
                    <a:schemeClr val="dk1"/>
                  </a:solidFill>
                  <a:latin typeface="Calibri" pitchFamily="34" charset="0"/>
                </a:rPr>
                <a:t>Entity</a:t>
              </a:r>
            </a:p>
          </p:txBody>
        </p:sp>
        <p:cxnSp>
          <p:nvCxnSpPr>
            <p:cNvPr id="59" name="Straight Arrow Connector 76"/>
            <p:cNvCxnSpPr>
              <a:stCxn id="48" idx="2"/>
              <a:endCxn id="53" idx="0"/>
            </p:cNvCxnSpPr>
            <p:nvPr/>
          </p:nvCxnSpPr>
          <p:spPr bwMode="auto">
            <a:xfrm rot="5400000">
              <a:off x="4737753" y="2994892"/>
              <a:ext cx="255765" cy="42291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Straight Arrow Connector 76"/>
            <p:cNvCxnSpPr>
              <a:stCxn id="48" idx="2"/>
            </p:cNvCxnSpPr>
            <p:nvPr/>
          </p:nvCxnSpPr>
          <p:spPr bwMode="auto">
            <a:xfrm rot="16200000" flipH="1">
              <a:off x="5165486" y="2990068"/>
              <a:ext cx="246118" cy="422911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71" name="Straight Arrow Connector 70"/>
          <p:cNvCxnSpPr/>
          <p:nvPr/>
        </p:nvCxnSpPr>
        <p:spPr bwMode="auto">
          <a:xfrm flipH="1" flipV="1">
            <a:off x="5111237" y="3246668"/>
            <a:ext cx="0" cy="654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2" name="Straight Arrow Connector 121"/>
          <p:cNvCxnSpPr>
            <a:stCxn id="24" idx="1"/>
          </p:cNvCxnSpPr>
          <p:nvPr/>
        </p:nvCxnSpPr>
        <p:spPr bwMode="auto">
          <a:xfrm flipH="1">
            <a:off x="3928079" y="2507541"/>
            <a:ext cx="336729" cy="21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8" name="TextBox 127"/>
          <p:cNvSpPr txBox="1"/>
          <p:nvPr/>
        </p:nvSpPr>
        <p:spPr>
          <a:xfrm rot="16200000">
            <a:off x="3697333" y="2029507"/>
            <a:ext cx="750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1" dirty="0"/>
              <a:t>State CRUD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771561" y="1578420"/>
            <a:ext cx="0" cy="4648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 flipH="1">
            <a:off x="6238068" y="1547209"/>
            <a:ext cx="0" cy="46799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 rot="16200000">
            <a:off x="4742590" y="3395860"/>
            <a:ext cx="1121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/>
              <a:t>Inbound Messages</a:t>
            </a:r>
          </a:p>
        </p:txBody>
      </p:sp>
      <p:cxnSp>
        <p:nvCxnSpPr>
          <p:cNvPr id="76" name="Straight Arrow Connector 75"/>
          <p:cNvCxnSpPr/>
          <p:nvPr/>
        </p:nvCxnSpPr>
        <p:spPr bwMode="auto">
          <a:xfrm flipH="1" flipV="1">
            <a:off x="4347687" y="3270502"/>
            <a:ext cx="0" cy="654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77" name="TextBox 76"/>
          <p:cNvSpPr txBox="1"/>
          <p:nvPr/>
        </p:nvSpPr>
        <p:spPr>
          <a:xfrm rot="16200000">
            <a:off x="3916176" y="3414020"/>
            <a:ext cx="12011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/>
              <a:t>Outbound Messages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72335" y="4250230"/>
            <a:ext cx="45244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Papyrus" charset="0"/>
                <a:ea typeface="Papyrus" charset="0"/>
                <a:cs typeface="Papyrus" charset="0"/>
              </a:rPr>
              <a:t>X Platform</a:t>
            </a:r>
          </a:p>
        </p:txBody>
      </p:sp>
      <p:cxnSp>
        <p:nvCxnSpPr>
          <p:cNvPr id="79" name="Straight Connector 78"/>
          <p:cNvCxnSpPr/>
          <p:nvPr/>
        </p:nvCxnSpPr>
        <p:spPr bwMode="auto">
          <a:xfrm>
            <a:off x="493856" y="5557785"/>
            <a:ext cx="824503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Rounded Rectangle 80"/>
          <p:cNvSpPr/>
          <p:nvPr/>
        </p:nvSpPr>
        <p:spPr bwMode="auto">
          <a:xfrm>
            <a:off x="3789965" y="5906520"/>
            <a:ext cx="2259554" cy="498796"/>
          </a:xfrm>
          <a:prstGeom prst="roundRect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cene3d>
              <a:camera prst="orthographicFront"/>
              <a:lightRig rig="glow" dir="t">
                <a:rot lat="0" lon="0" rev="3600000"/>
              </a:lightRig>
            </a:scene3d>
            <a:sp3d prstMaterial="softEdge"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b="0" dirty="0">
                <a:ln>
                  <a:noFill/>
                  <a:prstDash val="solid"/>
                </a:ln>
                <a:solidFill>
                  <a:schemeClr val="tx1"/>
                </a:solidFill>
                <a:effectLst/>
                <a:latin typeface="Calibri" pitchFamily="34" charset="0"/>
              </a:rPr>
              <a:t>Messaging Fabric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normalizeH="0" baseline="0" dirty="0">
                <a:ln>
                  <a:noFill/>
                  <a:prstDash val="solid"/>
                </a:ln>
                <a:solidFill>
                  <a:srgbClr val="464646"/>
                </a:solidFill>
                <a:latin typeface="Calibri" pitchFamily="34" charset="0"/>
              </a:rPr>
              <a:t>(Solace, JMS, Falcon,</a:t>
            </a:r>
            <a:r>
              <a:rPr kumimoji="0" lang="en-US" sz="900" b="0" i="0" u="none" strike="noStrike" normalizeH="0" dirty="0">
                <a:ln>
                  <a:noFill/>
                  <a:prstDash val="solid"/>
                </a:ln>
                <a:solidFill>
                  <a:srgbClr val="464646"/>
                </a:solidFill>
                <a:latin typeface="Calibri" pitchFamily="34" charset="0"/>
              </a:rPr>
              <a:t> …)</a:t>
            </a:r>
            <a:endParaRPr kumimoji="0" lang="en-US" sz="900" b="0" i="0" u="none" strike="noStrike" normalizeH="0" baseline="0" dirty="0">
              <a:ln>
                <a:noFill/>
                <a:prstDash val="solid"/>
              </a:ln>
              <a:solidFill>
                <a:srgbClr val="464646"/>
              </a:solidFill>
              <a:effectLst/>
              <a:latin typeface="Calibri" pitchFamily="34" charset="0"/>
            </a:endParaRPr>
          </a:p>
        </p:txBody>
      </p:sp>
      <p:sp>
        <p:nvSpPr>
          <p:cNvPr id="83" name="Can 82"/>
          <p:cNvSpPr/>
          <p:nvPr/>
        </p:nvSpPr>
        <p:spPr bwMode="auto">
          <a:xfrm>
            <a:off x="2887646" y="5934559"/>
            <a:ext cx="764387" cy="442718"/>
          </a:xfrm>
          <a:prstGeom prst="can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cene3d>
              <a:camera prst="orthographicFront"/>
              <a:lightRig rig="glow" dir="t">
                <a:rot lat="0" lon="0" rev="3600000"/>
              </a:lightRig>
            </a:scene3d>
            <a:sp3d prstMaterial="softEdge"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800" b="0" dirty="0">
                <a:ln>
                  <a:noFill/>
                  <a:prstDash val="solid"/>
                </a:ln>
                <a:solidFill>
                  <a:schemeClr val="tx1"/>
                </a:solidFill>
                <a:latin typeface="Calibri" pitchFamily="34" charset="0"/>
              </a:rPr>
              <a:t>Configuration Repository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 flipH="1" flipV="1">
            <a:off x="5396469" y="5601836"/>
            <a:ext cx="0" cy="3046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0" name="Straight Arrow Connector 99"/>
          <p:cNvCxnSpPr/>
          <p:nvPr/>
        </p:nvCxnSpPr>
        <p:spPr bwMode="auto">
          <a:xfrm flipH="1" flipV="1">
            <a:off x="3280237" y="5626911"/>
            <a:ext cx="0" cy="3046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1" name="Straight Arrow Connector 100"/>
          <p:cNvCxnSpPr/>
          <p:nvPr/>
        </p:nvCxnSpPr>
        <p:spPr bwMode="auto">
          <a:xfrm flipH="1" flipV="1">
            <a:off x="4310378" y="5592186"/>
            <a:ext cx="0" cy="3046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06" name="TextBox 105"/>
          <p:cNvSpPr txBox="1"/>
          <p:nvPr/>
        </p:nvSpPr>
        <p:spPr>
          <a:xfrm>
            <a:off x="842757" y="1507961"/>
            <a:ext cx="1087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Calibri" charset="0"/>
                <a:ea typeface="Calibri" charset="0"/>
                <a:cs typeface="Calibri" charset="0"/>
              </a:rPr>
              <a:t>Build Time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214625" y="1496379"/>
            <a:ext cx="1087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Calibri" charset="0"/>
                <a:ea typeface="Calibri" charset="0"/>
                <a:cs typeface="Calibri" charset="0"/>
              </a:rPr>
              <a:t>Build Time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888874" y="1440210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Calibri" charset="0"/>
                <a:ea typeface="Calibri" charset="0"/>
                <a:cs typeface="Calibri" charset="0"/>
              </a:rPr>
              <a:t>Run Time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710059" y="4308699"/>
            <a:ext cx="191149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charset="2"/>
              <a:buChar char="ü"/>
            </a:pPr>
            <a:r>
              <a:rPr lang="en-US" sz="900" b="0" i="1" dirty="0">
                <a:solidFill>
                  <a:srgbClr val="7030A0"/>
                </a:solidFill>
              </a:rPr>
              <a:t>Message Modeling</a:t>
            </a:r>
          </a:p>
          <a:p>
            <a:pPr marL="285750" indent="-285750" algn="l">
              <a:buFont typeface="Wingdings" charset="2"/>
              <a:buChar char="ü"/>
            </a:pPr>
            <a:r>
              <a:rPr lang="en-US" sz="900" b="0" i="1" dirty="0">
                <a:solidFill>
                  <a:srgbClr val="7030A0"/>
                </a:solidFill>
              </a:rPr>
              <a:t>Connection Management</a:t>
            </a:r>
          </a:p>
          <a:p>
            <a:pPr marL="285750" indent="-285750" algn="l">
              <a:buFont typeface="Wingdings" charset="2"/>
              <a:buChar char="ü"/>
            </a:pPr>
            <a:r>
              <a:rPr lang="en-US" sz="900" b="0" i="1" dirty="0">
                <a:solidFill>
                  <a:srgbClr val="7030A0"/>
                </a:solidFill>
              </a:rPr>
              <a:t>Subscription Management</a:t>
            </a:r>
          </a:p>
          <a:p>
            <a:pPr marL="285750" indent="-285750" algn="l">
              <a:buFont typeface="Wingdings" charset="2"/>
              <a:buChar char="ü"/>
            </a:pPr>
            <a:r>
              <a:rPr lang="en-US" sz="900" b="0" i="1" dirty="0">
                <a:solidFill>
                  <a:srgbClr val="7030A0"/>
                </a:solidFill>
              </a:rPr>
              <a:t>Serialization/Deserialization</a:t>
            </a:r>
          </a:p>
          <a:p>
            <a:pPr marL="285750" indent="-285750" algn="l">
              <a:buFont typeface="Wingdings" charset="2"/>
              <a:buChar char="ü"/>
            </a:pPr>
            <a:r>
              <a:rPr lang="en-US" sz="900" b="0" i="1" dirty="0">
                <a:solidFill>
                  <a:srgbClr val="7030A0"/>
                </a:solidFill>
              </a:rPr>
              <a:t>Send/Receive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01877" y="4408704"/>
            <a:ext cx="19114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charset="2"/>
              <a:buChar char="ü"/>
            </a:pPr>
            <a:r>
              <a:rPr lang="en-US" sz="900" b="0" i="1" dirty="0">
                <a:solidFill>
                  <a:srgbClr val="7030A0"/>
                </a:solidFill>
              </a:rPr>
              <a:t>ACIDity</a:t>
            </a:r>
          </a:p>
          <a:p>
            <a:pPr marL="285750" indent="-285750" algn="l">
              <a:buFont typeface="Wingdings" charset="2"/>
              <a:buChar char="ü"/>
            </a:pPr>
            <a:r>
              <a:rPr lang="en-US" sz="900" b="0" i="1" dirty="0">
                <a:solidFill>
                  <a:srgbClr val="7030A0"/>
                </a:solidFill>
              </a:rPr>
              <a:t>High Availability</a:t>
            </a:r>
          </a:p>
          <a:p>
            <a:pPr marL="285750" indent="-285750" algn="l">
              <a:buFont typeface="Wingdings" charset="2"/>
              <a:buChar char="ü"/>
            </a:pPr>
            <a:r>
              <a:rPr lang="en-US" sz="900" b="0" i="1" dirty="0">
                <a:solidFill>
                  <a:srgbClr val="7030A0"/>
                </a:solidFill>
              </a:rPr>
              <a:t>Exactly Once Delivery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08695" y="4082790"/>
            <a:ext cx="191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charset="2"/>
              <a:buChar char="ü"/>
            </a:pPr>
            <a:r>
              <a:rPr lang="en-US" sz="900" b="0" i="1" dirty="0">
                <a:solidFill>
                  <a:srgbClr val="7030A0"/>
                </a:solidFill>
              </a:rPr>
              <a:t>State Modeling</a:t>
            </a:r>
          </a:p>
          <a:p>
            <a:pPr marL="285750" indent="-285750" algn="l">
              <a:buFont typeface="Wingdings" charset="2"/>
              <a:buChar char="ü"/>
            </a:pPr>
            <a:r>
              <a:rPr lang="en-US" sz="900" b="0" i="1" dirty="0">
                <a:solidFill>
                  <a:srgbClr val="7030A0"/>
                </a:solidFill>
              </a:rPr>
              <a:t>Persistence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99045" y="4929670"/>
            <a:ext cx="1911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charset="2"/>
              <a:buChar char="ü"/>
            </a:pPr>
            <a:r>
              <a:rPr lang="en-US" sz="900" b="0" i="1" dirty="0">
                <a:solidFill>
                  <a:srgbClr val="7030A0"/>
                </a:solidFill>
              </a:rPr>
              <a:t>Lifecycle Management</a:t>
            </a:r>
          </a:p>
          <a:p>
            <a:pPr marL="285750" indent="-285750" algn="l">
              <a:buFont typeface="Wingdings" charset="2"/>
              <a:buChar char="ü"/>
            </a:pPr>
            <a:r>
              <a:rPr lang="en-US" sz="900" b="0" i="1" dirty="0">
                <a:solidFill>
                  <a:srgbClr val="7030A0"/>
                </a:solidFill>
              </a:rPr>
              <a:t>Command and Control</a:t>
            </a:r>
          </a:p>
          <a:p>
            <a:pPr marL="285750" indent="-285750" algn="l">
              <a:buFont typeface="Wingdings" charset="2"/>
              <a:buChar char="ü"/>
            </a:pPr>
            <a:r>
              <a:rPr lang="en-US" sz="900" b="0" i="1" dirty="0">
                <a:solidFill>
                  <a:srgbClr val="7030A0"/>
                </a:solidFill>
              </a:rPr>
              <a:t>Alerts</a:t>
            </a:r>
          </a:p>
          <a:p>
            <a:pPr marL="285750" indent="-285750" algn="l">
              <a:buFont typeface="Wingdings" charset="2"/>
              <a:buChar char="ü"/>
            </a:pPr>
            <a:r>
              <a:rPr lang="en-US" sz="900" b="0" i="1" dirty="0">
                <a:solidFill>
                  <a:srgbClr val="7030A0"/>
                </a:solidFill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3383311457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ounded Rectangle 148"/>
          <p:cNvSpPr/>
          <p:nvPr/>
        </p:nvSpPr>
        <p:spPr bwMode="auto">
          <a:xfrm>
            <a:off x="2931331" y="3717455"/>
            <a:ext cx="3887124" cy="1662561"/>
          </a:xfrm>
          <a:prstGeom prst="roundRect">
            <a:avLst/>
          </a:prstGeom>
          <a:solidFill>
            <a:schemeClr val="lt1">
              <a:alpha val="50000"/>
            </a:schemeClr>
          </a:solidFill>
          <a:ln w="127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endParaRPr lang="en-US" sz="12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2721348" y="3567517"/>
            <a:ext cx="4473948" cy="1830225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01600">
              <a:srgbClr val="000090">
                <a:alpha val="5000"/>
              </a:srgb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3210749" y="4205155"/>
            <a:ext cx="34395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85000"/>
                  </a:schemeClr>
                </a:solidFill>
                <a:latin typeface="Papyrus" charset="0"/>
                <a:ea typeface="Papyrus" charset="0"/>
                <a:cs typeface="Papyrus" charset="0"/>
              </a:rPr>
              <a:t>X Platform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Diving Under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3980851" y="5675173"/>
            <a:ext cx="3204570" cy="498796"/>
          </a:xfrm>
          <a:prstGeom prst="roundRect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cene3d>
              <a:camera prst="orthographicFront"/>
              <a:lightRig rig="glow" dir="t">
                <a:rot lat="0" lon="0" rev="3600000"/>
              </a:lightRig>
            </a:scene3d>
            <a:sp3d prstMaterial="softEdge"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b="0" dirty="0">
                <a:ln>
                  <a:noFill/>
                  <a:prstDash val="solid"/>
                </a:ln>
                <a:solidFill>
                  <a:schemeClr val="tx1"/>
                </a:solidFill>
                <a:effectLst/>
                <a:latin typeface="Calibri" pitchFamily="34" charset="0"/>
              </a:rPr>
              <a:t>Messaging Fabric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normalizeH="0" baseline="0" dirty="0">
                <a:ln>
                  <a:noFill/>
                  <a:prstDash val="solid"/>
                </a:ln>
                <a:solidFill>
                  <a:srgbClr val="464646"/>
                </a:solidFill>
                <a:latin typeface="Calibri" pitchFamily="34" charset="0"/>
              </a:rPr>
              <a:t>(Solace, JMS, Falcon,</a:t>
            </a:r>
            <a:r>
              <a:rPr kumimoji="0" lang="en-US" sz="900" b="0" i="0" u="none" strike="noStrike" normalizeH="0" dirty="0">
                <a:ln>
                  <a:noFill/>
                  <a:prstDash val="solid"/>
                </a:ln>
                <a:solidFill>
                  <a:srgbClr val="464646"/>
                </a:solidFill>
                <a:latin typeface="Calibri" pitchFamily="34" charset="0"/>
              </a:rPr>
              <a:t> …)</a:t>
            </a:r>
            <a:endParaRPr kumimoji="0" lang="en-US" sz="900" b="0" i="0" u="none" strike="noStrike" normalizeH="0" baseline="0" dirty="0">
              <a:ln>
                <a:noFill/>
                <a:prstDash val="solid"/>
              </a:ln>
              <a:solidFill>
                <a:srgbClr val="464646"/>
              </a:solidFill>
              <a:effectLst/>
              <a:latin typeface="Calibri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457200" y="3078865"/>
            <a:ext cx="737886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V="1">
            <a:off x="551823" y="5521124"/>
            <a:ext cx="737920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" name="Cloud 5"/>
          <p:cNvSpPr/>
          <p:nvPr/>
        </p:nvSpPr>
        <p:spPr>
          <a:xfrm>
            <a:off x="3830640" y="3800001"/>
            <a:ext cx="1057933" cy="686118"/>
          </a:xfrm>
          <a:prstGeom prst="cloud">
            <a:avLst/>
          </a:prstGeom>
          <a:solidFill>
            <a:schemeClr val="lt1">
              <a:alpha val="50000"/>
            </a:schemeClr>
          </a:solidFill>
          <a:ln w="127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" b="0" dirty="0">
                <a:solidFill>
                  <a:schemeClr val="tx1"/>
                </a:solidFill>
                <a:latin typeface="Calibri" pitchFamily="34" charset="0"/>
              </a:rPr>
              <a:t>Operational Data Store (ODS)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4900351" y="4143060"/>
            <a:ext cx="15013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5070968" y="3841315"/>
            <a:ext cx="1515781" cy="603491"/>
          </a:xfrm>
          <a:prstGeom prst="ellipse">
            <a:avLst/>
          </a:prstGeom>
          <a:solidFill>
            <a:schemeClr val="lt1">
              <a:alpha val="50000"/>
            </a:schemeClr>
          </a:solidFill>
          <a:ln w="127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" b="0" dirty="0">
                <a:solidFill>
                  <a:schemeClr val="tx1"/>
                </a:solidFill>
                <a:latin typeface="Calibri" pitchFamily="34" charset="0"/>
              </a:rPr>
              <a:t>Atomic Event Processor </a:t>
            </a:r>
          </a:p>
          <a:p>
            <a:r>
              <a:rPr lang="en-US" sz="800" b="0" dirty="0">
                <a:solidFill>
                  <a:schemeClr val="tx1"/>
                </a:solidFill>
                <a:latin typeface="Calibri" pitchFamily="34" charset="0"/>
              </a:rPr>
              <a:t>(AEP)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5026385" y="4728730"/>
            <a:ext cx="1604946" cy="498886"/>
          </a:xfrm>
          <a:prstGeom prst="roundRect">
            <a:avLst/>
          </a:prstGeom>
          <a:solidFill>
            <a:schemeClr val="lt1">
              <a:alpha val="50000"/>
            </a:schemeClr>
          </a:solidFill>
          <a:ln w="127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" b="0" dirty="0">
                <a:solidFill>
                  <a:schemeClr val="tx1"/>
                </a:solidFill>
                <a:latin typeface="Calibri" pitchFamily="34" charset="0"/>
              </a:rPr>
              <a:t>Simple Messaging Abstraction (SMA)</a:t>
            </a:r>
          </a:p>
        </p:txBody>
      </p:sp>
      <p:cxnSp>
        <p:nvCxnSpPr>
          <p:cNvPr id="15" name="Straight Connector 14"/>
          <p:cNvCxnSpPr>
            <a:stCxn id="11" idx="4"/>
            <a:endCxn id="12" idx="0"/>
          </p:cNvCxnSpPr>
          <p:nvPr/>
        </p:nvCxnSpPr>
        <p:spPr bwMode="auto">
          <a:xfrm flipH="1">
            <a:off x="5828858" y="4444806"/>
            <a:ext cx="1" cy="2839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12" idx="2"/>
          </p:cNvCxnSpPr>
          <p:nvPr/>
        </p:nvCxnSpPr>
        <p:spPr bwMode="auto">
          <a:xfrm>
            <a:off x="5828858" y="5227616"/>
            <a:ext cx="0" cy="4559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5167630" y="1745260"/>
            <a:ext cx="1586692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" b="0" i="0" u="none" strike="noStrike" cap="none" normalizeH="0" baseline="0" dirty="0">
                <a:ln>
                  <a:noFill/>
                </a:ln>
                <a:effectLst/>
                <a:latin typeface="Courier" charset="0"/>
                <a:ea typeface="Courier" charset="0"/>
                <a:cs typeface="Courier" charset="0"/>
              </a:rPr>
              <a:t>@EventHandler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" b="0" i="0" u="none" strike="noStrike" cap="none" normalizeH="0" baseline="0" dirty="0">
                <a:ln>
                  <a:noFill/>
                </a:ln>
                <a:effectLst/>
                <a:latin typeface="Courier" charset="0"/>
                <a:ea typeface="Courier" charset="0"/>
                <a:cs typeface="Courier" charset="0"/>
              </a:rPr>
              <a:t>final public void onNewOrder(final NewOrderMessage message)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" b="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0" lang="en-US" altLang="en-US" sz="300" b="0" i="0" u="none" strike="noStrike" cap="none" normalizeH="0" baseline="0" dirty="0">
                <a:ln>
                  <a:noFill/>
                </a:ln>
                <a:effectLst/>
                <a:latin typeface="Courier" charset="0"/>
                <a:ea typeface="Courier" charset="0"/>
                <a:cs typeface="Courier" charset="0"/>
              </a:rPr>
              <a:t>// instantiate a new order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" b="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0" lang="en-US" altLang="en-US" sz="300" b="0" i="0" u="none" strike="noStrike" cap="none" normalizeH="0" baseline="0" dirty="0">
                <a:ln>
                  <a:noFill/>
                </a:ln>
                <a:effectLst/>
                <a:latin typeface="Courier" charset="0"/>
                <a:ea typeface="Courier" charset="0"/>
                <a:cs typeface="Courier" charset="0"/>
              </a:rPr>
              <a:t>final Order order = orderPool.get(null);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00" b="0" dirty="0"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" b="0" i="0" u="none" strike="noStrike" cap="none" normalizeH="0" baseline="0" dirty="0">
                <a:ln>
                  <a:noFill/>
                </a:ln>
                <a:effectLst/>
                <a:latin typeface="Courier" charset="0"/>
                <a:ea typeface="Courier" charset="0"/>
                <a:cs typeface="Courier" charset="0"/>
              </a:rPr>
              <a:t>    // extract from into the order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" b="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0" lang="en-US" altLang="en-US" sz="300" b="0" i="0" u="none" strike="noStrike" cap="none" normalizeH="0" baseline="0" dirty="0">
                <a:ln>
                  <a:noFill/>
                </a:ln>
                <a:effectLst/>
                <a:latin typeface="Courier" charset="0"/>
                <a:ea typeface="Courier" charset="0"/>
                <a:cs typeface="Courier" charset="0"/>
              </a:rPr>
              <a:t>NewOrderMessageExtractor.extract(message, order);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00" b="0" dirty="0"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" b="0" i="0" u="none" strike="noStrike" cap="none" normalizeH="0" baseline="0" dirty="0">
                <a:ln>
                  <a:noFill/>
                </a:ln>
                <a:effectLst/>
                <a:latin typeface="Courier" charset="0"/>
                <a:ea typeface="Courier" charset="0"/>
                <a:cs typeface="Courier" charset="0"/>
              </a:rPr>
              <a:t>    // </a:t>
            </a:r>
            <a:r>
              <a:rPr lang="en-US" altLang="en-US" sz="300" b="0" dirty="0">
                <a:latin typeface="Courier" charset="0"/>
                <a:ea typeface="Courier" charset="0"/>
                <a:cs typeface="Courier" charset="0"/>
              </a:rPr>
              <a:t>initialize </a:t>
            </a:r>
            <a:r>
              <a:rPr kumimoji="0" lang="en-US" altLang="en-US" sz="300" b="0" i="0" u="none" strike="noStrike" cap="none" normalizeH="0" baseline="0" dirty="0">
                <a:ln>
                  <a:noFill/>
                </a:ln>
                <a:effectLst/>
                <a:latin typeface="Courier" charset="0"/>
                <a:ea typeface="Courier" charset="0"/>
                <a:cs typeface="Courier" charset="0"/>
              </a:rPr>
              <a:t>order state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" b="0" dirty="0">
                <a:latin typeface="Courier" charset="0"/>
                <a:ea typeface="Courier" charset="0"/>
                <a:cs typeface="Courier" charset="0"/>
              </a:rPr>
              <a:t>    order.setState(OrderState.New);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" b="0" i="0" u="none" strike="noStrike" cap="none" normalizeH="0" baseline="0" dirty="0">
              <a:ln>
                <a:noFill/>
              </a:ln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" b="0" i="0" u="none" strike="noStrike" cap="none" normalizeH="0" baseline="0" dirty="0">
                <a:ln>
                  <a:noFill/>
                </a:ln>
                <a:effectLst/>
                <a:latin typeface="Courier" charset="0"/>
                <a:ea typeface="Courier" charset="0"/>
                <a:cs typeface="Courier" charset="0"/>
              </a:rPr>
              <a:t>    // add to the application's order collection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" b="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0" lang="en-US" altLang="en-US" sz="300" b="0" i="0" u="none" strike="noStrike" cap="none" normalizeH="0" baseline="0" dirty="0">
                <a:ln>
                  <a:noFill/>
                </a:ln>
                <a:effectLst/>
                <a:latin typeface="Courier" charset="0"/>
                <a:ea typeface="Courier" charset="0"/>
                <a:cs typeface="Courier" charset="0"/>
              </a:rPr>
              <a:t>orders.put(order.getOrderId(), order);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00" b="0" dirty="0"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" b="0" i="0" u="none" strike="noStrike" cap="none" normalizeH="0" baseline="0" dirty="0">
                <a:ln>
                  <a:noFill/>
                </a:ln>
                <a:effectLst/>
                <a:latin typeface="Courier" charset="0"/>
                <a:ea typeface="Courier" charset="0"/>
                <a:cs typeface="Courier" charset="0"/>
              </a:rPr>
              <a:t>    // create a new order event</a:t>
            </a:r>
          </a:p>
          <a:p>
            <a:pPr lvl="0" algn="l" eaLnBrk="0" hangingPunct="0"/>
            <a:r>
              <a:rPr lang="en-US" altLang="en-US" sz="300" b="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0" lang="en-US" altLang="en-US" sz="300" b="0" i="0" u="none" strike="noStrike" cap="none" normalizeH="0" baseline="0" dirty="0">
                <a:ln>
                  <a:noFill/>
                </a:ln>
                <a:effectLst/>
                <a:latin typeface="Courier" charset="0"/>
                <a:ea typeface="Courier" charset="0"/>
                <a:cs typeface="Courier" charset="0"/>
              </a:rPr>
              <a:t>final OrderEvent event = </a:t>
            </a:r>
            <a:r>
              <a:rPr lang="en-US" altLang="en-US" sz="300" b="0" dirty="0">
                <a:latin typeface="Courier" charset="0"/>
                <a:ea typeface="Courier" charset="0"/>
                <a:cs typeface="Courier" charset="0"/>
              </a:rPr>
              <a:t>OrderEvent.create();</a:t>
            </a:r>
          </a:p>
          <a:p>
            <a:pPr lvl="0" algn="l" eaLnBrk="0" hangingPunct="0"/>
            <a:endParaRPr lang="en-US" altLang="en-US" sz="300" b="0" dirty="0">
              <a:latin typeface="Courier" charset="0"/>
              <a:ea typeface="Courier" charset="0"/>
              <a:cs typeface="Courier" charset="0"/>
            </a:endParaRPr>
          </a:p>
          <a:p>
            <a:pPr lvl="0" algn="l" eaLnBrk="0" hangingPunct="0"/>
            <a:r>
              <a:rPr lang="en-US" altLang="en-US" sz="300" b="0" dirty="0">
                <a:latin typeface="Courier" charset="0"/>
                <a:ea typeface="Courier" charset="0"/>
                <a:cs typeface="Courier" charset="0"/>
              </a:rPr>
              <a:t>    // populate the event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" b="0" i="0" u="none" strike="noStrike" cap="none" normalizeH="0" dirty="0">
                <a:ln>
                  <a:noFill/>
                </a:ln>
                <a:effectLst/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0" lang="en-US" altLang="en-US" sz="300" b="0" i="0" u="none" strike="noStrike" cap="none" normalizeH="0" baseline="0" dirty="0">
                <a:ln>
                  <a:noFill/>
                </a:ln>
                <a:effectLst/>
                <a:latin typeface="Courier" charset="0"/>
                <a:ea typeface="Courier" charset="0"/>
                <a:cs typeface="Courier" charset="0"/>
              </a:rPr>
              <a:t>OrderEventPopulator.populate(event, order);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00" b="0" dirty="0"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" b="0" i="0" u="none" strike="noStrike" cap="none" normalizeH="0" baseline="0" dirty="0">
                <a:ln>
                  <a:noFill/>
                </a:ln>
                <a:effectLst/>
                <a:latin typeface="Courier" charset="0"/>
                <a:ea typeface="Courier" charset="0"/>
                <a:cs typeface="Courier" charset="0"/>
              </a:rPr>
              <a:t>    // send the event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" b="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0" lang="en-US" altLang="en-US" sz="300" b="0" i="0" u="none" strike="noStrike" cap="none" normalizeH="0" baseline="0" dirty="0">
                <a:ln>
                  <a:noFill/>
                </a:ln>
                <a:effectLst/>
                <a:latin typeface="Courier" charset="0"/>
                <a:ea typeface="Courier" charset="0"/>
                <a:cs typeface="Courier" charset="0"/>
              </a:rPr>
              <a:t>sendMessage(event);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" b="0" i="0" u="none" strike="noStrike" cap="none" normalizeH="0" baseline="0" dirty="0">
                <a:ln>
                  <a:noFill/>
                </a:ln>
                <a:effectLst/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25" name="Can 24"/>
          <p:cNvSpPr/>
          <p:nvPr/>
        </p:nvSpPr>
        <p:spPr bwMode="auto">
          <a:xfrm>
            <a:off x="2971755" y="4784136"/>
            <a:ext cx="764387" cy="442718"/>
          </a:xfrm>
          <a:prstGeom prst="can">
            <a:avLst/>
          </a:prstGeom>
          <a:ln w="127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" b="0" dirty="0">
                <a:solidFill>
                  <a:schemeClr val="tx1"/>
                </a:solidFill>
                <a:latin typeface="Calibri" pitchFamily="34" charset="0"/>
              </a:rPr>
              <a:t>Transaction Log</a:t>
            </a:r>
          </a:p>
        </p:txBody>
      </p:sp>
      <p:cxnSp>
        <p:nvCxnSpPr>
          <p:cNvPr id="27" name="Elbow Connector 26"/>
          <p:cNvCxnSpPr>
            <a:stCxn id="6" idx="2"/>
            <a:endCxn id="25" idx="1"/>
          </p:cNvCxnSpPr>
          <p:nvPr/>
        </p:nvCxnSpPr>
        <p:spPr bwMode="auto">
          <a:xfrm rot="10800000" flipV="1">
            <a:off x="3353950" y="4143060"/>
            <a:ext cx="479973" cy="641076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ounded Rectangle 27"/>
          <p:cNvSpPr/>
          <p:nvPr/>
        </p:nvSpPr>
        <p:spPr bwMode="auto">
          <a:xfrm>
            <a:off x="7741438" y="1427945"/>
            <a:ext cx="1315752" cy="498886"/>
          </a:xfrm>
          <a:prstGeom prst="roundRect">
            <a:avLst/>
          </a:prstGeom>
          <a:ln w="127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" b="0" dirty="0">
                <a:solidFill>
                  <a:schemeClr val="tx1"/>
                </a:solidFill>
                <a:latin typeface="Calibri" pitchFamily="34" charset="0"/>
              </a:rPr>
              <a:t>Application Data Modeler</a:t>
            </a:r>
          </a:p>
          <a:p>
            <a:r>
              <a:rPr lang="en-US" sz="800" b="0" dirty="0">
                <a:solidFill>
                  <a:schemeClr val="tx1"/>
                </a:solidFill>
                <a:latin typeface="Calibri" pitchFamily="34" charset="0"/>
              </a:rPr>
              <a:t>(ADM)</a:t>
            </a:r>
          </a:p>
        </p:txBody>
      </p:sp>
      <p:sp>
        <p:nvSpPr>
          <p:cNvPr id="33" name="Punched Tape 32"/>
          <p:cNvSpPr/>
          <p:nvPr/>
        </p:nvSpPr>
        <p:spPr bwMode="auto">
          <a:xfrm>
            <a:off x="8097454" y="2059622"/>
            <a:ext cx="607671" cy="428264"/>
          </a:xfrm>
          <a:prstGeom prst="flowChartPunchedTape">
            <a:avLst/>
          </a:prstGeom>
          <a:ln w="127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" b="0" dirty="0">
                <a:solidFill>
                  <a:schemeClr val="tx1"/>
                </a:solidFill>
                <a:latin typeface="Calibri" pitchFamily="34" charset="0"/>
              </a:rPr>
              <a:t>XML</a:t>
            </a:r>
          </a:p>
        </p:txBody>
      </p:sp>
      <p:cxnSp>
        <p:nvCxnSpPr>
          <p:cNvPr id="34" name="Straight Arrow Connector 33"/>
          <p:cNvCxnSpPr/>
          <p:nvPr/>
        </p:nvCxnSpPr>
        <p:spPr bwMode="auto">
          <a:xfrm flipH="1" flipV="1">
            <a:off x="6631331" y="2269799"/>
            <a:ext cx="1447799" cy="79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7072132" y="1973473"/>
            <a:ext cx="995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/>
              <a:t>Generate Message Classes</a:t>
            </a:r>
          </a:p>
          <a:p>
            <a:r>
              <a:rPr lang="en-US" sz="800" b="0" dirty="0"/>
              <a:t>(build time)</a:t>
            </a:r>
          </a:p>
        </p:txBody>
      </p:sp>
      <p:cxnSp>
        <p:nvCxnSpPr>
          <p:cNvPr id="37" name="Straight Arrow Connector 36"/>
          <p:cNvCxnSpPr>
            <a:stCxn id="6" idx="2"/>
          </p:cNvCxnSpPr>
          <p:nvPr/>
        </p:nvCxnSpPr>
        <p:spPr bwMode="auto">
          <a:xfrm flipH="1">
            <a:off x="1983115" y="4143060"/>
            <a:ext cx="185080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Rounded Rectangle 37"/>
          <p:cNvSpPr/>
          <p:nvPr/>
        </p:nvSpPr>
        <p:spPr bwMode="auto">
          <a:xfrm>
            <a:off x="1580855" y="1428666"/>
            <a:ext cx="1315752" cy="498886"/>
          </a:xfrm>
          <a:prstGeom prst="roundRect">
            <a:avLst/>
          </a:prstGeom>
          <a:ln w="127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" b="0" dirty="0">
                <a:solidFill>
                  <a:schemeClr val="tx1"/>
                </a:solidFill>
                <a:latin typeface="Calibri" pitchFamily="34" charset="0"/>
              </a:rPr>
              <a:t>Application Data Modeler</a:t>
            </a:r>
          </a:p>
          <a:p>
            <a:r>
              <a:rPr lang="en-US" sz="800" b="0" dirty="0">
                <a:solidFill>
                  <a:schemeClr val="tx1"/>
                </a:solidFill>
                <a:latin typeface="Calibri" pitchFamily="34" charset="0"/>
              </a:rPr>
              <a:t>(ADM)</a:t>
            </a:r>
          </a:p>
        </p:txBody>
      </p:sp>
      <p:sp>
        <p:nvSpPr>
          <p:cNvPr id="39" name="Punched Tape 38"/>
          <p:cNvSpPr/>
          <p:nvPr/>
        </p:nvSpPr>
        <p:spPr bwMode="auto">
          <a:xfrm>
            <a:off x="1885493" y="2059622"/>
            <a:ext cx="607671" cy="428264"/>
          </a:xfrm>
          <a:prstGeom prst="flowChartPunchedTape">
            <a:avLst/>
          </a:prstGeom>
          <a:ln w="127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" b="0" dirty="0">
                <a:solidFill>
                  <a:schemeClr val="tx1"/>
                </a:solidFill>
                <a:latin typeface="Calibri" pitchFamily="34" charset="0"/>
              </a:rPr>
              <a:t>XML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 flipH="1" flipV="1">
            <a:off x="2505340" y="2270861"/>
            <a:ext cx="1169043" cy="57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2537651" y="1981367"/>
            <a:ext cx="821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/>
              <a:t>Generate State Classes</a:t>
            </a:r>
          </a:p>
          <a:p>
            <a:r>
              <a:rPr lang="en-US" sz="800" b="0" dirty="0"/>
              <a:t>(build time)</a:t>
            </a:r>
          </a:p>
          <a:p>
            <a:r>
              <a:rPr lang="en-US" sz="800" dirty="0">
                <a:solidFill>
                  <a:srgbClr val="FF0000"/>
                </a:solidFill>
              </a:rPr>
              <a:t>(optional)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3861658" y="1835053"/>
            <a:ext cx="986705" cy="951819"/>
            <a:chOff x="2325924" y="2134090"/>
            <a:chExt cx="3458832" cy="1993946"/>
          </a:xfrm>
        </p:grpSpPr>
        <p:sp>
          <p:nvSpPr>
            <p:cNvPr id="44" name="Rounded Rectangle 43"/>
            <p:cNvSpPr/>
            <p:nvPr/>
          </p:nvSpPr>
          <p:spPr bwMode="auto">
            <a:xfrm>
              <a:off x="3346025" y="2134090"/>
              <a:ext cx="1592910" cy="259740"/>
            </a:xfrm>
            <a:prstGeom prst="roundRect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" b="0" dirty="0">
                  <a:solidFill>
                    <a:schemeClr val="dk1"/>
                  </a:solidFill>
                  <a:latin typeface="Calibri" pitchFamily="34" charset="0"/>
                </a:rPr>
                <a:t>Repository</a:t>
              </a:r>
            </a:p>
          </p:txBody>
        </p:sp>
        <p:sp>
          <p:nvSpPr>
            <p:cNvPr id="45" name="Rounded Rectangle 44"/>
            <p:cNvSpPr/>
            <p:nvPr/>
          </p:nvSpPr>
          <p:spPr bwMode="auto">
            <a:xfrm>
              <a:off x="2499544" y="2802819"/>
              <a:ext cx="1415332" cy="275646"/>
            </a:xfrm>
            <a:prstGeom prst="roundRect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" b="0" dirty="0">
                  <a:solidFill>
                    <a:schemeClr val="dk1"/>
                  </a:solidFill>
                  <a:latin typeface="Calibri" pitchFamily="34" charset="0"/>
                </a:rPr>
                <a:t>Map</a:t>
              </a:r>
            </a:p>
          </p:txBody>
        </p:sp>
        <p:sp>
          <p:nvSpPr>
            <p:cNvPr id="46" name="Rounded Rectangle 45"/>
            <p:cNvSpPr/>
            <p:nvPr/>
          </p:nvSpPr>
          <p:spPr bwMode="auto">
            <a:xfrm>
              <a:off x="4369424" y="2802818"/>
              <a:ext cx="1415332" cy="275647"/>
            </a:xfrm>
            <a:prstGeom prst="roundRect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" b="0" dirty="0">
                  <a:solidFill>
                    <a:schemeClr val="dk1"/>
                  </a:solidFill>
                  <a:latin typeface="Calibri" pitchFamily="34" charset="0"/>
                </a:rPr>
                <a:t>Set</a:t>
              </a:r>
            </a:p>
          </p:txBody>
        </p:sp>
        <p:sp>
          <p:nvSpPr>
            <p:cNvPr id="47" name="Rounded Rectangle 46"/>
            <p:cNvSpPr/>
            <p:nvPr/>
          </p:nvSpPr>
          <p:spPr bwMode="auto">
            <a:xfrm>
              <a:off x="2325924" y="3832087"/>
              <a:ext cx="846481" cy="295949"/>
            </a:xfrm>
            <a:prstGeom prst="roundRect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" b="0" dirty="0">
                  <a:latin typeface="Calibri" pitchFamily="34" charset="0"/>
                </a:rPr>
                <a:t>Queue</a:t>
              </a:r>
            </a:p>
          </p:txBody>
        </p:sp>
        <p:cxnSp>
          <p:nvCxnSpPr>
            <p:cNvPr id="48" name="Straight Arrow Connector 76"/>
            <p:cNvCxnSpPr>
              <a:stCxn id="46" idx="2"/>
              <a:endCxn id="47" idx="0"/>
            </p:cNvCxnSpPr>
            <p:nvPr/>
          </p:nvCxnSpPr>
          <p:spPr bwMode="auto">
            <a:xfrm rot="5400000">
              <a:off x="3470351" y="2130689"/>
              <a:ext cx="408989" cy="93527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Straight Arrow Connector 78"/>
            <p:cNvCxnSpPr>
              <a:stCxn id="46" idx="2"/>
              <a:endCxn id="48" idx="0"/>
            </p:cNvCxnSpPr>
            <p:nvPr/>
          </p:nvCxnSpPr>
          <p:spPr bwMode="auto">
            <a:xfrm rot="16200000" flipH="1">
              <a:off x="4405291" y="2131019"/>
              <a:ext cx="408988" cy="93461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0" name="Rounded Rectangle 49"/>
            <p:cNvSpPr/>
            <p:nvPr/>
          </p:nvSpPr>
          <p:spPr bwMode="auto">
            <a:xfrm>
              <a:off x="4369424" y="3334230"/>
              <a:ext cx="569511" cy="292873"/>
            </a:xfrm>
            <a:prstGeom prst="roundRect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" b="0" dirty="0">
                  <a:solidFill>
                    <a:schemeClr val="dk1"/>
                  </a:solidFill>
                  <a:latin typeface="Calibri" pitchFamily="34" charset="0"/>
                </a:rPr>
                <a:t>Entity</a:t>
              </a:r>
            </a:p>
          </p:txBody>
        </p:sp>
        <p:sp>
          <p:nvSpPr>
            <p:cNvPr id="51" name="Rounded Rectangle 50"/>
            <p:cNvSpPr/>
            <p:nvPr/>
          </p:nvSpPr>
          <p:spPr bwMode="auto">
            <a:xfrm>
              <a:off x="2326585" y="3334229"/>
              <a:ext cx="845820" cy="292873"/>
            </a:xfrm>
            <a:prstGeom prst="roundRect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" b="0" dirty="0">
                  <a:solidFill>
                    <a:schemeClr val="dk1"/>
                  </a:solidFill>
                  <a:latin typeface="Calibri" pitchFamily="34" charset="0"/>
                </a:rPr>
                <a:t>Entity</a:t>
              </a:r>
            </a:p>
          </p:txBody>
        </p:sp>
        <p:cxnSp>
          <p:nvCxnSpPr>
            <p:cNvPr id="52" name="Straight Arrow Connector 51"/>
            <p:cNvCxnSpPr>
              <a:stCxn id="55" idx="2"/>
              <a:endCxn id="49" idx="0"/>
            </p:cNvCxnSpPr>
            <p:nvPr/>
          </p:nvCxnSpPr>
          <p:spPr bwMode="auto">
            <a:xfrm flipH="1">
              <a:off x="2749165" y="3627102"/>
              <a:ext cx="330" cy="20498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3" name="Rounded Rectangle 52"/>
            <p:cNvSpPr/>
            <p:nvPr/>
          </p:nvSpPr>
          <p:spPr bwMode="auto">
            <a:xfrm>
              <a:off x="3253828" y="3822442"/>
              <a:ext cx="846481" cy="295949"/>
            </a:xfrm>
            <a:prstGeom prst="roundRect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" b="0" dirty="0">
                  <a:latin typeface="Calibri" pitchFamily="34" charset="0"/>
                </a:rPr>
                <a:t>Queue</a:t>
              </a:r>
            </a:p>
          </p:txBody>
        </p:sp>
        <p:sp>
          <p:nvSpPr>
            <p:cNvPr id="54" name="Rounded Rectangle 53"/>
            <p:cNvSpPr/>
            <p:nvPr/>
          </p:nvSpPr>
          <p:spPr bwMode="auto">
            <a:xfrm>
              <a:off x="3254489" y="3324584"/>
              <a:ext cx="845820" cy="292873"/>
            </a:xfrm>
            <a:prstGeom prst="roundRect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" b="0" dirty="0">
                  <a:solidFill>
                    <a:schemeClr val="dk1"/>
                  </a:solidFill>
                  <a:latin typeface="Calibri" pitchFamily="34" charset="0"/>
                </a:rPr>
                <a:t>Entity</a:t>
              </a:r>
            </a:p>
          </p:txBody>
        </p:sp>
        <p:cxnSp>
          <p:nvCxnSpPr>
            <p:cNvPr id="55" name="Straight Arrow Connector 54"/>
            <p:cNvCxnSpPr/>
            <p:nvPr/>
          </p:nvCxnSpPr>
          <p:spPr bwMode="auto">
            <a:xfrm flipH="1">
              <a:off x="3677069" y="3617457"/>
              <a:ext cx="330" cy="20498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Straight Arrow Connector 76"/>
            <p:cNvCxnSpPr>
              <a:stCxn id="47" idx="2"/>
              <a:endCxn id="55" idx="0"/>
            </p:cNvCxnSpPr>
            <p:nvPr/>
          </p:nvCxnSpPr>
          <p:spPr bwMode="auto">
            <a:xfrm rot="5400000">
              <a:off x="2850471" y="2977490"/>
              <a:ext cx="255764" cy="457715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Straight Arrow Connector 76"/>
            <p:cNvCxnSpPr>
              <a:stCxn id="47" idx="2"/>
            </p:cNvCxnSpPr>
            <p:nvPr/>
          </p:nvCxnSpPr>
          <p:spPr bwMode="auto">
            <a:xfrm rot="16200000" flipH="1">
              <a:off x="3319245" y="2966429"/>
              <a:ext cx="246119" cy="470189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Rounded Rectangle 57"/>
            <p:cNvSpPr/>
            <p:nvPr/>
          </p:nvSpPr>
          <p:spPr bwMode="auto">
            <a:xfrm>
              <a:off x="5215245" y="3324583"/>
              <a:ext cx="569511" cy="292873"/>
            </a:xfrm>
            <a:prstGeom prst="roundRect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" b="0" dirty="0">
                  <a:solidFill>
                    <a:schemeClr val="dk1"/>
                  </a:solidFill>
                  <a:latin typeface="Calibri" pitchFamily="34" charset="0"/>
                </a:rPr>
                <a:t>Entity</a:t>
              </a:r>
            </a:p>
          </p:txBody>
        </p:sp>
        <p:cxnSp>
          <p:nvCxnSpPr>
            <p:cNvPr id="59" name="Straight Arrow Connector 76"/>
            <p:cNvCxnSpPr>
              <a:stCxn id="48" idx="2"/>
              <a:endCxn id="53" idx="0"/>
            </p:cNvCxnSpPr>
            <p:nvPr/>
          </p:nvCxnSpPr>
          <p:spPr bwMode="auto">
            <a:xfrm rot="5400000">
              <a:off x="4737753" y="2994892"/>
              <a:ext cx="255765" cy="42291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Straight Arrow Connector 76"/>
            <p:cNvCxnSpPr>
              <a:stCxn id="48" idx="2"/>
            </p:cNvCxnSpPr>
            <p:nvPr/>
          </p:nvCxnSpPr>
          <p:spPr bwMode="auto">
            <a:xfrm rot="16200000" flipH="1">
              <a:off x="5165486" y="2990068"/>
              <a:ext cx="246118" cy="422911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69" name="Straight Arrow Connector 68"/>
          <p:cNvCxnSpPr/>
          <p:nvPr/>
        </p:nvCxnSpPr>
        <p:spPr bwMode="auto">
          <a:xfrm flipH="1">
            <a:off x="4345145" y="2899422"/>
            <a:ext cx="0" cy="9005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flipV="1">
            <a:off x="5840434" y="2899422"/>
            <a:ext cx="0" cy="9005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7578948" y="3923814"/>
            <a:ext cx="1171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Calibri" charset="0"/>
                <a:ea typeface="Calibri" charset="0"/>
                <a:cs typeface="Calibri" charset="0"/>
              </a:rPr>
              <a:t>Messaging</a:t>
            </a:r>
          </a:p>
        </p:txBody>
      </p:sp>
      <p:cxnSp>
        <p:nvCxnSpPr>
          <p:cNvPr id="80" name="Straight Arrow Connector 79"/>
          <p:cNvCxnSpPr>
            <a:endCxn id="11" idx="6"/>
          </p:cNvCxnSpPr>
          <p:nvPr/>
        </p:nvCxnSpPr>
        <p:spPr bwMode="auto">
          <a:xfrm flipH="1" flipV="1">
            <a:off x="6586749" y="4143061"/>
            <a:ext cx="636697" cy="30174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Straight Arrow Connector 81"/>
          <p:cNvCxnSpPr>
            <a:endCxn id="12" idx="3"/>
          </p:cNvCxnSpPr>
          <p:nvPr/>
        </p:nvCxnSpPr>
        <p:spPr bwMode="auto">
          <a:xfrm flipH="1">
            <a:off x="6631331" y="4508601"/>
            <a:ext cx="592115" cy="46957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Straight Arrow Connector 83"/>
          <p:cNvCxnSpPr/>
          <p:nvPr/>
        </p:nvCxnSpPr>
        <p:spPr bwMode="auto">
          <a:xfrm flipV="1">
            <a:off x="8399314" y="2647318"/>
            <a:ext cx="5041" cy="91563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7257334" y="4182928"/>
            <a:ext cx="191149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charset="2"/>
              <a:buChar char="ü"/>
            </a:pPr>
            <a:r>
              <a:rPr lang="en-US" sz="900" b="0" i="1" dirty="0">
                <a:solidFill>
                  <a:srgbClr val="7030A0"/>
                </a:solidFill>
              </a:rPr>
              <a:t>Message Modeling</a:t>
            </a:r>
          </a:p>
          <a:p>
            <a:pPr marL="285750" indent="-285750" algn="l">
              <a:buFont typeface="Wingdings" charset="2"/>
              <a:buChar char="ü"/>
            </a:pPr>
            <a:r>
              <a:rPr lang="en-US" sz="900" b="0" i="1" dirty="0">
                <a:solidFill>
                  <a:srgbClr val="7030A0"/>
                </a:solidFill>
              </a:rPr>
              <a:t>Connection Management</a:t>
            </a:r>
          </a:p>
          <a:p>
            <a:pPr marL="285750" indent="-285750" algn="l">
              <a:buFont typeface="Wingdings" charset="2"/>
              <a:buChar char="ü"/>
            </a:pPr>
            <a:r>
              <a:rPr lang="en-US" sz="900" b="0" i="1" dirty="0">
                <a:solidFill>
                  <a:srgbClr val="7030A0"/>
                </a:solidFill>
              </a:rPr>
              <a:t>Subscription Management</a:t>
            </a:r>
          </a:p>
          <a:p>
            <a:pPr marL="285750" indent="-285750" algn="l">
              <a:buFont typeface="Wingdings" charset="2"/>
              <a:buChar char="ü"/>
            </a:pPr>
            <a:r>
              <a:rPr lang="en-US" sz="900" b="0" i="1" dirty="0">
                <a:solidFill>
                  <a:srgbClr val="7030A0"/>
                </a:solidFill>
              </a:rPr>
              <a:t>Serialization/Deserialization</a:t>
            </a:r>
          </a:p>
          <a:p>
            <a:pPr marL="285750" indent="-285750" algn="l">
              <a:buFont typeface="Wingdings" charset="2"/>
              <a:buChar char="ü"/>
            </a:pPr>
            <a:r>
              <a:rPr lang="en-US" sz="900" b="0" i="1" dirty="0">
                <a:solidFill>
                  <a:srgbClr val="7030A0"/>
                </a:solidFill>
              </a:rPr>
              <a:t>Send/Receive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90093" y="3096506"/>
            <a:ext cx="1911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Calibri" charset="0"/>
                <a:ea typeface="Calibri" charset="0"/>
                <a:cs typeface="Calibri" charset="0"/>
              </a:rPr>
              <a:t>State Management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983115" y="4170047"/>
            <a:ext cx="821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/>
              <a:t>Cluster Persistence</a:t>
            </a:r>
          </a:p>
        </p:txBody>
      </p:sp>
      <p:cxnSp>
        <p:nvCxnSpPr>
          <p:cNvPr id="104" name="Straight Arrow Connector 103"/>
          <p:cNvCxnSpPr>
            <a:stCxn id="102" idx="3"/>
          </p:cNvCxnSpPr>
          <p:nvPr/>
        </p:nvCxnSpPr>
        <p:spPr bwMode="auto">
          <a:xfrm flipV="1">
            <a:off x="2401173" y="2673248"/>
            <a:ext cx="1334969" cy="577147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7" name="Straight Arrow Connector 106"/>
          <p:cNvCxnSpPr>
            <a:stCxn id="102" idx="3"/>
          </p:cNvCxnSpPr>
          <p:nvPr/>
        </p:nvCxnSpPr>
        <p:spPr bwMode="auto">
          <a:xfrm>
            <a:off x="2401173" y="3250395"/>
            <a:ext cx="1348829" cy="66632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1" name="Straight Arrow Connector 110"/>
          <p:cNvCxnSpPr/>
          <p:nvPr/>
        </p:nvCxnSpPr>
        <p:spPr bwMode="auto">
          <a:xfrm flipH="1" flipV="1">
            <a:off x="2355564" y="2579237"/>
            <a:ext cx="45609" cy="67115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4" name="TextBox 113"/>
          <p:cNvSpPr txBox="1"/>
          <p:nvPr/>
        </p:nvSpPr>
        <p:spPr>
          <a:xfrm>
            <a:off x="615380" y="3318748"/>
            <a:ext cx="191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charset="2"/>
              <a:buChar char="ü"/>
            </a:pPr>
            <a:r>
              <a:rPr lang="en-US" sz="900" b="0" i="1" dirty="0">
                <a:solidFill>
                  <a:srgbClr val="7030A0"/>
                </a:solidFill>
              </a:rPr>
              <a:t>State Modeling</a:t>
            </a:r>
          </a:p>
          <a:p>
            <a:pPr marL="285750" indent="-285750" algn="l">
              <a:buFont typeface="Wingdings" charset="2"/>
              <a:buChar char="ü"/>
            </a:pPr>
            <a:r>
              <a:rPr lang="en-US" sz="900" b="0" i="1" dirty="0">
                <a:solidFill>
                  <a:srgbClr val="7030A0"/>
                </a:solidFill>
              </a:rPr>
              <a:t>Persistence</a:t>
            </a:r>
          </a:p>
        </p:txBody>
      </p:sp>
      <p:cxnSp>
        <p:nvCxnSpPr>
          <p:cNvPr id="122" name="Straight Arrow Connector 121"/>
          <p:cNvCxnSpPr>
            <a:stCxn id="24" idx="1"/>
          </p:cNvCxnSpPr>
          <p:nvPr/>
        </p:nvCxnSpPr>
        <p:spPr bwMode="auto">
          <a:xfrm flipH="1">
            <a:off x="4830901" y="2322341"/>
            <a:ext cx="336729" cy="21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4" name="Straight Connector 123"/>
          <p:cNvCxnSpPr/>
          <p:nvPr/>
        </p:nvCxnSpPr>
        <p:spPr bwMode="auto">
          <a:xfrm>
            <a:off x="5070968" y="1745260"/>
            <a:ext cx="0" cy="11541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/>
          <p:cNvCxnSpPr/>
          <p:nvPr/>
        </p:nvCxnSpPr>
        <p:spPr bwMode="auto">
          <a:xfrm>
            <a:off x="6838532" y="1753171"/>
            <a:ext cx="0" cy="11541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5199986" y="3095726"/>
            <a:ext cx="782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1" dirty="0"/>
              <a:t>Send, Receive Messages</a:t>
            </a:r>
          </a:p>
        </p:txBody>
      </p:sp>
      <p:sp>
        <p:nvSpPr>
          <p:cNvPr id="128" name="TextBox 127"/>
          <p:cNvSpPr txBox="1"/>
          <p:nvPr/>
        </p:nvSpPr>
        <p:spPr>
          <a:xfrm rot="16200000">
            <a:off x="4600155" y="1844307"/>
            <a:ext cx="750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1" dirty="0"/>
              <a:t>State CRUD</a:t>
            </a:r>
          </a:p>
        </p:txBody>
      </p:sp>
      <p:sp>
        <p:nvSpPr>
          <p:cNvPr id="129" name="Can 128"/>
          <p:cNvSpPr/>
          <p:nvPr/>
        </p:nvSpPr>
        <p:spPr bwMode="auto">
          <a:xfrm>
            <a:off x="7706518" y="5683576"/>
            <a:ext cx="764387" cy="442718"/>
          </a:xfrm>
          <a:prstGeom prst="can">
            <a:avLst/>
          </a:prstGeom>
          <a:ln w="127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" b="0" dirty="0">
                <a:solidFill>
                  <a:schemeClr val="tx1"/>
                </a:solidFill>
                <a:latin typeface="Calibri" pitchFamily="34" charset="0"/>
              </a:rPr>
              <a:t>Configuration Repository</a:t>
            </a:r>
          </a:p>
        </p:txBody>
      </p:sp>
      <p:cxnSp>
        <p:nvCxnSpPr>
          <p:cNvPr id="131" name="Elbow Connector 130"/>
          <p:cNvCxnSpPr>
            <a:stCxn id="129" idx="1"/>
          </p:cNvCxnSpPr>
          <p:nvPr/>
        </p:nvCxnSpPr>
        <p:spPr bwMode="auto">
          <a:xfrm rot="16200000" flipV="1">
            <a:off x="7423961" y="5018824"/>
            <a:ext cx="602290" cy="72721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-34733" y="4358207"/>
            <a:ext cx="2225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Calibri" charset="0"/>
                <a:ea typeface="Calibri" charset="0"/>
                <a:cs typeface="Calibri" charset="0"/>
              </a:rPr>
              <a:t>Deployment Management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263370" y="4582427"/>
            <a:ext cx="1911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charset="2"/>
              <a:buChar char="ü"/>
            </a:pPr>
            <a:r>
              <a:rPr lang="en-US" sz="900" b="0" i="1" dirty="0">
                <a:solidFill>
                  <a:srgbClr val="7030A0"/>
                </a:solidFill>
              </a:rPr>
              <a:t>Lifecycle Management</a:t>
            </a:r>
          </a:p>
          <a:p>
            <a:pPr marL="285750" indent="-285750" algn="l">
              <a:buFont typeface="Wingdings" charset="2"/>
              <a:buChar char="ü"/>
            </a:pPr>
            <a:r>
              <a:rPr lang="en-US" sz="900" b="0" i="1" dirty="0">
                <a:solidFill>
                  <a:srgbClr val="7030A0"/>
                </a:solidFill>
              </a:rPr>
              <a:t>Command and Control</a:t>
            </a:r>
          </a:p>
          <a:p>
            <a:pPr marL="285750" indent="-285750" algn="l">
              <a:buFont typeface="Wingdings" charset="2"/>
              <a:buChar char="ü"/>
            </a:pPr>
            <a:r>
              <a:rPr lang="en-US" sz="900" b="0" i="1" dirty="0">
                <a:solidFill>
                  <a:srgbClr val="7030A0"/>
                </a:solidFill>
              </a:rPr>
              <a:t>Alerts</a:t>
            </a:r>
          </a:p>
          <a:p>
            <a:pPr marL="285750" indent="-285750" algn="l">
              <a:buFont typeface="Wingdings" charset="2"/>
              <a:buChar char="ü"/>
            </a:pPr>
            <a:r>
              <a:rPr lang="en-US" sz="900" b="0" i="1" dirty="0">
                <a:solidFill>
                  <a:srgbClr val="7030A0"/>
                </a:solidFill>
              </a:rPr>
              <a:t>Statistics</a:t>
            </a:r>
          </a:p>
        </p:txBody>
      </p:sp>
      <p:cxnSp>
        <p:nvCxnSpPr>
          <p:cNvPr id="150" name="Straight Arrow Connector 149"/>
          <p:cNvCxnSpPr/>
          <p:nvPr/>
        </p:nvCxnSpPr>
        <p:spPr bwMode="auto">
          <a:xfrm flipV="1">
            <a:off x="1983115" y="4682888"/>
            <a:ext cx="936332" cy="19005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3" name="TextBox 152"/>
          <p:cNvSpPr txBox="1"/>
          <p:nvPr/>
        </p:nvSpPr>
        <p:spPr>
          <a:xfrm>
            <a:off x="3610458" y="4515299"/>
            <a:ext cx="12521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latin typeface="Calibri" charset="0"/>
                <a:ea typeface="Calibri" charset="0"/>
                <a:cs typeface="Calibri" charset="0"/>
              </a:rPr>
              <a:t>Talon Server (XVM)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647928" y="5611515"/>
            <a:ext cx="1911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Calibri" charset="0"/>
                <a:ea typeface="Calibri" charset="0"/>
                <a:cs typeface="Calibri" charset="0"/>
              </a:rPr>
              <a:t>Enterprise Integration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476348" y="5812756"/>
            <a:ext cx="2001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charset="2"/>
              <a:buChar char="ü"/>
            </a:pPr>
            <a:r>
              <a:rPr lang="en-US" sz="900" b="0" i="1" dirty="0">
                <a:solidFill>
                  <a:srgbClr val="7030A0"/>
                </a:solidFill>
              </a:rPr>
              <a:t>CDC (Change Data Capture)</a:t>
            </a:r>
          </a:p>
          <a:p>
            <a:pPr marL="285750" indent="-285750" algn="l">
              <a:buFont typeface="Wingdings" charset="2"/>
              <a:buChar char="ü"/>
            </a:pPr>
            <a:r>
              <a:rPr lang="en-US" sz="900" b="0" i="1" dirty="0">
                <a:solidFill>
                  <a:srgbClr val="7030A0"/>
                </a:solidFill>
              </a:rPr>
              <a:t>ICR (Inter-Cluster Replication)</a:t>
            </a:r>
          </a:p>
        </p:txBody>
      </p:sp>
      <p:cxnSp>
        <p:nvCxnSpPr>
          <p:cNvPr id="76" name="Straight Arrow Connector 75"/>
          <p:cNvCxnSpPr/>
          <p:nvPr/>
        </p:nvCxnSpPr>
        <p:spPr bwMode="auto">
          <a:xfrm flipV="1">
            <a:off x="2869293" y="5249470"/>
            <a:ext cx="341456" cy="35688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Box 80"/>
          <p:cNvSpPr txBox="1"/>
          <p:nvPr/>
        </p:nvSpPr>
        <p:spPr>
          <a:xfrm>
            <a:off x="6387792" y="3021700"/>
            <a:ext cx="1911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Calibri" charset="0"/>
                <a:ea typeface="Calibri" charset="0"/>
                <a:cs typeface="Calibri" charset="0"/>
              </a:rPr>
              <a:t>Transaction Processing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24562" y="3211366"/>
            <a:ext cx="19114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charset="2"/>
              <a:buChar char="ü"/>
            </a:pPr>
            <a:r>
              <a:rPr lang="en-US" sz="900" b="0" i="1" dirty="0">
                <a:solidFill>
                  <a:srgbClr val="7030A0"/>
                </a:solidFill>
              </a:rPr>
              <a:t>ACID</a:t>
            </a:r>
          </a:p>
          <a:p>
            <a:pPr marL="285750" indent="-285750" algn="l">
              <a:buFont typeface="Wingdings" charset="2"/>
              <a:buChar char="ü"/>
            </a:pPr>
            <a:r>
              <a:rPr lang="en-US" sz="900" b="0" i="1" dirty="0">
                <a:solidFill>
                  <a:srgbClr val="7030A0"/>
                </a:solidFill>
              </a:rPr>
              <a:t>High Availability</a:t>
            </a:r>
          </a:p>
          <a:p>
            <a:pPr marL="285750" indent="-285750" algn="l">
              <a:buFont typeface="Wingdings" charset="2"/>
              <a:buChar char="ü"/>
            </a:pPr>
            <a:r>
              <a:rPr lang="en-US" sz="900" b="0" i="1" dirty="0">
                <a:solidFill>
                  <a:srgbClr val="7030A0"/>
                </a:solidFill>
              </a:rPr>
              <a:t>Exactly Once Delivery</a:t>
            </a:r>
          </a:p>
        </p:txBody>
      </p:sp>
      <p:cxnSp>
        <p:nvCxnSpPr>
          <p:cNvPr id="85" name="Straight Arrow Connector 84"/>
          <p:cNvCxnSpPr/>
          <p:nvPr/>
        </p:nvCxnSpPr>
        <p:spPr bwMode="auto">
          <a:xfrm flipH="1">
            <a:off x="6160610" y="3413469"/>
            <a:ext cx="263953" cy="43822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2" name="Straight Arrow Connector 91"/>
          <p:cNvCxnSpPr>
            <a:stCxn id="75" idx="3"/>
          </p:cNvCxnSpPr>
          <p:nvPr/>
        </p:nvCxnSpPr>
        <p:spPr bwMode="auto">
          <a:xfrm flipV="1">
            <a:off x="3477983" y="5852722"/>
            <a:ext cx="401156" cy="1447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54477466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107193" y="1599390"/>
            <a:ext cx="5455408" cy="3491607"/>
          </a:xfrm>
          <a:prstGeom prst="roundRect">
            <a:avLst/>
          </a:prstGeom>
          <a:solidFill>
            <a:srgbClr val="7030A0">
              <a:alpha val="5000"/>
            </a:srgb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X Architecture Pattern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73419" y="3795597"/>
            <a:ext cx="3761381" cy="1143000"/>
          </a:xfrm>
          <a:prstGeom prst="roundRect">
            <a:avLst/>
          </a:prstGeom>
          <a:ln w="127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z="8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258835" y="4547094"/>
            <a:ext cx="4288" cy="1458303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253777" y="3144522"/>
            <a:ext cx="5058" cy="79087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254786" y="2555019"/>
            <a:ext cx="1230128" cy="321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268620" y="5219095"/>
            <a:ext cx="1050235" cy="430887"/>
            <a:chOff x="2221273" y="5140419"/>
            <a:chExt cx="1050235" cy="430887"/>
          </a:xfrm>
        </p:grpSpPr>
        <p:sp>
          <p:nvSpPr>
            <p:cNvPr id="27" name="TextBox 26"/>
            <p:cNvSpPr txBox="1"/>
            <p:nvPr/>
          </p:nvSpPr>
          <p:spPr>
            <a:xfrm>
              <a:off x="2526073" y="5140419"/>
              <a:ext cx="7454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0" dirty="0">
                  <a:latin typeface="Calibri" charset="0"/>
                  <a:ea typeface="Calibri" charset="0"/>
                  <a:cs typeface="Calibri" charset="0"/>
                </a:rPr>
                <a:t>Inbound message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21273" y="5171196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1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-12671" y="3127207"/>
            <a:ext cx="1337927" cy="600164"/>
            <a:chOff x="1978082" y="3127207"/>
            <a:chExt cx="1337927" cy="600164"/>
          </a:xfrm>
        </p:grpSpPr>
        <p:sp>
          <p:nvSpPr>
            <p:cNvPr id="28" name="TextBox 27"/>
            <p:cNvSpPr txBox="1"/>
            <p:nvPr/>
          </p:nvSpPr>
          <p:spPr>
            <a:xfrm>
              <a:off x="2179177" y="3127207"/>
              <a:ext cx="1136832" cy="60016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b="0" dirty="0">
                  <a:latin typeface="Calibri" charset="0"/>
                  <a:ea typeface="Calibri" charset="0"/>
                  <a:cs typeface="Calibri" charset="0"/>
                </a:rPr>
                <a:t>Dispatch to application for processing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978082" y="3238447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2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597215" y="5147845"/>
            <a:ext cx="996039" cy="600164"/>
            <a:chOff x="3690189" y="5107522"/>
            <a:chExt cx="996039" cy="600164"/>
          </a:xfrm>
        </p:grpSpPr>
        <p:sp>
          <p:nvSpPr>
            <p:cNvPr id="55" name="TextBox 54"/>
            <p:cNvSpPr txBox="1"/>
            <p:nvPr/>
          </p:nvSpPr>
          <p:spPr>
            <a:xfrm>
              <a:off x="3935614" y="5107522"/>
              <a:ext cx="75061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0" dirty="0">
                  <a:latin typeface="Calibri" charset="0"/>
                  <a:ea typeface="Calibri" charset="0"/>
                  <a:cs typeface="Calibri" charset="0"/>
                </a:rPr>
                <a:t>Send outbound messages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690189" y="5209549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6</a:t>
              </a: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 rot="5400000">
            <a:off x="1014670" y="5276781"/>
            <a:ext cx="1371600" cy="1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3961239" y="1987053"/>
            <a:ext cx="986705" cy="951819"/>
            <a:chOff x="2325924" y="2134090"/>
            <a:chExt cx="3458832" cy="1993946"/>
          </a:xfrm>
        </p:grpSpPr>
        <p:sp>
          <p:nvSpPr>
            <p:cNvPr id="64" name="Rounded Rectangle 63"/>
            <p:cNvSpPr/>
            <p:nvPr/>
          </p:nvSpPr>
          <p:spPr bwMode="auto">
            <a:xfrm>
              <a:off x="3346025" y="2134090"/>
              <a:ext cx="1592910" cy="259740"/>
            </a:xfrm>
            <a:prstGeom prst="roundRect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" b="0" dirty="0">
                  <a:solidFill>
                    <a:schemeClr val="dk1"/>
                  </a:solidFill>
                  <a:latin typeface="Calibri" pitchFamily="34" charset="0"/>
                </a:rPr>
                <a:t>Repository</a:t>
              </a:r>
            </a:p>
          </p:txBody>
        </p:sp>
        <p:sp>
          <p:nvSpPr>
            <p:cNvPr id="68" name="Rounded Rectangle 67"/>
            <p:cNvSpPr/>
            <p:nvPr/>
          </p:nvSpPr>
          <p:spPr bwMode="auto">
            <a:xfrm>
              <a:off x="2499544" y="2802819"/>
              <a:ext cx="1415332" cy="275646"/>
            </a:xfrm>
            <a:prstGeom prst="roundRect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" b="0" dirty="0">
                  <a:solidFill>
                    <a:schemeClr val="dk1"/>
                  </a:solidFill>
                  <a:latin typeface="Calibri" pitchFamily="34" charset="0"/>
                </a:rPr>
                <a:t>Map</a:t>
              </a:r>
            </a:p>
          </p:txBody>
        </p:sp>
        <p:sp>
          <p:nvSpPr>
            <p:cNvPr id="69" name="Rounded Rectangle 68"/>
            <p:cNvSpPr/>
            <p:nvPr/>
          </p:nvSpPr>
          <p:spPr bwMode="auto">
            <a:xfrm>
              <a:off x="4369424" y="2802818"/>
              <a:ext cx="1415332" cy="275647"/>
            </a:xfrm>
            <a:prstGeom prst="roundRect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" b="0" dirty="0">
                  <a:solidFill>
                    <a:schemeClr val="dk1"/>
                  </a:solidFill>
                  <a:latin typeface="Calibri" pitchFamily="34" charset="0"/>
                </a:rPr>
                <a:t>Set</a:t>
              </a:r>
            </a:p>
          </p:txBody>
        </p:sp>
        <p:sp>
          <p:nvSpPr>
            <p:cNvPr id="70" name="Rounded Rectangle 69"/>
            <p:cNvSpPr/>
            <p:nvPr/>
          </p:nvSpPr>
          <p:spPr bwMode="auto">
            <a:xfrm>
              <a:off x="2325924" y="3832087"/>
              <a:ext cx="846481" cy="295949"/>
            </a:xfrm>
            <a:prstGeom prst="roundRect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" b="0" dirty="0">
                  <a:latin typeface="Calibri" pitchFamily="34" charset="0"/>
                </a:rPr>
                <a:t>Queue</a:t>
              </a:r>
            </a:p>
          </p:txBody>
        </p:sp>
        <p:cxnSp>
          <p:nvCxnSpPr>
            <p:cNvPr id="71" name="Straight Arrow Connector 76"/>
            <p:cNvCxnSpPr/>
            <p:nvPr/>
          </p:nvCxnSpPr>
          <p:spPr bwMode="auto">
            <a:xfrm rot="5400000">
              <a:off x="3470351" y="2130689"/>
              <a:ext cx="408989" cy="93527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2" name="Straight Arrow Connector 78"/>
            <p:cNvCxnSpPr/>
            <p:nvPr/>
          </p:nvCxnSpPr>
          <p:spPr bwMode="auto">
            <a:xfrm rot="16200000" flipH="1">
              <a:off x="4405291" y="2131019"/>
              <a:ext cx="408988" cy="93461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3" name="Rounded Rectangle 72"/>
            <p:cNvSpPr/>
            <p:nvPr/>
          </p:nvSpPr>
          <p:spPr bwMode="auto">
            <a:xfrm>
              <a:off x="4369424" y="3334230"/>
              <a:ext cx="569511" cy="292873"/>
            </a:xfrm>
            <a:prstGeom prst="roundRect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" b="0" dirty="0">
                  <a:solidFill>
                    <a:schemeClr val="dk1"/>
                  </a:solidFill>
                  <a:latin typeface="Calibri" pitchFamily="34" charset="0"/>
                </a:rPr>
                <a:t>Entity</a:t>
              </a:r>
            </a:p>
          </p:txBody>
        </p:sp>
        <p:sp>
          <p:nvSpPr>
            <p:cNvPr id="74" name="Rounded Rectangle 73"/>
            <p:cNvSpPr/>
            <p:nvPr/>
          </p:nvSpPr>
          <p:spPr bwMode="auto">
            <a:xfrm>
              <a:off x="2326585" y="3334229"/>
              <a:ext cx="845820" cy="292873"/>
            </a:xfrm>
            <a:prstGeom prst="roundRect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" b="0" dirty="0">
                  <a:solidFill>
                    <a:schemeClr val="dk1"/>
                  </a:solidFill>
                  <a:latin typeface="Calibri" pitchFamily="34" charset="0"/>
                </a:rPr>
                <a:t>Entity</a:t>
              </a:r>
            </a:p>
          </p:txBody>
        </p:sp>
        <p:cxnSp>
          <p:nvCxnSpPr>
            <p:cNvPr id="75" name="Straight Arrow Connector 74"/>
            <p:cNvCxnSpPr/>
            <p:nvPr/>
          </p:nvCxnSpPr>
          <p:spPr bwMode="auto">
            <a:xfrm flipH="1">
              <a:off x="2749165" y="3627102"/>
              <a:ext cx="330" cy="20498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6" name="Rounded Rectangle 75"/>
            <p:cNvSpPr/>
            <p:nvPr/>
          </p:nvSpPr>
          <p:spPr bwMode="auto">
            <a:xfrm>
              <a:off x="3253828" y="3822442"/>
              <a:ext cx="846481" cy="295949"/>
            </a:xfrm>
            <a:prstGeom prst="roundRect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" b="0" dirty="0">
                  <a:latin typeface="Calibri" pitchFamily="34" charset="0"/>
                </a:rPr>
                <a:t>Queue</a:t>
              </a:r>
            </a:p>
          </p:txBody>
        </p:sp>
        <p:sp>
          <p:nvSpPr>
            <p:cNvPr id="77" name="Rounded Rectangle 76"/>
            <p:cNvSpPr/>
            <p:nvPr/>
          </p:nvSpPr>
          <p:spPr bwMode="auto">
            <a:xfrm>
              <a:off x="3254489" y="3324584"/>
              <a:ext cx="845820" cy="292873"/>
            </a:xfrm>
            <a:prstGeom prst="roundRect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" b="0" dirty="0">
                  <a:solidFill>
                    <a:schemeClr val="dk1"/>
                  </a:solidFill>
                  <a:latin typeface="Calibri" pitchFamily="34" charset="0"/>
                </a:rPr>
                <a:t>Entity</a:t>
              </a:r>
            </a:p>
          </p:txBody>
        </p:sp>
        <p:cxnSp>
          <p:nvCxnSpPr>
            <p:cNvPr id="78" name="Straight Arrow Connector 77"/>
            <p:cNvCxnSpPr/>
            <p:nvPr/>
          </p:nvCxnSpPr>
          <p:spPr bwMode="auto">
            <a:xfrm flipH="1">
              <a:off x="3677069" y="3617457"/>
              <a:ext cx="330" cy="20498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9" name="Straight Arrow Connector 76"/>
            <p:cNvCxnSpPr/>
            <p:nvPr/>
          </p:nvCxnSpPr>
          <p:spPr bwMode="auto">
            <a:xfrm rot="5400000">
              <a:off x="2850471" y="2977490"/>
              <a:ext cx="255764" cy="457715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Straight Arrow Connector 76"/>
            <p:cNvCxnSpPr/>
            <p:nvPr/>
          </p:nvCxnSpPr>
          <p:spPr bwMode="auto">
            <a:xfrm rot="16200000" flipH="1">
              <a:off x="3319245" y="2966429"/>
              <a:ext cx="246119" cy="470189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Rounded Rectangle 80"/>
            <p:cNvSpPr/>
            <p:nvPr/>
          </p:nvSpPr>
          <p:spPr bwMode="auto">
            <a:xfrm>
              <a:off x="5215245" y="3324583"/>
              <a:ext cx="569511" cy="292873"/>
            </a:xfrm>
            <a:prstGeom prst="roundRect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" b="0" dirty="0">
                  <a:solidFill>
                    <a:schemeClr val="dk1"/>
                  </a:solidFill>
                  <a:latin typeface="Calibri" pitchFamily="34" charset="0"/>
                </a:rPr>
                <a:t>Entity</a:t>
              </a:r>
            </a:p>
          </p:txBody>
        </p:sp>
        <p:cxnSp>
          <p:nvCxnSpPr>
            <p:cNvPr id="82" name="Straight Arrow Connector 76"/>
            <p:cNvCxnSpPr/>
            <p:nvPr/>
          </p:nvCxnSpPr>
          <p:spPr bwMode="auto">
            <a:xfrm rot="5400000">
              <a:off x="4737753" y="2994892"/>
              <a:ext cx="255765" cy="42291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3" name="Straight Arrow Connector 76"/>
            <p:cNvCxnSpPr/>
            <p:nvPr/>
          </p:nvCxnSpPr>
          <p:spPr bwMode="auto">
            <a:xfrm rot="16200000" flipH="1">
              <a:off x="5165486" y="2990068"/>
              <a:ext cx="246118" cy="422911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1938643" y="2223459"/>
            <a:ext cx="1939250" cy="369332"/>
            <a:chOff x="3988443" y="2223459"/>
            <a:chExt cx="1939250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3988443" y="2223459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3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268646" y="2277320"/>
              <a:ext cx="16590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0" dirty="0">
                  <a:latin typeface="Calibri" charset="0"/>
                  <a:ea typeface="Calibri" charset="0"/>
                  <a:cs typeface="Calibri" charset="0"/>
                </a:rPr>
                <a:t>Update application state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850319" y="3304750"/>
            <a:ext cx="1935526" cy="369332"/>
            <a:chOff x="3627319" y="3304750"/>
            <a:chExt cx="1935526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828569" y="3357298"/>
              <a:ext cx="1734276" cy="264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0" dirty="0">
                  <a:latin typeface="Calibri" charset="0"/>
                  <a:ea typeface="Calibri" charset="0"/>
                  <a:cs typeface="Calibri" charset="0"/>
                </a:rPr>
                <a:t>Send outbound messages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27319" y="330475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4</a:t>
              </a:r>
            </a:p>
          </p:txBody>
        </p:sp>
      </p:grpSp>
      <p:cxnSp>
        <p:nvCxnSpPr>
          <p:cNvPr id="87" name="Straight Arrow Connector 86"/>
          <p:cNvCxnSpPr/>
          <p:nvPr/>
        </p:nvCxnSpPr>
        <p:spPr>
          <a:xfrm flipH="1">
            <a:off x="1939620" y="3142612"/>
            <a:ext cx="0" cy="79278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6"/>
          <p:cNvSpPr>
            <a:spLocks noChangeArrowheads="1"/>
          </p:cNvSpPr>
          <p:nvPr/>
        </p:nvSpPr>
        <p:spPr bwMode="auto">
          <a:xfrm>
            <a:off x="704670" y="1903609"/>
            <a:ext cx="1884034" cy="1154162"/>
          </a:xfrm>
          <a:prstGeom prst="rect">
            <a:avLst/>
          </a:prstGeom>
          <a:noFill/>
          <a:ln w="6350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" charset="0"/>
                <a:ea typeface="Courier" charset="0"/>
                <a:cs typeface="Courier" charset="0"/>
              </a:rPr>
              <a:t>@EventHandler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" charset="0"/>
                <a:ea typeface="Courier" charset="0"/>
                <a:cs typeface="Courier" charset="0"/>
              </a:rPr>
              <a:t>final public void onNewOrder(final NewOrderMessage message)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" b="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0" lang="en-US" altLang="en-US" sz="3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" charset="0"/>
                <a:ea typeface="Courier" charset="0"/>
                <a:cs typeface="Courier" charset="0"/>
              </a:rPr>
              <a:t>// instantiate a new order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" b="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0" lang="en-US" altLang="en-US" sz="3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" charset="0"/>
                <a:ea typeface="Courier" charset="0"/>
                <a:cs typeface="Courier" charset="0"/>
              </a:rPr>
              <a:t>final Order order = orderPool.get(null);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00" b="0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// extract from into the order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" b="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0" lang="en-US" altLang="en-US" sz="3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" charset="0"/>
                <a:ea typeface="Courier" charset="0"/>
                <a:cs typeface="Courier" charset="0"/>
              </a:rPr>
              <a:t>NewOrderMessageExtractor.extract(message, order);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00" b="0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// </a:t>
            </a:r>
            <a:r>
              <a:rPr lang="en-US" altLang="en-US" sz="300" b="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initialize </a:t>
            </a:r>
            <a:r>
              <a:rPr kumimoji="0" lang="en-US" altLang="en-US" sz="3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" charset="0"/>
                <a:ea typeface="Courier" charset="0"/>
                <a:cs typeface="Courier" charset="0"/>
              </a:rPr>
              <a:t>order state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" b="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  order.setState(OrderState.New);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// add to the application's order collection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" b="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0" lang="en-US" altLang="en-US" sz="3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" charset="0"/>
                <a:ea typeface="Courier" charset="0"/>
                <a:cs typeface="Courier" charset="0"/>
              </a:rPr>
              <a:t>orders.put(order.getOrderId(), order);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00" b="0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// create a new order event</a:t>
            </a:r>
          </a:p>
          <a:p>
            <a:pPr lvl="0" algn="l" eaLnBrk="0" hangingPunct="0"/>
            <a:r>
              <a:rPr lang="en-US" altLang="en-US" sz="300" b="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0" lang="en-US" altLang="en-US" sz="3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" charset="0"/>
                <a:ea typeface="Courier" charset="0"/>
                <a:cs typeface="Courier" charset="0"/>
              </a:rPr>
              <a:t>final OrderEvent event = </a:t>
            </a:r>
            <a:r>
              <a:rPr lang="en-US" altLang="en-US" sz="300" b="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OrderEvent.create();</a:t>
            </a:r>
          </a:p>
          <a:p>
            <a:pPr lvl="0" algn="l" eaLnBrk="0" hangingPunct="0"/>
            <a:endParaRPr lang="en-US" altLang="en-US" sz="300" b="0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lvl="0" algn="l" eaLnBrk="0" hangingPunct="0"/>
            <a:r>
              <a:rPr lang="en-US" altLang="en-US" sz="300" b="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  // populate the event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" b="0" i="0" u="none" strike="noStrike" cap="none" normalizeH="0" dirty="0">
                <a:ln>
                  <a:noFill/>
                </a:ln>
                <a:solidFill>
                  <a:srgbClr val="7030A0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0" lang="en-US" altLang="en-US" sz="3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" charset="0"/>
                <a:ea typeface="Courier" charset="0"/>
                <a:cs typeface="Courier" charset="0"/>
              </a:rPr>
              <a:t>OrderEventPopulator.populate(event, order);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00" b="0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// send the event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" b="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0" lang="en-US" altLang="en-US" sz="3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" charset="0"/>
                <a:ea typeface="Courier" charset="0"/>
                <a:cs typeface="Courier" charset="0"/>
              </a:rPr>
              <a:t>sendMessage(event);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113643" y="3883611"/>
            <a:ext cx="11485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dirty="0">
                <a:solidFill>
                  <a:srgbClr val="7030A0"/>
                </a:solidFill>
                <a:latin typeface="Papyrus" charset="0"/>
                <a:ea typeface="Papyrus" charset="0"/>
                <a:cs typeface="Papyrus" charset="0"/>
              </a:rPr>
              <a:t>X Platform</a:t>
            </a:r>
          </a:p>
        </p:txBody>
      </p:sp>
      <p:sp>
        <p:nvSpPr>
          <p:cNvPr id="11" name="Curved Left Arrow 10"/>
          <p:cNvSpPr/>
          <p:nvPr/>
        </p:nvSpPr>
        <p:spPr bwMode="auto">
          <a:xfrm>
            <a:off x="1618321" y="4039565"/>
            <a:ext cx="332771" cy="416688"/>
          </a:xfrm>
          <a:prstGeom prst="curvedLeftArrow">
            <a:avLst/>
          </a:prstGeom>
          <a:solidFill>
            <a:srgbClr val="C00000">
              <a:alpha val="4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862937" y="3999694"/>
            <a:ext cx="1639001" cy="430887"/>
            <a:chOff x="3865562" y="4088594"/>
            <a:chExt cx="1639001" cy="430887"/>
          </a:xfrm>
        </p:grpSpPr>
        <p:sp>
          <p:nvSpPr>
            <p:cNvPr id="115" name="TextBox 114"/>
            <p:cNvSpPr txBox="1"/>
            <p:nvPr/>
          </p:nvSpPr>
          <p:spPr>
            <a:xfrm>
              <a:off x="3936512" y="4088594"/>
              <a:ext cx="15680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0" dirty="0">
                  <a:latin typeface="Calibri" charset="0"/>
                  <a:ea typeface="Calibri" charset="0"/>
                  <a:cs typeface="Calibri" charset="0"/>
                </a:rPr>
                <a:t>Stabilize</a:t>
              </a:r>
            </a:p>
            <a:p>
              <a:r>
                <a:rPr lang="en-US" sz="1100" b="0" dirty="0">
                  <a:latin typeface="Calibri" charset="0"/>
                  <a:ea typeface="Calibri" charset="0"/>
                  <a:cs typeface="Calibri" charset="0"/>
                </a:rPr>
                <a:t>(Replicate/Persist)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865562" y="413764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5</a:t>
              </a:r>
            </a:p>
          </p:txBody>
        </p:sp>
      </p:grpSp>
      <p:sp>
        <p:nvSpPr>
          <p:cNvPr id="58" name="Rounded Rectangle 57"/>
          <p:cNvSpPr/>
          <p:nvPr/>
        </p:nvSpPr>
        <p:spPr>
          <a:xfrm>
            <a:off x="6629400" y="1599390"/>
            <a:ext cx="2362200" cy="3568082"/>
          </a:xfrm>
          <a:prstGeom prst="roundRect">
            <a:avLst/>
          </a:prstGeom>
          <a:solidFill>
            <a:srgbClr val="7030A0">
              <a:alpha val="5000"/>
            </a:srgb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Backup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6832600" y="3795597"/>
            <a:ext cx="2057400" cy="1143000"/>
          </a:xfrm>
          <a:prstGeom prst="roundRect">
            <a:avLst/>
          </a:prstGeom>
          <a:ln w="127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z="8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7852495" y="1982449"/>
            <a:ext cx="986705" cy="951819"/>
            <a:chOff x="2325924" y="2134090"/>
            <a:chExt cx="3458832" cy="1993946"/>
          </a:xfrm>
        </p:grpSpPr>
        <p:sp>
          <p:nvSpPr>
            <p:cNvPr id="103" name="Rounded Rectangle 102"/>
            <p:cNvSpPr/>
            <p:nvPr/>
          </p:nvSpPr>
          <p:spPr bwMode="auto">
            <a:xfrm>
              <a:off x="3346025" y="2134090"/>
              <a:ext cx="1592910" cy="259740"/>
            </a:xfrm>
            <a:prstGeom prst="roundRect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" b="0" dirty="0">
                  <a:solidFill>
                    <a:schemeClr val="dk1"/>
                  </a:solidFill>
                  <a:latin typeface="Calibri" pitchFamily="34" charset="0"/>
                </a:rPr>
                <a:t>Repository</a:t>
              </a:r>
            </a:p>
          </p:txBody>
        </p:sp>
        <p:sp>
          <p:nvSpPr>
            <p:cNvPr id="104" name="Rounded Rectangle 103"/>
            <p:cNvSpPr/>
            <p:nvPr/>
          </p:nvSpPr>
          <p:spPr bwMode="auto">
            <a:xfrm>
              <a:off x="2499544" y="2802819"/>
              <a:ext cx="1415332" cy="275646"/>
            </a:xfrm>
            <a:prstGeom prst="roundRect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" b="0" dirty="0">
                  <a:solidFill>
                    <a:schemeClr val="dk1"/>
                  </a:solidFill>
                  <a:latin typeface="Calibri" pitchFamily="34" charset="0"/>
                </a:rPr>
                <a:t>Map</a:t>
              </a:r>
            </a:p>
          </p:txBody>
        </p:sp>
        <p:sp>
          <p:nvSpPr>
            <p:cNvPr id="105" name="Rounded Rectangle 104"/>
            <p:cNvSpPr/>
            <p:nvPr/>
          </p:nvSpPr>
          <p:spPr bwMode="auto">
            <a:xfrm>
              <a:off x="4369424" y="2802818"/>
              <a:ext cx="1415332" cy="275647"/>
            </a:xfrm>
            <a:prstGeom prst="roundRect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" b="0" dirty="0">
                  <a:solidFill>
                    <a:schemeClr val="dk1"/>
                  </a:solidFill>
                  <a:latin typeface="Calibri" pitchFamily="34" charset="0"/>
                </a:rPr>
                <a:t>Set</a:t>
              </a:r>
            </a:p>
          </p:txBody>
        </p:sp>
        <p:sp>
          <p:nvSpPr>
            <p:cNvPr id="106" name="Rounded Rectangle 105"/>
            <p:cNvSpPr/>
            <p:nvPr/>
          </p:nvSpPr>
          <p:spPr bwMode="auto">
            <a:xfrm>
              <a:off x="2325924" y="3832087"/>
              <a:ext cx="846481" cy="295949"/>
            </a:xfrm>
            <a:prstGeom prst="roundRect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" b="0" dirty="0">
                  <a:latin typeface="Calibri" pitchFamily="34" charset="0"/>
                </a:rPr>
                <a:t>Queue</a:t>
              </a:r>
            </a:p>
          </p:txBody>
        </p:sp>
        <p:cxnSp>
          <p:nvCxnSpPr>
            <p:cNvPr id="107" name="Straight Arrow Connector 76"/>
            <p:cNvCxnSpPr/>
            <p:nvPr/>
          </p:nvCxnSpPr>
          <p:spPr bwMode="auto">
            <a:xfrm rot="5400000">
              <a:off x="3470351" y="2130689"/>
              <a:ext cx="408989" cy="93527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Straight Arrow Connector 78"/>
            <p:cNvCxnSpPr/>
            <p:nvPr/>
          </p:nvCxnSpPr>
          <p:spPr bwMode="auto">
            <a:xfrm rot="16200000" flipH="1">
              <a:off x="4405291" y="2131019"/>
              <a:ext cx="408988" cy="93461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9" name="Rounded Rectangle 108"/>
            <p:cNvSpPr/>
            <p:nvPr/>
          </p:nvSpPr>
          <p:spPr bwMode="auto">
            <a:xfrm>
              <a:off x="4369424" y="3334230"/>
              <a:ext cx="569511" cy="292873"/>
            </a:xfrm>
            <a:prstGeom prst="roundRect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" b="0" dirty="0">
                  <a:solidFill>
                    <a:schemeClr val="dk1"/>
                  </a:solidFill>
                  <a:latin typeface="Calibri" pitchFamily="34" charset="0"/>
                </a:rPr>
                <a:t>Entity</a:t>
              </a:r>
            </a:p>
          </p:txBody>
        </p:sp>
        <p:sp>
          <p:nvSpPr>
            <p:cNvPr id="110" name="Rounded Rectangle 109"/>
            <p:cNvSpPr/>
            <p:nvPr/>
          </p:nvSpPr>
          <p:spPr bwMode="auto">
            <a:xfrm>
              <a:off x="2326585" y="3334229"/>
              <a:ext cx="845820" cy="292873"/>
            </a:xfrm>
            <a:prstGeom prst="roundRect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" b="0" dirty="0">
                  <a:solidFill>
                    <a:schemeClr val="dk1"/>
                  </a:solidFill>
                  <a:latin typeface="Calibri" pitchFamily="34" charset="0"/>
                </a:rPr>
                <a:t>Entity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 bwMode="auto">
            <a:xfrm flipH="1">
              <a:off x="2749165" y="3627102"/>
              <a:ext cx="330" cy="20498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3" name="Rounded Rectangle 112"/>
            <p:cNvSpPr/>
            <p:nvPr/>
          </p:nvSpPr>
          <p:spPr bwMode="auto">
            <a:xfrm>
              <a:off x="3253828" y="3822442"/>
              <a:ext cx="846481" cy="295949"/>
            </a:xfrm>
            <a:prstGeom prst="roundRect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" b="0" dirty="0">
                  <a:latin typeface="Calibri" pitchFamily="34" charset="0"/>
                </a:rPr>
                <a:t>Queue</a:t>
              </a:r>
            </a:p>
          </p:txBody>
        </p:sp>
        <p:sp>
          <p:nvSpPr>
            <p:cNvPr id="114" name="Rounded Rectangle 113"/>
            <p:cNvSpPr/>
            <p:nvPr/>
          </p:nvSpPr>
          <p:spPr bwMode="auto">
            <a:xfrm>
              <a:off x="3254489" y="3324584"/>
              <a:ext cx="845820" cy="292873"/>
            </a:xfrm>
            <a:prstGeom prst="roundRect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" b="0" dirty="0">
                  <a:solidFill>
                    <a:schemeClr val="dk1"/>
                  </a:solidFill>
                  <a:latin typeface="Calibri" pitchFamily="34" charset="0"/>
                </a:rPr>
                <a:t>Entity</a:t>
              </a:r>
            </a:p>
          </p:txBody>
        </p:sp>
        <p:cxnSp>
          <p:nvCxnSpPr>
            <p:cNvPr id="118" name="Straight Arrow Connector 117"/>
            <p:cNvCxnSpPr/>
            <p:nvPr/>
          </p:nvCxnSpPr>
          <p:spPr bwMode="auto">
            <a:xfrm flipH="1">
              <a:off x="3677069" y="3617457"/>
              <a:ext cx="330" cy="20498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1" name="Straight Arrow Connector 76"/>
            <p:cNvCxnSpPr/>
            <p:nvPr/>
          </p:nvCxnSpPr>
          <p:spPr bwMode="auto">
            <a:xfrm rot="5400000">
              <a:off x="2850471" y="2977490"/>
              <a:ext cx="255764" cy="457715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2" name="Straight Arrow Connector 76"/>
            <p:cNvCxnSpPr/>
            <p:nvPr/>
          </p:nvCxnSpPr>
          <p:spPr bwMode="auto">
            <a:xfrm rot="16200000" flipH="1">
              <a:off x="3319245" y="2966429"/>
              <a:ext cx="246119" cy="470189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3" name="Rounded Rectangle 122"/>
            <p:cNvSpPr/>
            <p:nvPr/>
          </p:nvSpPr>
          <p:spPr bwMode="auto">
            <a:xfrm>
              <a:off x="5215245" y="3324583"/>
              <a:ext cx="569511" cy="292873"/>
            </a:xfrm>
            <a:prstGeom prst="roundRect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" b="0" dirty="0">
                  <a:solidFill>
                    <a:schemeClr val="dk1"/>
                  </a:solidFill>
                  <a:latin typeface="Calibri" pitchFamily="34" charset="0"/>
                </a:rPr>
                <a:t>Entity</a:t>
              </a:r>
            </a:p>
          </p:txBody>
        </p:sp>
        <p:cxnSp>
          <p:nvCxnSpPr>
            <p:cNvPr id="124" name="Straight Arrow Connector 76"/>
            <p:cNvCxnSpPr/>
            <p:nvPr/>
          </p:nvCxnSpPr>
          <p:spPr bwMode="auto">
            <a:xfrm rot="5400000">
              <a:off x="4737753" y="2994892"/>
              <a:ext cx="255765" cy="42291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5" name="Straight Arrow Connector 76"/>
            <p:cNvCxnSpPr/>
            <p:nvPr/>
          </p:nvCxnSpPr>
          <p:spPr bwMode="auto">
            <a:xfrm rot="16200000" flipH="1">
              <a:off x="5165486" y="2990068"/>
              <a:ext cx="246118" cy="422911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26" name="Rectangle 125"/>
          <p:cNvSpPr/>
          <p:nvPr/>
        </p:nvSpPr>
        <p:spPr>
          <a:xfrm>
            <a:off x="6878395" y="3883611"/>
            <a:ext cx="11485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dirty="0">
                <a:solidFill>
                  <a:srgbClr val="7030A0"/>
                </a:solidFill>
                <a:latin typeface="Papyrus" charset="0"/>
                <a:ea typeface="Papyrus" charset="0"/>
                <a:cs typeface="Papyrus" charset="0"/>
              </a:rPr>
              <a:t>X Platform</a:t>
            </a:r>
          </a:p>
        </p:txBody>
      </p:sp>
      <p:sp>
        <p:nvSpPr>
          <p:cNvPr id="127" name="Can 126"/>
          <p:cNvSpPr/>
          <p:nvPr/>
        </p:nvSpPr>
        <p:spPr bwMode="auto">
          <a:xfrm>
            <a:off x="4831233" y="5224537"/>
            <a:ext cx="520513" cy="534130"/>
          </a:xfrm>
          <a:prstGeom prst="can">
            <a:avLst/>
          </a:prstGeom>
          <a:ln w="127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" b="0" dirty="0">
                <a:latin typeface="Calibri" pitchFamily="34" charset="0"/>
              </a:rPr>
              <a:t>TLOG</a:t>
            </a:r>
          </a:p>
        </p:txBody>
      </p:sp>
      <p:cxnSp>
        <p:nvCxnSpPr>
          <p:cNvPr id="22" name="Elbow Connector 21"/>
          <p:cNvCxnSpPr>
            <a:stCxn id="4" idx="3"/>
            <a:endCxn id="127" idx="1"/>
          </p:cNvCxnSpPr>
          <p:nvPr/>
        </p:nvCxnSpPr>
        <p:spPr bwMode="auto">
          <a:xfrm>
            <a:off x="4334800" y="4367097"/>
            <a:ext cx="756690" cy="857440"/>
          </a:xfrm>
          <a:prstGeom prst="bentConnector2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4" idx="3"/>
            <a:endCxn id="59" idx="1"/>
          </p:cNvCxnSpPr>
          <p:nvPr/>
        </p:nvCxnSpPr>
        <p:spPr>
          <a:xfrm>
            <a:off x="4334800" y="4367097"/>
            <a:ext cx="24978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Can 128"/>
          <p:cNvSpPr/>
          <p:nvPr/>
        </p:nvSpPr>
        <p:spPr bwMode="auto">
          <a:xfrm>
            <a:off x="6113157" y="5224537"/>
            <a:ext cx="520513" cy="534130"/>
          </a:xfrm>
          <a:prstGeom prst="can">
            <a:avLst/>
          </a:prstGeom>
          <a:ln w="127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" b="0" dirty="0">
                <a:latin typeface="Calibri" pitchFamily="34" charset="0"/>
              </a:rPr>
              <a:t>TLOG</a:t>
            </a:r>
          </a:p>
        </p:txBody>
      </p:sp>
      <p:cxnSp>
        <p:nvCxnSpPr>
          <p:cNvPr id="130" name="Elbow Connector 129"/>
          <p:cNvCxnSpPr>
            <a:stCxn id="59" idx="1"/>
            <a:endCxn id="129" idx="1"/>
          </p:cNvCxnSpPr>
          <p:nvPr/>
        </p:nvCxnSpPr>
        <p:spPr bwMode="auto">
          <a:xfrm rot="10800000" flipV="1">
            <a:off x="6373414" y="4367097"/>
            <a:ext cx="459186" cy="857440"/>
          </a:xfrm>
          <a:prstGeom prst="bentConnector2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 flipV="1">
            <a:off x="8435447" y="2998396"/>
            <a:ext cx="2" cy="830093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5400000">
            <a:off x="3041980" y="5276781"/>
            <a:ext cx="13716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3668719" y="5181158"/>
            <a:ext cx="1117041" cy="907941"/>
            <a:chOff x="6679560" y="5116810"/>
            <a:chExt cx="1117041" cy="907941"/>
          </a:xfrm>
        </p:grpSpPr>
        <p:sp>
          <p:nvSpPr>
            <p:cNvPr id="89" name="TextBox 88"/>
            <p:cNvSpPr txBox="1"/>
            <p:nvPr/>
          </p:nvSpPr>
          <p:spPr>
            <a:xfrm>
              <a:off x="6795260" y="5116810"/>
              <a:ext cx="1001341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0" dirty="0">
                  <a:latin typeface="Calibri" charset="0"/>
                  <a:ea typeface="Calibri" charset="0"/>
                  <a:cs typeface="Calibri" charset="0"/>
                </a:rPr>
                <a:t>Acknowledge inbound message</a:t>
              </a:r>
            </a:p>
            <a:p>
              <a:r>
                <a:rPr lang="en-US" sz="1000" b="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(Complete Transaction)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679560" y="5242587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8</a:t>
              </a:r>
            </a:p>
          </p:txBody>
        </p:sp>
      </p:grpSp>
      <p:cxnSp>
        <p:nvCxnSpPr>
          <p:cNvPr id="91" name="Straight Arrow Connector 90"/>
          <p:cNvCxnSpPr/>
          <p:nvPr/>
        </p:nvCxnSpPr>
        <p:spPr>
          <a:xfrm>
            <a:off x="2692664" y="4590981"/>
            <a:ext cx="1357" cy="1371601"/>
          </a:xfrm>
          <a:prstGeom prst="straightConnector1">
            <a:avLst/>
          </a:prstGeom>
          <a:ln w="19050"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2637153" y="5203353"/>
            <a:ext cx="989863" cy="600164"/>
            <a:chOff x="5198003" y="5122578"/>
            <a:chExt cx="1047955" cy="600164"/>
          </a:xfrm>
        </p:grpSpPr>
        <p:sp>
          <p:nvSpPr>
            <p:cNvPr id="93" name="TextBox 92"/>
            <p:cNvSpPr txBox="1"/>
            <p:nvPr/>
          </p:nvSpPr>
          <p:spPr>
            <a:xfrm>
              <a:off x="5351802" y="5122578"/>
              <a:ext cx="89415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0" dirty="0">
                  <a:latin typeface="Calibri" charset="0"/>
                  <a:ea typeface="Calibri" charset="0"/>
                  <a:cs typeface="Calibri" charset="0"/>
                </a:rPr>
                <a:t>Receive stability notification</a:t>
              </a:r>
              <a:endParaRPr lang="en-US" sz="1100" b="0" u="sng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198003" y="5249872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7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03910" y="4039565"/>
            <a:ext cx="1157427" cy="400110"/>
            <a:chOff x="3746813" y="4130930"/>
            <a:chExt cx="1157427" cy="400110"/>
          </a:xfrm>
        </p:grpSpPr>
        <p:sp>
          <p:nvSpPr>
            <p:cNvPr id="97" name="TextBox 96"/>
            <p:cNvSpPr txBox="1"/>
            <p:nvPr/>
          </p:nvSpPr>
          <p:spPr>
            <a:xfrm>
              <a:off x="3865262" y="4130930"/>
              <a:ext cx="1038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Start Transaction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746813" y="413764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3835314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Kode41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320555"/>
              </a:buClr>
            </a:pPr>
            <a:r>
              <a:rPr lang="en-US" dirty="0"/>
              <a:t>We develop custom solutions focused on:</a:t>
            </a:r>
          </a:p>
          <a:p>
            <a:pPr lvl="1">
              <a:buClr>
                <a:srgbClr val="320555"/>
              </a:buClr>
            </a:pPr>
            <a:r>
              <a:rPr lang="en-US" dirty="0"/>
              <a:t>Stream processing</a:t>
            </a:r>
          </a:p>
          <a:p>
            <a:pPr lvl="1">
              <a:buClr>
                <a:srgbClr val="320555"/>
              </a:buClr>
            </a:pPr>
            <a:r>
              <a:rPr lang="en-US" dirty="0"/>
              <a:t>Targeted advertising</a:t>
            </a:r>
          </a:p>
          <a:p>
            <a:pPr lvl="1">
              <a:buClr>
                <a:srgbClr val="320555"/>
              </a:buClr>
            </a:pPr>
            <a:r>
              <a:rPr lang="en-US" dirty="0"/>
              <a:t>Soft real-time solutions</a:t>
            </a:r>
          </a:p>
          <a:p>
            <a:pPr>
              <a:buClr>
                <a:srgbClr val="320555"/>
              </a:buClr>
            </a:pPr>
            <a:r>
              <a:rPr lang="en-US" dirty="0"/>
              <a:t>Based on our past experiences, we partnered up with </a:t>
            </a:r>
            <a:r>
              <a:rPr lang="en-US" dirty="0" err="1"/>
              <a:t>Neeve</a:t>
            </a:r>
            <a:r>
              <a:rPr lang="en-US" dirty="0"/>
              <a:t> Research to build ad serving solutions on X Platform</a:t>
            </a:r>
          </a:p>
        </p:txBody>
      </p:sp>
    </p:spTree>
    <p:extLst>
      <p:ext uri="{BB962C8B-B14F-4D97-AF65-F5344CB8AC3E}">
        <p14:creationId xmlns:p14="http://schemas.microsoft.com/office/powerpoint/2010/main" val="2108816545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Real-Time Ad Bidding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0667"/>
            <a:ext cx="9144000" cy="411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14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Real-Time Ad Bidding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0667"/>
            <a:ext cx="9144000" cy="411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88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4214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DFB602"/>
                </a:solidFill>
              </a:rPr>
              <a:t>Colin MacNaughton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Head of Engineering at Neeve Research, the creators of the X Platform: a platform for building In Memory enterprise applications that are high performance, easy to author, and easy to maintain. </a:t>
            </a:r>
          </a:p>
          <a:p>
            <a:pPr marL="0" indent="0">
              <a:buNone/>
            </a:pP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DFB602"/>
                </a:solidFill>
              </a:rPr>
              <a:t>Igor Mihaljevic</a:t>
            </a:r>
            <a:br>
              <a:rPr lang="en-US" dirty="0"/>
            </a:b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Lead Engineer a Kode41, a services firm specializing in high performance system design and development. Igor's professional focus is software architecture of Ad Bidding, Online Games, and Social Network analysis with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</a:rPr>
              <a:t>BigData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Image2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917055" y="4528641"/>
            <a:ext cx="1769745" cy="770255"/>
          </a:xfrm>
          <a:prstGeom prst="rect">
            <a:avLst/>
          </a:prstGeom>
        </p:spPr>
      </p:pic>
      <p:pic>
        <p:nvPicPr>
          <p:cNvPr id="6" name="Picture 3" descr="C:\Passport\Neeve\Marketing\LogoSmall57811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9217" y="2439913"/>
            <a:ext cx="2713723" cy="3576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0145067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Real-Time Ad Bidding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0667"/>
            <a:ext cx="9144000" cy="411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32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Real-Time Ad Bidding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0667"/>
            <a:ext cx="9144000" cy="411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013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Real-Time Ad Bidding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0667"/>
            <a:ext cx="9144000" cy="411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2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Real-Time Ad Bidding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0667"/>
            <a:ext cx="9144000" cy="411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17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Real-Time Ad Bidding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8552"/>
            <a:ext cx="9144000" cy="472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45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Real-Time Ad Bidding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9408"/>
            <a:ext cx="9144000" cy="426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662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Real-Time Ad Bidding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6375"/>
            <a:ext cx="9144000" cy="426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03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Real-Time Ad Bidding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6375"/>
            <a:ext cx="9144000" cy="426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8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Real-Time Ad Bidding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6375"/>
            <a:ext cx="9144000" cy="426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033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Real-Time Ad Bidding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0"/>
            <a:ext cx="9144000" cy="471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5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4000" dirty="0"/>
              <a:t>X-Once Steaming Challenges</a:t>
            </a:r>
          </a:p>
          <a:p>
            <a:endParaRPr lang="en-US" sz="4000" dirty="0"/>
          </a:p>
          <a:p>
            <a:r>
              <a:rPr lang="en-US" sz="4000" dirty="0"/>
              <a:t>Case Study – An Ad Exchange</a:t>
            </a:r>
          </a:p>
          <a:p>
            <a:endParaRPr lang="en-US" sz="4000" dirty="0"/>
          </a:p>
          <a:p>
            <a:r>
              <a:rPr lang="en-US" sz="4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57438691"/>
      </p:ext>
    </p:extLst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Real-Time Ad Bidding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0"/>
            <a:ext cx="9144000" cy="354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91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we Encountered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Problems encountered with several projects we’ve done:</a:t>
            </a:r>
          </a:p>
          <a:p>
            <a:pPr lvl="1"/>
            <a:r>
              <a:rPr lang="en-US" dirty="0"/>
              <a:t>Build everything from scratch</a:t>
            </a:r>
          </a:p>
          <a:p>
            <a:pPr lvl="1"/>
            <a:r>
              <a:rPr lang="en-US" dirty="0"/>
              <a:t>Difficult to design for concurrency</a:t>
            </a:r>
          </a:p>
          <a:p>
            <a:pPr lvl="1"/>
            <a:r>
              <a:rPr lang="en-US" dirty="0"/>
              <a:t>Difficult to achieve scaling</a:t>
            </a:r>
          </a:p>
          <a:p>
            <a:pPr lvl="1"/>
            <a:r>
              <a:rPr lang="en-US" dirty="0"/>
              <a:t>Difficult to achieve reliability</a:t>
            </a:r>
          </a:p>
          <a:p>
            <a:pPr lvl="1"/>
            <a:r>
              <a:rPr lang="en-US" dirty="0"/>
              <a:t>Storage is the bottleneck</a:t>
            </a:r>
          </a:p>
        </p:txBody>
      </p:sp>
    </p:spTree>
    <p:extLst>
      <p:ext uri="{BB962C8B-B14F-4D97-AF65-F5344CB8AC3E}">
        <p14:creationId xmlns:p14="http://schemas.microsoft.com/office/powerpoint/2010/main" val="720616192"/>
      </p:ext>
    </p:extLst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we Encountered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Real-time computing with VMs and garbage collection</a:t>
            </a:r>
          </a:p>
          <a:p>
            <a:pPr lvl="1"/>
            <a:r>
              <a:rPr lang="en-US" dirty="0"/>
              <a:t>Complicated setup for development</a:t>
            </a:r>
          </a:p>
          <a:p>
            <a:pPr lvl="1"/>
            <a:r>
              <a:rPr lang="en-US" dirty="0"/>
              <a:t>Complicated DevOps</a:t>
            </a:r>
          </a:p>
          <a:p>
            <a:pPr lvl="1"/>
            <a:r>
              <a:rPr lang="en-US" dirty="0"/>
              <a:t>Complicated HW and network topology from start</a:t>
            </a:r>
          </a:p>
        </p:txBody>
      </p:sp>
    </p:spTree>
    <p:extLst>
      <p:ext uri="{BB962C8B-B14F-4D97-AF65-F5344CB8AC3E}">
        <p14:creationId xmlns:p14="http://schemas.microsoft.com/office/powerpoint/2010/main" val="4088481900"/>
      </p:ext>
    </p:extLst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Case Study with X Platform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8378"/>
            <a:ext cx="9144000" cy="288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96484"/>
      </p:ext>
    </p:extLst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Case Study with X Platform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00251" y="4001255"/>
            <a:ext cx="8571744" cy="2275767"/>
          </a:xfrm>
          <a:prstGeom prst="rect">
            <a:avLst/>
          </a:prstGeom>
          <a:solidFill>
            <a:schemeClr val="bg1">
              <a:alpha val="4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87" y="1417022"/>
            <a:ext cx="7109551" cy="48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475520"/>
      </p:ext>
    </p:extLst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 Platform: High Availability, and Guaranteed, X-Once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amount of errors in ad serving can be tolerated, but they bear high financial cost</a:t>
            </a:r>
          </a:p>
          <a:p>
            <a:r>
              <a:rPr lang="en-US" dirty="0"/>
              <a:t>Every ad request involves financial transaction</a:t>
            </a:r>
          </a:p>
          <a:p>
            <a:pPr lvl="1"/>
            <a:r>
              <a:rPr lang="en-US" dirty="0"/>
              <a:t>If there is a winning bid, but no delivery to user, someone is getting paid for work not done, and someone else is being charged for it.</a:t>
            </a:r>
          </a:p>
          <a:p>
            <a:pPr lvl="1"/>
            <a:r>
              <a:rPr lang="en-US" dirty="0"/>
              <a:t>Handling same messages multiple times complicates tracing and discarding duplicate ad requests (someone is being double-charged, or possibly multiple ad buyers are being charged)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208379"/>
      </p:ext>
    </p:extLst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the Product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24" y="1966140"/>
            <a:ext cx="8041951" cy="292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30070"/>
      </p:ext>
    </p:extLst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is on business logic.</a:t>
            </a:r>
          </a:p>
          <a:p>
            <a:r>
              <a:rPr lang="en-US" dirty="0"/>
              <a:t>Concurrency model is built-in </a:t>
            </a:r>
          </a:p>
          <a:p>
            <a:r>
              <a:rPr lang="en-US" dirty="0"/>
              <a:t>Simple horizontal scaling</a:t>
            </a:r>
          </a:p>
          <a:p>
            <a:r>
              <a:rPr lang="en-US" dirty="0"/>
              <a:t>Fast persistent storage, enabled by configuration, not coding</a:t>
            </a:r>
          </a:p>
          <a:p>
            <a:r>
              <a:rPr lang="en-US" dirty="0"/>
              <a:t>No remote cache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577472"/>
      </p:ext>
    </p:extLst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issues with GC pauses</a:t>
            </a:r>
          </a:p>
          <a:p>
            <a:r>
              <a:rPr lang="en-US" dirty="0"/>
              <a:t>Easier setup for development</a:t>
            </a:r>
          </a:p>
          <a:p>
            <a:r>
              <a:rPr lang="en-US" dirty="0"/>
              <a:t>Simplified DevOps</a:t>
            </a:r>
          </a:p>
          <a:p>
            <a:r>
              <a:rPr lang="en-US" dirty="0"/>
              <a:t>Simplified Hardware and Network Topology</a:t>
            </a:r>
          </a:p>
          <a:p>
            <a:r>
              <a:rPr lang="en-US" dirty="0"/>
              <a:t>Increased productivity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13438"/>
      </p:ext>
    </p:extLst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5343" y="3871225"/>
            <a:ext cx="73288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320555"/>
                </a:solidFill>
                <a:latin typeface="Garamond" charset="0"/>
                <a:ea typeface="Garamond" charset="0"/>
                <a:cs typeface="Garamond" charset="0"/>
              </a:rPr>
              <a:t>Deploying and Running the Ad Serving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10957" y="2069069"/>
            <a:ext cx="381762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9600" spc="50" dirty="0">
                <a:ln w="11430"/>
                <a:solidFill>
                  <a:srgbClr val="FFC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35875092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 bwMode="auto">
          <a:xfrm flipV="1">
            <a:off x="5257062" y="4467261"/>
            <a:ext cx="1548144" cy="905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982713" y="4489762"/>
            <a:ext cx="1855959" cy="90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0" name="Group 39"/>
          <p:cNvGrpSpPr/>
          <p:nvPr/>
        </p:nvGrpSpPr>
        <p:grpSpPr>
          <a:xfrm>
            <a:off x="5951486" y="4390405"/>
            <a:ext cx="197590" cy="130116"/>
            <a:chOff x="3333261" y="3701979"/>
            <a:chExt cx="251911" cy="172904"/>
          </a:xfrm>
          <a:solidFill>
            <a:schemeClr val="accent3">
              <a:lumMod val="75000"/>
            </a:schemeClr>
          </a:solidFill>
        </p:grpSpPr>
        <p:sp>
          <p:nvSpPr>
            <p:cNvPr id="41" name="Rectangle 40"/>
            <p:cNvSpPr/>
            <p:nvPr/>
          </p:nvSpPr>
          <p:spPr bwMode="auto">
            <a:xfrm>
              <a:off x="3333261" y="3701979"/>
              <a:ext cx="251911" cy="172904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Isosceles Triangle 41"/>
            <p:cNvSpPr/>
            <p:nvPr/>
          </p:nvSpPr>
          <p:spPr bwMode="auto">
            <a:xfrm rot="10800000">
              <a:off x="3333261" y="3701979"/>
              <a:ext cx="248993" cy="108641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706032" y="4391812"/>
            <a:ext cx="197590" cy="130116"/>
            <a:chOff x="3333261" y="3701979"/>
            <a:chExt cx="251911" cy="172904"/>
          </a:xfrm>
          <a:solidFill>
            <a:schemeClr val="accent3">
              <a:lumMod val="75000"/>
            </a:schemeClr>
          </a:solidFill>
        </p:grpSpPr>
        <p:sp>
          <p:nvSpPr>
            <p:cNvPr id="44" name="Rectangle 43"/>
            <p:cNvSpPr/>
            <p:nvPr/>
          </p:nvSpPr>
          <p:spPr bwMode="auto">
            <a:xfrm>
              <a:off x="3333261" y="3701979"/>
              <a:ext cx="251911" cy="172904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 bwMode="auto">
            <a:xfrm rot="10800000">
              <a:off x="3333261" y="3701979"/>
              <a:ext cx="248993" cy="108641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460194" y="4390405"/>
            <a:ext cx="197590" cy="130116"/>
            <a:chOff x="3333261" y="3701979"/>
            <a:chExt cx="251911" cy="172904"/>
          </a:xfrm>
          <a:solidFill>
            <a:schemeClr val="accent3">
              <a:lumMod val="75000"/>
            </a:schemeClr>
          </a:solidFill>
        </p:grpSpPr>
        <p:sp>
          <p:nvSpPr>
            <p:cNvPr id="47" name="Rectangle 46"/>
            <p:cNvSpPr/>
            <p:nvPr/>
          </p:nvSpPr>
          <p:spPr bwMode="auto">
            <a:xfrm>
              <a:off x="3333261" y="3701979"/>
              <a:ext cx="251911" cy="172904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Isosceles Triangle 47"/>
            <p:cNvSpPr/>
            <p:nvPr/>
          </p:nvSpPr>
          <p:spPr bwMode="auto">
            <a:xfrm rot="10800000">
              <a:off x="3333261" y="3701979"/>
              <a:ext cx="248993" cy="108641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404215" y="4426458"/>
            <a:ext cx="197590" cy="130116"/>
            <a:chOff x="3333261" y="3701979"/>
            <a:chExt cx="251911" cy="172904"/>
          </a:xfrm>
          <a:solidFill>
            <a:schemeClr val="accent3">
              <a:lumMod val="75000"/>
            </a:schemeClr>
          </a:solidFill>
        </p:grpSpPr>
        <p:sp>
          <p:nvSpPr>
            <p:cNvPr id="5" name="Rectangle 4"/>
            <p:cNvSpPr/>
            <p:nvPr/>
          </p:nvSpPr>
          <p:spPr bwMode="auto">
            <a:xfrm>
              <a:off x="3333261" y="3701979"/>
              <a:ext cx="251911" cy="172904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Isosceles Triangle 5"/>
            <p:cNvSpPr/>
            <p:nvPr/>
          </p:nvSpPr>
          <p:spPr bwMode="auto">
            <a:xfrm rot="10800000">
              <a:off x="3333261" y="3701979"/>
              <a:ext cx="248993" cy="108641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078585" y="4426458"/>
            <a:ext cx="197590" cy="130116"/>
            <a:chOff x="3333261" y="3701979"/>
            <a:chExt cx="251911" cy="172904"/>
          </a:xfrm>
          <a:solidFill>
            <a:schemeClr val="accent3">
              <a:lumMod val="75000"/>
            </a:schemeClr>
          </a:solidFill>
        </p:grpSpPr>
        <p:sp>
          <p:nvSpPr>
            <p:cNvPr id="29" name="Rectangle 28"/>
            <p:cNvSpPr/>
            <p:nvPr/>
          </p:nvSpPr>
          <p:spPr bwMode="auto">
            <a:xfrm>
              <a:off x="3333261" y="3701979"/>
              <a:ext cx="251911" cy="172904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Isosceles Triangle 29"/>
            <p:cNvSpPr/>
            <p:nvPr/>
          </p:nvSpPr>
          <p:spPr bwMode="auto">
            <a:xfrm rot="10800000">
              <a:off x="3333261" y="3701979"/>
              <a:ext cx="248993" cy="108641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742114" y="4426458"/>
            <a:ext cx="197590" cy="130116"/>
            <a:chOff x="3333261" y="3701979"/>
            <a:chExt cx="251911" cy="172904"/>
          </a:xfrm>
          <a:solidFill>
            <a:schemeClr val="accent3">
              <a:lumMod val="75000"/>
            </a:schemeClr>
          </a:solidFill>
        </p:grpSpPr>
        <p:sp>
          <p:nvSpPr>
            <p:cNvPr id="38" name="Rectangle 37"/>
            <p:cNvSpPr/>
            <p:nvPr/>
          </p:nvSpPr>
          <p:spPr bwMode="auto">
            <a:xfrm>
              <a:off x="3333261" y="3701979"/>
              <a:ext cx="251911" cy="172904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Isosceles Triangle 38"/>
            <p:cNvSpPr/>
            <p:nvPr/>
          </p:nvSpPr>
          <p:spPr bwMode="auto">
            <a:xfrm rot="10800000">
              <a:off x="3333261" y="3701979"/>
              <a:ext cx="248993" cy="108641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App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2477" y="1484026"/>
            <a:ext cx="6112589" cy="2118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do they do?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Receive Inbound Messages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Process / Update State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… and Emit Outbound Messages</a:t>
            </a:r>
          </a:p>
        </p:txBody>
      </p:sp>
      <p:sp>
        <p:nvSpPr>
          <p:cNvPr id="14" name="Rectangle: Rounded Corners 13"/>
          <p:cNvSpPr/>
          <p:nvPr/>
        </p:nvSpPr>
        <p:spPr bwMode="auto">
          <a:xfrm>
            <a:off x="3853775" y="4237205"/>
            <a:ext cx="1403287" cy="77859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App</a:t>
            </a:r>
          </a:p>
        </p:txBody>
      </p:sp>
      <p:sp>
        <p:nvSpPr>
          <p:cNvPr id="15" name="Cylinder 14"/>
          <p:cNvSpPr/>
          <p:nvPr/>
        </p:nvSpPr>
        <p:spPr bwMode="auto">
          <a:xfrm>
            <a:off x="4015235" y="5542167"/>
            <a:ext cx="1095469" cy="386266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5272165" y="4678326"/>
            <a:ext cx="1548144" cy="905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Explosion: 14 Points 23"/>
          <p:cNvSpPr/>
          <p:nvPr/>
        </p:nvSpPr>
        <p:spPr bwMode="auto">
          <a:xfrm>
            <a:off x="4341160" y="4460656"/>
            <a:ext cx="443620" cy="344032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4555418" y="4804688"/>
            <a:ext cx="7552" cy="71629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4410564" y="4892641"/>
            <a:ext cx="7550" cy="62833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4691221" y="4804688"/>
            <a:ext cx="7551" cy="71629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Arc 30"/>
          <p:cNvSpPr/>
          <p:nvPr/>
        </p:nvSpPr>
        <p:spPr bwMode="auto">
          <a:xfrm>
            <a:off x="6050281" y="4077772"/>
            <a:ext cx="1370530" cy="827642"/>
          </a:xfrm>
          <a:prstGeom prst="arc">
            <a:avLst>
              <a:gd name="adj1" fmla="val 12234257"/>
              <a:gd name="adj2" fmla="val 15958426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41490" y="3955911"/>
            <a:ext cx="2227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Outbound Message Stream(s)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5770" y="3956666"/>
            <a:ext cx="2008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Inbound Message Stream</a:t>
            </a:r>
          </a:p>
        </p:txBody>
      </p:sp>
      <p:sp>
        <p:nvSpPr>
          <p:cNvPr id="34" name="Arc 33"/>
          <p:cNvSpPr/>
          <p:nvPr/>
        </p:nvSpPr>
        <p:spPr bwMode="auto">
          <a:xfrm>
            <a:off x="1419217" y="4066830"/>
            <a:ext cx="1552803" cy="787651"/>
          </a:xfrm>
          <a:prstGeom prst="arc">
            <a:avLst>
              <a:gd name="adj1" fmla="val 16281582"/>
              <a:gd name="adj2" fmla="val 20474855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4926611" y="5298569"/>
            <a:ext cx="150287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6449089" y="5162833"/>
            <a:ext cx="97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State CRUD</a:t>
            </a:r>
          </a:p>
        </p:txBody>
      </p:sp>
      <p:sp>
        <p:nvSpPr>
          <p:cNvPr id="4" name="Arc 3"/>
          <p:cNvSpPr/>
          <p:nvPr/>
        </p:nvSpPr>
        <p:spPr bwMode="auto">
          <a:xfrm>
            <a:off x="1382683" y="4259986"/>
            <a:ext cx="2975221" cy="854787"/>
          </a:xfrm>
          <a:prstGeom prst="arc">
            <a:avLst>
              <a:gd name="adj1" fmla="val 66185"/>
              <a:gd name="adj2" fmla="val 4946871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24902" y="4983968"/>
            <a:ext cx="2008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Business Logic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6073841" y="4602978"/>
            <a:ext cx="197590" cy="130116"/>
            <a:chOff x="3333261" y="3701979"/>
            <a:chExt cx="251911" cy="172904"/>
          </a:xfrm>
          <a:solidFill>
            <a:schemeClr val="accent3">
              <a:lumMod val="75000"/>
            </a:schemeClr>
          </a:solidFill>
        </p:grpSpPr>
        <p:sp>
          <p:nvSpPr>
            <p:cNvPr id="53" name="Rectangle 52"/>
            <p:cNvSpPr/>
            <p:nvPr/>
          </p:nvSpPr>
          <p:spPr bwMode="auto">
            <a:xfrm>
              <a:off x="3333261" y="3701979"/>
              <a:ext cx="251911" cy="172904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Isosceles Triangle 53"/>
            <p:cNvSpPr/>
            <p:nvPr/>
          </p:nvSpPr>
          <p:spPr bwMode="auto">
            <a:xfrm rot="10800000">
              <a:off x="3333261" y="3701979"/>
              <a:ext cx="248993" cy="108641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828387" y="4604385"/>
            <a:ext cx="197590" cy="130116"/>
            <a:chOff x="3333261" y="3701979"/>
            <a:chExt cx="251911" cy="172904"/>
          </a:xfrm>
          <a:solidFill>
            <a:schemeClr val="accent3">
              <a:lumMod val="75000"/>
            </a:schemeClr>
          </a:solidFill>
        </p:grpSpPr>
        <p:sp>
          <p:nvSpPr>
            <p:cNvPr id="56" name="Rectangle 55"/>
            <p:cNvSpPr/>
            <p:nvPr/>
          </p:nvSpPr>
          <p:spPr bwMode="auto">
            <a:xfrm>
              <a:off x="3333261" y="3701979"/>
              <a:ext cx="251911" cy="172904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Isosceles Triangle 56"/>
            <p:cNvSpPr/>
            <p:nvPr/>
          </p:nvSpPr>
          <p:spPr bwMode="auto">
            <a:xfrm rot="10800000">
              <a:off x="3333261" y="3701979"/>
              <a:ext cx="248993" cy="108641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582549" y="4602978"/>
            <a:ext cx="197590" cy="130116"/>
            <a:chOff x="3333261" y="3701979"/>
            <a:chExt cx="251911" cy="172904"/>
          </a:xfrm>
          <a:solidFill>
            <a:schemeClr val="accent3">
              <a:lumMod val="75000"/>
            </a:schemeClr>
          </a:solidFill>
        </p:grpSpPr>
        <p:sp>
          <p:nvSpPr>
            <p:cNvPr id="59" name="Rectangle 58"/>
            <p:cNvSpPr/>
            <p:nvPr/>
          </p:nvSpPr>
          <p:spPr bwMode="auto">
            <a:xfrm>
              <a:off x="3333261" y="3701979"/>
              <a:ext cx="251911" cy="172904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Isosceles Triangle 59"/>
            <p:cNvSpPr/>
            <p:nvPr/>
          </p:nvSpPr>
          <p:spPr bwMode="auto">
            <a:xfrm rot="10800000">
              <a:off x="3333261" y="3701979"/>
              <a:ext cx="248993" cy="108641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45717" y="5080428"/>
            <a:ext cx="123693" cy="111065"/>
            <a:chOff x="4209890" y="5097894"/>
            <a:chExt cx="123693" cy="111065"/>
          </a:xfrm>
        </p:grpSpPr>
        <p:sp>
          <p:nvSpPr>
            <p:cNvPr id="63" name="Isosceles Triangle 62"/>
            <p:cNvSpPr/>
            <p:nvPr/>
          </p:nvSpPr>
          <p:spPr bwMode="auto">
            <a:xfrm>
              <a:off x="4209890" y="5097894"/>
              <a:ext cx="123693" cy="111065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4" name="Straight Connector 63"/>
            <p:cNvCxnSpPr>
              <a:stCxn id="63" idx="4"/>
              <a:endCxn id="63" idx="0"/>
            </p:cNvCxnSpPr>
            <p:nvPr/>
          </p:nvCxnSpPr>
          <p:spPr bwMode="auto">
            <a:xfrm flipH="1" flipV="1">
              <a:off x="4271737" y="5097894"/>
              <a:ext cx="61846" cy="11106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5" name="Group 64"/>
          <p:cNvGrpSpPr/>
          <p:nvPr/>
        </p:nvGrpSpPr>
        <p:grpSpPr>
          <a:xfrm>
            <a:off x="4345716" y="5259910"/>
            <a:ext cx="123693" cy="111065"/>
            <a:chOff x="4209890" y="5097894"/>
            <a:chExt cx="123693" cy="111065"/>
          </a:xfrm>
        </p:grpSpPr>
        <p:sp>
          <p:nvSpPr>
            <p:cNvPr id="66" name="Isosceles Triangle 65"/>
            <p:cNvSpPr/>
            <p:nvPr/>
          </p:nvSpPr>
          <p:spPr bwMode="auto">
            <a:xfrm>
              <a:off x="4209890" y="5097894"/>
              <a:ext cx="123693" cy="111065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7" name="Straight Connector 66"/>
            <p:cNvCxnSpPr>
              <a:stCxn id="66" idx="4"/>
              <a:endCxn id="66" idx="0"/>
            </p:cNvCxnSpPr>
            <p:nvPr/>
          </p:nvCxnSpPr>
          <p:spPr bwMode="auto">
            <a:xfrm flipH="1" flipV="1">
              <a:off x="4271737" y="5097894"/>
              <a:ext cx="61846" cy="11106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33669682"/>
      </p:ext>
    </p:extLst>
  </p:cSld>
  <p:clrMapOvr>
    <a:masterClrMapping/>
  </p:clrMapOvr>
  <p:transition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62200" y="1516380"/>
            <a:ext cx="3817620" cy="470898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0000" spc="50" dirty="0">
                <a:ln w="11430"/>
                <a:solidFill>
                  <a:srgbClr val="FFC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73047206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Microseconds Matter?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962" y="1600200"/>
            <a:ext cx="8845236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 processing time of </a:t>
            </a:r>
            <a:r>
              <a:rPr lang="en-US" dirty="0">
                <a:solidFill>
                  <a:srgbClr val="DFB602"/>
                </a:solidFill>
              </a:rPr>
              <a:t>1ms</a:t>
            </a:r>
            <a:r>
              <a:rPr lang="en-US" dirty="0"/>
              <a:t> limits your throughput to </a:t>
            </a:r>
            <a:r>
              <a:rPr lang="en-US" dirty="0">
                <a:solidFill>
                  <a:srgbClr val="DFB602"/>
                </a:solidFill>
              </a:rPr>
              <a:t>1000 messages / sec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Same applies to any synchronous callouts in the stream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…when ordered processing matters this is a problem</a:t>
            </a:r>
          </a:p>
        </p:txBody>
      </p:sp>
    </p:spTree>
    <p:extLst>
      <p:ext uri="{BB962C8B-B14F-4D97-AF65-F5344CB8AC3E}">
        <p14:creationId xmlns:p14="http://schemas.microsoft.com/office/powerpoint/2010/main" val="127061568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Exactly Once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320555"/>
              </a:buClr>
              <a:buNone/>
            </a:pPr>
            <a:r>
              <a:rPr lang="en-US" dirty="0"/>
              <a:t>The Speed Bumps: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Synchronous Messaging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Storage and Access to </a:t>
            </a:r>
            <a:r>
              <a:rPr lang="en-US" i="1" dirty="0"/>
              <a:t>fault tolerant</a:t>
            </a:r>
            <a:r>
              <a:rPr lang="en-US" dirty="0"/>
              <a:t> State 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Atomicity between Message Stream and State Updates</a:t>
            </a:r>
          </a:p>
        </p:txBody>
      </p:sp>
    </p:spTree>
    <p:extLst>
      <p:ext uri="{BB962C8B-B14F-4D97-AF65-F5344CB8AC3E}">
        <p14:creationId xmlns:p14="http://schemas.microsoft.com/office/powerpoint/2010/main" val="1814414167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X-Once Messaging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/>
              <a:t>Guaranteed messaging implies acks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Synchronous delivery modes kill throughput</a:t>
            </a:r>
          </a:p>
          <a:p>
            <a:pPr lvl="2"/>
            <a:r>
              <a:rPr lang="en-US" dirty="0"/>
              <a:t>Choose a messaging provider with windowed acks (pipelining)</a:t>
            </a:r>
          </a:p>
          <a:p>
            <a:pPr lvl="1"/>
            <a:r>
              <a:rPr lang="en-US" dirty="0"/>
              <a:t>Message session based transactions (batching) can improve throughput, but is costly for latency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Avoiding Redeliveries</a:t>
            </a:r>
          </a:p>
          <a:p>
            <a:pPr lvl="1"/>
            <a:r>
              <a:rPr lang="en-US" dirty="0"/>
              <a:t>Sender must hold un-</a:t>
            </a:r>
            <a:r>
              <a:rPr lang="en-US" dirty="0" err="1"/>
              <a:t>acked</a:t>
            </a:r>
            <a:r>
              <a:rPr lang="en-US" dirty="0"/>
              <a:t> messages to redeliver after failure</a:t>
            </a:r>
          </a:p>
          <a:p>
            <a:pPr lvl="1"/>
            <a:r>
              <a:rPr lang="en-US" dirty="0"/>
              <a:t>Receiver must track received messages to prevent reprocessing after a failure</a:t>
            </a:r>
          </a:p>
        </p:txBody>
      </p:sp>
    </p:spTree>
    <p:extLst>
      <p:ext uri="{BB962C8B-B14F-4D97-AF65-F5344CB8AC3E}">
        <p14:creationId xmlns:p14="http://schemas.microsoft.com/office/powerpoint/2010/main" val="903112865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 Once State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870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Disk Based Storage</a:t>
            </a:r>
          </a:p>
          <a:p>
            <a:pPr lvl="1"/>
            <a:r>
              <a:rPr lang="en-US" dirty="0"/>
              <a:t>Can be slow  (1-4ms) commodity SSDs</a:t>
            </a:r>
          </a:p>
          <a:p>
            <a:pPr lvl="1"/>
            <a:r>
              <a:rPr lang="en-US" dirty="0"/>
              <a:t>Doesn’t provide HA for machine failure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Remote Storage </a:t>
            </a:r>
          </a:p>
          <a:p>
            <a:pPr lvl="1"/>
            <a:r>
              <a:rPr lang="en-US" dirty="0"/>
              <a:t>Provides HA for application failure, but…</a:t>
            </a:r>
          </a:p>
          <a:p>
            <a:pPr lvl="1"/>
            <a:r>
              <a:rPr lang="en-US" dirty="0"/>
              <a:t>RDBMS – too slow to read / commit</a:t>
            </a:r>
          </a:p>
          <a:p>
            <a:pPr lvl="1"/>
            <a:r>
              <a:rPr lang="en-US" dirty="0"/>
              <a:t>Data Grids – Better, but still slow update times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Data Consistency and Contention</a:t>
            </a:r>
          </a:p>
          <a:p>
            <a:pPr lvl="1"/>
            <a:r>
              <a:rPr lang="en-US" dirty="0"/>
              <a:t>Distributed locking and write contention quickly become the bottleneck</a:t>
            </a:r>
          </a:p>
          <a:p>
            <a:pPr lvl="1"/>
            <a:r>
              <a:rPr lang="en-US" dirty="0"/>
              <a:t>Problematic when multiple threads/processes update the same state</a:t>
            </a:r>
          </a:p>
        </p:txBody>
      </p:sp>
    </p:spTree>
    <p:extLst>
      <p:ext uri="{BB962C8B-B14F-4D97-AF65-F5344CB8AC3E}">
        <p14:creationId xmlns:p14="http://schemas.microsoft.com/office/powerpoint/2010/main" val="3583699486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/ State Atomicity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State and Message processing must be atomic</a:t>
            </a:r>
          </a:p>
          <a:p>
            <a:r>
              <a:rPr lang="en-US" dirty="0"/>
              <a:t>Updates to state should be consistent with outbound messages emitted </a:t>
            </a:r>
          </a:p>
          <a:p>
            <a:r>
              <a:rPr lang="en-US" dirty="0"/>
              <a:t>In an Ad Exchange, “If I send an ad to a user, but fail before I record the winning bidder, I’m not getting paid for an ad I served.”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DFB602"/>
                </a:solidFill>
              </a:rPr>
              <a:t>Coordination between Message Streams and State Updates is the hardest challenge to solve for streaming applications.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54597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10446</TotalTime>
  <Words>1454</Words>
  <Application>Microsoft Office PowerPoint</Application>
  <PresentationFormat>On-screen Show (4:3)</PresentationFormat>
  <Paragraphs>418</Paragraphs>
  <Slides>40</Slides>
  <Notes>25</Notes>
  <HiddenSlides>4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Arial</vt:lpstr>
      <vt:lpstr>Calibri</vt:lpstr>
      <vt:lpstr>Cambria</vt:lpstr>
      <vt:lpstr>Courier</vt:lpstr>
      <vt:lpstr>Courier New</vt:lpstr>
      <vt:lpstr>Garamond</vt:lpstr>
      <vt:lpstr>Papyrus</vt:lpstr>
      <vt:lpstr>Times New Roman</vt:lpstr>
      <vt:lpstr>Wingdings</vt:lpstr>
      <vt:lpstr>Default Design</vt:lpstr>
      <vt:lpstr>Custom Design</vt:lpstr>
      <vt:lpstr>PowerPoint Presentation</vt:lpstr>
      <vt:lpstr>Introductions</vt:lpstr>
      <vt:lpstr>Agenda</vt:lpstr>
      <vt:lpstr>Streaming App Characteristics</vt:lpstr>
      <vt:lpstr>Why Do Microseconds Matter?</vt:lpstr>
      <vt:lpstr>Exactly Once Challenges</vt:lpstr>
      <vt:lpstr>X-Once Messaging Challenges</vt:lpstr>
      <vt:lpstr>X Once State Challenges</vt:lpstr>
      <vt:lpstr>Message / State Atomicity</vt:lpstr>
      <vt:lpstr>The Solution</vt:lpstr>
      <vt:lpstr>Micro Apps with the X Platform</vt:lpstr>
      <vt:lpstr>Simple Programming Model</vt:lpstr>
      <vt:lpstr>The X Platform</vt:lpstr>
      <vt:lpstr>Build + Run</vt:lpstr>
      <vt:lpstr>Diving Under</vt:lpstr>
      <vt:lpstr>The X Architecture Pattern</vt:lpstr>
      <vt:lpstr>About Kode41 Projects</vt:lpstr>
      <vt:lpstr>Introduction to Real-Time Ad Bidding</vt:lpstr>
      <vt:lpstr>Introduction to Real-Time Ad Bidding</vt:lpstr>
      <vt:lpstr>Introduction to Real-Time Ad Bidding</vt:lpstr>
      <vt:lpstr>Introduction to Real-Time Ad Bidding</vt:lpstr>
      <vt:lpstr>Introduction to Real-Time Ad Bidding</vt:lpstr>
      <vt:lpstr>Introduction to Real-Time Ad Bidding</vt:lpstr>
      <vt:lpstr>Introduction to Real-Time Ad Bidding</vt:lpstr>
      <vt:lpstr>Introduction to Real-Time Ad Bidding</vt:lpstr>
      <vt:lpstr>Introduction to Real-Time Ad Bidding</vt:lpstr>
      <vt:lpstr>Introduction to Real-Time Ad Bidding</vt:lpstr>
      <vt:lpstr>Introduction to Real-Time Ad Bidding</vt:lpstr>
      <vt:lpstr>Introduction to Real-Time Ad Bidding</vt:lpstr>
      <vt:lpstr>Introduction to Real-Time Ad Bidding</vt:lpstr>
      <vt:lpstr>Problems we Encountered</vt:lpstr>
      <vt:lpstr>Problems we Encountered</vt:lpstr>
      <vt:lpstr>The Case Study with X Platform</vt:lpstr>
      <vt:lpstr>The Case Study with X Platform</vt:lpstr>
      <vt:lpstr>X Platform: High Availability, and Guaranteed, X-Once Delivery</vt:lpstr>
      <vt:lpstr>Extending the Product</vt:lpstr>
      <vt:lpstr>Problems Revisited</vt:lpstr>
      <vt:lpstr>Problems Revisited</vt:lpstr>
      <vt:lpstr>PowerPoint Presentation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Colin</dc:creator>
  <cp:lastModifiedBy>Colin</cp:lastModifiedBy>
  <cp:revision>615</cp:revision>
  <dcterms:created xsi:type="dcterms:W3CDTF">2007-06-13T18:55:51Z</dcterms:created>
  <dcterms:modified xsi:type="dcterms:W3CDTF">2017-05-09T01:51:29Z</dcterms:modified>
</cp:coreProperties>
</file>