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gif" ContentType="image/gif"/>
  <Override PartName="/ppt/media/image3.gif" ContentType="image/gif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move the slide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C747855-D0EC-49BD-94AB-F995A570D003}" type="slidenum"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Slide Number Placeholder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349FD324-A0AB-4383-A643-FCAF268C95B7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440" cy="30823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440" cy="359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Slide Number Placeholder 3"/>
          <p:cNvSpPr/>
          <p:nvPr/>
        </p:nvSpPr>
        <p:spPr>
          <a:xfrm>
            <a:off x="3884760" y="8685360"/>
            <a:ext cx="296784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 defTabSz="914400">
              <a:lnSpc>
                <a:spcPct val="100000"/>
              </a:lnSpc>
            </a:pPr>
            <a:fld id="{EDB05F18-C44B-47E7-9FE7-BD2469238E41}" type="slidenum">
              <a:rPr b="0" lang="en-US" sz="1200" strike="noStrike" u="none">
                <a:solidFill>
                  <a:srgbClr val="000000"/>
                </a:solidFill>
                <a:uFillTx/>
                <a:latin typeface="Times New Roman"/>
                <a:ea typeface="+mn-ea"/>
              </a:rPr>
              <a:t>&lt;number&gt;</a:t>
            </a:fld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84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7"/>
          <p:cNvSpPr/>
          <p:nvPr/>
        </p:nvSpPr>
        <p:spPr>
          <a:xfrm>
            <a:off x="1139400" y="2784960"/>
            <a:ext cx="10522080" cy="238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90000"/>
              </a:lnSpc>
            </a:pPr>
            <a:br>
              <a:rPr sz="1800"/>
            </a:br>
            <a:br>
              <a:rPr sz="1800"/>
            </a:br>
            <a:r>
              <a:rPr b="0" lang="en-GB" sz="4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C: conditional execution</a:t>
            </a:r>
            <a:endParaRPr b="0" lang="en-GB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5" name="Rectangle 2"/>
          <p:cNvSpPr/>
          <p:nvPr/>
        </p:nvSpPr>
        <p:spPr>
          <a:xfrm>
            <a:off x="0" y="0"/>
            <a:ext cx="12188160" cy="3414600"/>
          </a:xfrm>
          <a:prstGeom prst="rect">
            <a:avLst/>
          </a:prstGeom>
          <a:solidFill>
            <a:srgbClr val="6ca3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36" name="Content Placeholder 3" descr=""/>
          <p:cNvPicPr/>
          <p:nvPr/>
        </p:nvPicPr>
        <p:blipFill>
          <a:blip r:embed="rId1"/>
          <a:stretch/>
        </p:blipFill>
        <p:spPr>
          <a:xfrm>
            <a:off x="7646400" y="9360"/>
            <a:ext cx="4541760" cy="340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GB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General Summary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Content Placeholder 4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500" lnSpcReduction="9999"/>
          </a:bodyPr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Compiler vs. Interpreter: Python is a line-by-line interpreter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variables store data: name/type/value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input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get data from the user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print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output data to the user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Data types: </a:t>
            </a:r>
            <a:r>
              <a:rPr b="0" lang="en-US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Integers, Floats, Strings (Text) and Boolean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int()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transform text into numerical data,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char()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and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float()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work similarly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35440" indent="-23364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use 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if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/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elif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/</a:t>
            </a:r>
            <a:r>
              <a:rPr b="0" lang="en-US" sz="2800" strike="noStrike" u="none">
                <a:solidFill>
                  <a:srgbClr val="ffc000"/>
                </a:solidFill>
                <a:uFillTx/>
                <a:latin typeface="Courier New"/>
                <a:ea typeface="Verdana"/>
              </a:rPr>
              <a:t>else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Courier New"/>
                <a:ea typeface="Verdana"/>
              </a:rPr>
              <a:t>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to create conditional, data-driven execution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8" dur="indefinite" restart="never" nodeType="tmRoot">
          <p:childTnLst>
            <p:seq>
              <p:cTn id="179" dur="indefinite" nodeType="mainSeq">
                <p:childTnLst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10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85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1000" fill="hold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1000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2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3" dur="1000" fill="hold"/>
                                        <p:tgtEl>
                                          <p:spTgt spid="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8" dur="1000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99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1000" fill="hold"/>
                                        <p:tgtEl>
                                          <p:spTgt spid="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1000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06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7" dur="1000" fill="hold"/>
                                        <p:tgtEl>
                                          <p:spTgt spid="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1000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3" dur="10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1000" fill="hold"/>
                                        <p:tgtEl>
                                          <p:spTgt spid="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9" dur="1000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0" dur="1000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1" dur="1000" fill="hold"/>
                                        <p:tgtEl>
                                          <p:spTgt spid="1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ontent Placeholder 2"/>
          <p:cNvSpPr/>
          <p:nvPr/>
        </p:nvSpPr>
        <p:spPr>
          <a:xfrm>
            <a:off x="82080" y="1213560"/>
            <a:ext cx="5857200" cy="544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 far, all commands/instructions written in our program (a file with suffix .py) have been executed, from top to bottom.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Next, execution will be driven by the actual input data, so to implement </a:t>
            </a:r>
            <a:r>
              <a:rPr b="0" i="1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decision diagrams.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i="1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Decision means evaluating a True/False question.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i="1" lang="en-CA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Some parts of the code might never be executed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8" name="Rectangle 3"/>
          <p:cNvSpPr/>
          <p:nvPr/>
        </p:nvSpPr>
        <p:spPr>
          <a:xfrm>
            <a:off x="6091200" y="36000"/>
            <a:ext cx="609192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9" name="TextBox 4"/>
          <p:cNvSpPr/>
          <p:nvPr/>
        </p:nvSpPr>
        <p:spPr>
          <a:xfrm>
            <a:off x="6012000" y="3895560"/>
            <a:ext cx="5975280" cy="26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LIMIT=32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temp = int(input(“Temp. Today?”))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temp &gt; LIMIT: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Notice the indentation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br>
              <a:rPr sz="1600"/>
            </a:b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</a:t>
            </a: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print("Go cover the tomatoes!")</a:t>
            </a:r>
            <a:r>
              <a:rPr b="0" lang="en-CA" sz="22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	</a:t>
            </a:r>
            <a:endParaRPr b="0" lang="en-GB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Title 1"/>
          <p:cNvSpPr/>
          <p:nvPr/>
        </p:nvSpPr>
        <p:spPr>
          <a:xfrm>
            <a:off x="-61920" y="41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Conditional execution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1" name="Straight Connector 13"/>
          <p:cNvSpPr/>
          <p:nvPr/>
        </p:nvSpPr>
        <p:spPr>
          <a:xfrm>
            <a:off x="6169680" y="5612760"/>
            <a:ext cx="413280" cy="360"/>
          </a:xfrm>
          <a:prstGeom prst="line">
            <a:avLst/>
          </a:prstGeom>
          <a:ln w="28575">
            <a:solidFill>
              <a:srgbClr val="a5a5a5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2" name="Content Placeholder 9"/>
          <p:cNvSpPr/>
          <p:nvPr/>
        </p:nvSpPr>
        <p:spPr>
          <a:xfrm>
            <a:off x="7554600" y="286200"/>
            <a:ext cx="4474080" cy="39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24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Cover tomatoes?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3" name="Oval 5"/>
          <p:cNvSpPr/>
          <p:nvPr/>
        </p:nvSpPr>
        <p:spPr>
          <a:xfrm>
            <a:off x="9115560" y="777600"/>
            <a:ext cx="150480" cy="14076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4" name="Straight Arrow Connector 7"/>
          <p:cNvSpPr/>
          <p:nvPr/>
        </p:nvSpPr>
        <p:spPr>
          <a:xfrm>
            <a:off x="9191880" y="921600"/>
            <a:ext cx="1800" cy="393840"/>
          </a:xfrm>
          <a:custGeom>
            <a:avLst/>
            <a:gdLst>
              <a:gd name="textAreaLeft" fmla="*/ 0 w 1800"/>
              <a:gd name="textAreaRight" fmla="*/ 3960 w 1800"/>
              <a:gd name="textAreaTop" fmla="*/ 0 h 393840"/>
              <a:gd name="textAreaBottom" fmla="*/ 395640 h 3938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5" name="Diamond 8"/>
          <p:cNvSpPr/>
          <p:nvPr/>
        </p:nvSpPr>
        <p:spPr>
          <a:xfrm>
            <a:off x="8123040" y="1163520"/>
            <a:ext cx="2147040" cy="882720"/>
          </a:xfrm>
          <a:prstGeom prst="diamond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5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Temp</a:t>
            </a:r>
            <a:r>
              <a:rPr b="0" lang="en-GB" sz="16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&gt;32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Rounded Rectangle 9"/>
          <p:cNvSpPr/>
          <p:nvPr/>
        </p:nvSpPr>
        <p:spPr>
          <a:xfrm>
            <a:off x="7020000" y="2453400"/>
            <a:ext cx="1239120" cy="5382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6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Cover tomatoes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Elbow Connector 12"/>
          <p:cNvSpPr/>
          <p:nvPr/>
        </p:nvSpPr>
        <p:spPr>
          <a:xfrm flipV="1" rot="10800000">
            <a:off x="7644240" y="1606320"/>
            <a:ext cx="478800" cy="84420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8" name="Elbow Connector 20"/>
          <p:cNvSpPr/>
          <p:nvPr/>
        </p:nvSpPr>
        <p:spPr>
          <a:xfrm>
            <a:off x="10273320" y="1606320"/>
            <a:ext cx="372600" cy="84420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9" name="Oval 27"/>
          <p:cNvSpPr/>
          <p:nvPr/>
        </p:nvSpPr>
        <p:spPr>
          <a:xfrm>
            <a:off x="8899560" y="3868560"/>
            <a:ext cx="283320" cy="263160"/>
          </a:xfrm>
          <a:prstGeom prst="ellipse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Oval 28"/>
          <p:cNvSpPr/>
          <p:nvPr/>
        </p:nvSpPr>
        <p:spPr>
          <a:xfrm>
            <a:off x="8968680" y="3937680"/>
            <a:ext cx="145080" cy="12492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3920" bIns="4392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Elbow Connector 29"/>
          <p:cNvSpPr/>
          <p:nvPr/>
        </p:nvSpPr>
        <p:spPr>
          <a:xfrm flipH="1" rot="16200000">
            <a:off x="7767000" y="2868840"/>
            <a:ext cx="1004400" cy="125568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2" name="TextBox 12"/>
          <p:cNvSpPr/>
          <p:nvPr/>
        </p:nvSpPr>
        <p:spPr>
          <a:xfrm>
            <a:off x="7564320" y="1288080"/>
            <a:ext cx="521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Yes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3" name="TextBox 30"/>
          <p:cNvSpPr/>
          <p:nvPr/>
        </p:nvSpPr>
        <p:spPr>
          <a:xfrm>
            <a:off x="10198800" y="1228320"/>
            <a:ext cx="484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No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4" name="Rounded Rectangle 1"/>
          <p:cNvSpPr/>
          <p:nvPr/>
        </p:nvSpPr>
        <p:spPr>
          <a:xfrm>
            <a:off x="10027800" y="2453400"/>
            <a:ext cx="1238760" cy="53820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GB" sz="1600" strike="noStrike" u="none">
                <a:solidFill>
                  <a:srgbClr val="ffffff"/>
                </a:solidFill>
                <a:uFillTx/>
                <a:latin typeface="Courier New"/>
                <a:ea typeface="DejaVu Sans"/>
              </a:rPr>
              <a:t>Uncover tomatoes</a:t>
            </a:r>
            <a:endParaRPr b="0" lang="en-GB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Elbow Connector 33"/>
          <p:cNvSpPr/>
          <p:nvPr/>
        </p:nvSpPr>
        <p:spPr>
          <a:xfrm rot="5400000">
            <a:off x="9416160" y="2766960"/>
            <a:ext cx="1004400" cy="1459440"/>
          </a:xfrm>
          <a:prstGeom prst="bentConnector2">
            <a:avLst/>
          </a:pr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6" name="TextBox 36"/>
          <p:cNvSpPr/>
          <p:nvPr/>
        </p:nvSpPr>
        <p:spPr>
          <a:xfrm>
            <a:off x="8510400" y="625680"/>
            <a:ext cx="510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GB" sz="2000" strike="noStrike" u="none">
                <a:solidFill>
                  <a:srgbClr val="ffffff"/>
                </a:solidFill>
                <a:uFillTx/>
                <a:latin typeface="Calibri"/>
                <a:ea typeface="DejaVu Sans"/>
              </a:rPr>
              <a:t>If…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" dur="1000" fill="hold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ontent Placeholder 6"/>
          <p:cNvSpPr/>
          <p:nvPr/>
        </p:nvSpPr>
        <p:spPr>
          <a:xfrm>
            <a:off x="838080" y="18255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Python supports the logical conditions from mathematics: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Equals: a ==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Not Equals: a </a:t>
            </a:r>
            <a:r>
              <a:rPr b="0" lang="en-CA" sz="20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!=</a:t>
            </a: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Less than: a &lt;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Less than or equal to: a &lt;=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Greater than: a &gt;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Greater than or equal to: a &gt;= b</a:t>
            </a:r>
            <a:endParaRPr b="0" lang="en-GB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8" name="Rectangle 11"/>
          <p:cNvSpPr/>
          <p:nvPr/>
        </p:nvSpPr>
        <p:spPr>
          <a:xfrm>
            <a:off x="6091200" y="0"/>
            <a:ext cx="609192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9" name="TextBox 9"/>
          <p:cNvSpPr/>
          <p:nvPr/>
        </p:nvSpPr>
        <p:spPr>
          <a:xfrm>
            <a:off x="6111000" y="2167560"/>
            <a:ext cx="6072120" cy="24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# Notice the indentation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01"/>
              </a:spcBef>
              <a:spcAft>
                <a:spcPts val="601"/>
              </a:spcAft>
            </a:pP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print("b is less than a")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	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Title 4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Conditionals if…else…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Straight Connector 2"/>
          <p:cNvSpPr/>
          <p:nvPr/>
        </p:nvSpPr>
        <p:spPr>
          <a:xfrm>
            <a:off x="6241680" y="3668760"/>
            <a:ext cx="413280" cy="360"/>
          </a:xfrm>
          <a:prstGeom prst="line">
            <a:avLst/>
          </a:prstGeom>
          <a:ln w="28575">
            <a:solidFill>
              <a:srgbClr val="a5a5a5"/>
            </a:solidFill>
            <a:round/>
            <a:headEnd len="med" type="arrow" w="med"/>
            <a:tailEnd len="med" type="arrow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" dur="indefinite" restart="never" nodeType="tmRoot">
          <p:childTnLst>
            <p:seq>
              <p:cTn id="25" dur="indefinite" nodeType="mainSeq">
                <p:childTnLst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" dur="1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1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1000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1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8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" dur="1000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" dur="10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2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3" dur="1000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8" dur="1000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9" dur="10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5" dur="1000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7" dur="1000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1000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3" dur="10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9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0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1" dur="1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7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1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ontent Placeholder 2"/>
          <p:cNvSpPr/>
          <p:nvPr/>
        </p:nvSpPr>
        <p:spPr>
          <a:xfrm>
            <a:off x="838080" y="18255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Syntax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if &lt;condition&gt;: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3" name="Rectangle 3"/>
          <p:cNvSpPr/>
          <p:nvPr/>
        </p:nvSpPr>
        <p:spPr>
          <a:xfrm>
            <a:off x="4538520" y="0"/>
            <a:ext cx="764460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4" name="TextBox 4"/>
          <p:cNvSpPr/>
          <p:nvPr/>
        </p:nvSpPr>
        <p:spPr>
          <a:xfrm>
            <a:off x="4638600" y="2167560"/>
            <a:ext cx="75445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print("b is less than a")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print(“a is greater than b or equal”)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Conditionals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" dur="indefinite" restart="never" nodeType="tmRoot">
          <p:childTnLst>
            <p:seq>
              <p:cTn id="90" dur="indefinite" nodeType="mainSeq">
                <p:childTnLst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96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7" dur="1000" fill="hold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1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1000" fill="hold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1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06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7" dur="1000" fill="hold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0" dur="1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1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2" dur="1000" fill="hold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5" dur="1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16" dur="10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7" dur="1000" fill="hold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2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2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ontent Placeholder 2"/>
          <p:cNvSpPr/>
          <p:nvPr/>
        </p:nvSpPr>
        <p:spPr>
          <a:xfrm>
            <a:off x="838080" y="1825560"/>
            <a:ext cx="52538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CA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Syntax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if &lt;condition&gt;: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elif &lt;condition&gt;: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Verdana"/>
                <a:ea typeface="Verdana"/>
              </a:rPr>
              <a:t>&lt;statement&gt;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7" name="Rectangle 3"/>
          <p:cNvSpPr/>
          <p:nvPr/>
        </p:nvSpPr>
        <p:spPr>
          <a:xfrm>
            <a:off x="5214960" y="0"/>
            <a:ext cx="6968160" cy="6854040"/>
          </a:xfrm>
          <a:prstGeom prst="rect">
            <a:avLst/>
          </a:prstGeom>
          <a:solidFill>
            <a:srgbClr val="626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GB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8" name="TextBox 4"/>
          <p:cNvSpPr/>
          <p:nvPr/>
        </p:nvSpPr>
        <p:spPr>
          <a:xfrm>
            <a:off x="5746680" y="234720"/>
            <a:ext cx="590436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print("b is less than a")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elif b == a: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print(“b is equal to a”)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print(”b is greater than a”)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Title 1"/>
          <p:cNvSpPr/>
          <p:nvPr/>
        </p:nvSpPr>
        <p:spPr>
          <a:xfrm>
            <a:off x="82080" y="221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0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3-way conditionals</a:t>
            </a:r>
            <a:endParaRPr b="0" lang="en-GB" sz="4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0" name="TextBox 5"/>
          <p:cNvSpPr/>
          <p:nvPr/>
        </p:nvSpPr>
        <p:spPr>
          <a:xfrm>
            <a:off x="5816880" y="3688560"/>
            <a:ext cx="589968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a = 10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b = 9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if b &lt; a:</a:t>
            </a:r>
            <a:br>
              <a:rPr sz="1800"/>
            </a:b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   print("b is less than a")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elif b &gt; a: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print(“b is greater than a”)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else: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   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Microsoft JhengHei Light"/>
              </a:rPr>
              <a:t>print(”a and b are equal”)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" dur="indefinite" restart="never" nodeType="tmRoot">
          <p:childTnLst>
            <p:seq>
              <p:cTn id="126" dur="indefinite" nodeType="mainSeq">
                <p:childTnLst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1000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2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3" dur="1000" fill="hold"/>
                                        <p:tgtEl>
                                          <p:spTgt spid="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37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1000" fill="hold"/>
                                        <p:tgtEl>
                                          <p:spTgt spid="1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1" dur="1000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2" dur="10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3" dur="1000" fill="hold"/>
                                        <p:tgtEl>
                                          <p:spTgt spid="1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" dur="1000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47" dur="10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1000" fill="hold"/>
                                        <p:tgtEl>
                                          <p:spTgt spid="1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1" dur="1000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2" dur="10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3" dur="1000" fill="hold"/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0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7" dur="10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1000" fill="hold"/>
                                        <p:tgtEl>
                                          <p:spTgt spid="1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1000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2" dur="10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3" dur="1000" fill="hold"/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8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69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76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7" dur="1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6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2" name="Content Placeholder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Fill the gaps with the appropriate commands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 “Hi”, if a is greater or equal than b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22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82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_________ a _________ b _________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print(“Hi”)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73" name="Group 5"/>
          <p:cNvGrpSpPr/>
          <p:nvPr/>
        </p:nvGrpSpPr>
        <p:grpSpPr>
          <a:xfrm>
            <a:off x="9411480" y="0"/>
            <a:ext cx="2776320" cy="6854040"/>
            <a:chOff x="9411480" y="0"/>
            <a:chExt cx="2776320" cy="6854040"/>
          </a:xfrm>
        </p:grpSpPr>
        <p:sp>
          <p:nvSpPr>
            <p:cNvPr id="174" name="Rectangle 6"/>
            <p:cNvSpPr/>
            <p:nvPr/>
          </p:nvSpPr>
          <p:spPr>
            <a:xfrm>
              <a:off x="9411480" y="0"/>
              <a:ext cx="2776320" cy="685404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pic>
          <p:nvPicPr>
            <p:cNvPr id="175" name="Picture 7" descr="A picture containing text, clock&#10;&#10;Description automatically generated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10071720" y="412200"/>
              <a:ext cx="1653120" cy="160020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6 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7" name="Content Placeholder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Fill the gaps with the appropriate commands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Print “Hi”, if a is greater or equal than b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a = 22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b = 82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if a&gt;=b: 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	</a:t>
            </a:r>
            <a:r>
              <a:rPr b="0" lang="en-CA" sz="24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print(“Hi”)</a:t>
            </a: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7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9" name="Content Placeholder 2"/>
          <p:cNvSpPr/>
          <p:nvPr/>
        </p:nvSpPr>
        <p:spPr>
          <a:xfrm>
            <a:off x="838080" y="1825560"/>
            <a:ext cx="84200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Write a program on paper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programme will prompt the user to input a number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28600" indent="-22752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The program should output: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Positive”, if the number is greater than 0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Negative”, if the number is less than 0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685800" indent="-227520" defTabSz="914400">
              <a:lnSpc>
                <a:spcPct val="90000"/>
              </a:lnSpc>
              <a:spcBef>
                <a:spcPts val="499"/>
              </a:spcBef>
              <a:spcAft>
                <a:spcPts val="601"/>
              </a:spcAft>
              <a:buClr>
                <a:srgbClr val="ffffff"/>
              </a:buClr>
              <a:buFont typeface="Arial"/>
              <a:buChar char="•"/>
            </a:pP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“</a:t>
            </a:r>
            <a:r>
              <a:rPr b="0" lang="en-GB" sz="28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Zero”, if the number is 0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80" name="Group 7"/>
          <p:cNvGrpSpPr/>
          <p:nvPr/>
        </p:nvGrpSpPr>
        <p:grpSpPr>
          <a:xfrm>
            <a:off x="9408960" y="0"/>
            <a:ext cx="2778840" cy="6854040"/>
            <a:chOff x="9408960" y="0"/>
            <a:chExt cx="2778840" cy="6854040"/>
          </a:xfrm>
        </p:grpSpPr>
        <p:sp>
          <p:nvSpPr>
            <p:cNvPr id="181" name="Rectangle 8"/>
            <p:cNvSpPr/>
            <p:nvPr/>
          </p:nvSpPr>
          <p:spPr>
            <a:xfrm>
              <a:off x="9408960" y="0"/>
              <a:ext cx="2778840" cy="6854040"/>
            </a:xfrm>
            <a:prstGeom prst="rect">
              <a:avLst/>
            </a:prstGeom>
            <a:solidFill>
              <a:srgbClr val="cdcdc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GB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endParaRPr>
            </a:p>
          </p:txBody>
        </p:sp>
        <p:pic>
          <p:nvPicPr>
            <p:cNvPr id="182" name="Picture 9" descr=""/>
            <p:cNvPicPr/>
            <p:nvPr/>
          </p:nvPicPr>
          <p:blipFill>
            <a:blip r:embed="rId1">
              <a:lum bright="70000" contrast="-70000"/>
            </a:blip>
            <a:stretch/>
          </p:blipFill>
          <p:spPr>
            <a:xfrm>
              <a:off x="9408960" y="0"/>
              <a:ext cx="2778840" cy="155988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4454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/>
          <p:nvPr/>
        </p:nvSpPr>
        <p:spPr>
          <a:xfrm>
            <a:off x="838080" y="365040"/>
            <a:ext cx="10511640" cy="13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Verdana"/>
                <a:ea typeface="Verdana"/>
              </a:rPr>
              <a:t>Quiz 7 solution</a:t>
            </a:r>
            <a:endParaRPr b="0" lang="en-GB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Content Placeholder 2"/>
          <p:cNvSpPr/>
          <p:nvPr/>
        </p:nvSpPr>
        <p:spPr>
          <a:xfrm>
            <a:off x="838080" y="1825560"/>
            <a:ext cx="1051164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user_input =  int(input(“Enter a number: “))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if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user_input&gt;0</a:t>
            </a: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print(“Positive”)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elif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user_input&lt;0</a:t>
            </a: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print(“Negative”)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1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else: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tabLst>
                <a:tab algn="l" pos="0"/>
              </a:tabLst>
            </a:pP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     </a:t>
            </a:r>
            <a:r>
              <a:rPr b="0" lang="en-GB" sz="2800" strike="noStrike" u="none">
                <a:solidFill>
                  <a:srgbClr val="ffc000"/>
                </a:solidFill>
                <a:uFillTx/>
                <a:latin typeface="Courier New"/>
                <a:ea typeface="Calibri"/>
              </a:rPr>
              <a:t>print(“Zero”)</a:t>
            </a:r>
            <a:endParaRPr b="0" lang="en-GB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5017</TotalTime>
  <Application>LibreOffice/24.8.1.2$Windows_X86_64 LibreOffice_project/87fa9aec1a63e70835390b81c40bb8993f1d4ff6</Application>
  <AppVersion>15.0000</AppVersion>
  <Words>628</Words>
  <Paragraphs>99</Paragraphs>
  <Company>Computer Science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2019-08-13T11:39:28Z</dcterms:created>
  <dc:creator>Stelios Sotiriadis</dc:creator>
  <dc:description/>
  <dc:language>en-GB</dc:language>
  <cp:lastModifiedBy/>
  <dcterms:modified xsi:type="dcterms:W3CDTF">2024-09-26T09:56:39Z</dcterms:modified>
  <cp:revision>460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