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2"/>
  </p:notesMasterIdLst>
  <p:sldIdLst>
    <p:sldId id="259" r:id="rId4"/>
    <p:sldId id="260" r:id="rId5"/>
    <p:sldId id="262" r:id="rId6"/>
    <p:sldId id="268" r:id="rId7"/>
    <p:sldId id="269" r:id="rId8"/>
    <p:sldId id="267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Click to edit the notes' format</a:t>
            </a:r>
          </a:p>
        </p:txBody>
      </p:sp>
      <p:sp>
        <p:nvSpPr>
          <p:cNvPr id="11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118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19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20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891A839-6636-43E3-9451-913879B84EB3}" type="slidenum"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  <a:ln w="0">
            <a:noFill/>
          </a:ln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Slide Number Placeholder 3_1"/>
          <p:cNvSpPr/>
          <p:nvPr/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B2FC48A-513F-448B-8457-438CC8A0192C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GB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0028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  <a:ln w="0">
            <a:noFill/>
          </a:ln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Slide Number Placeholder 3_ 2"/>
          <p:cNvSpPr/>
          <p:nvPr/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82A4A94-D56C-4F7F-B4A9-57CE73CBDCB4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GB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692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84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84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84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da.bbk.ac.u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7"/>
          <p:cNvSpPr/>
          <p:nvPr/>
        </p:nvSpPr>
        <p:spPr>
          <a:xfrm>
            <a:off x="1139400" y="2784960"/>
            <a:ext cx="10522440" cy="238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br>
              <a:rPr sz="1800"/>
            </a:br>
            <a:br>
              <a:rPr sz="1800"/>
            </a:br>
            <a:r>
              <a:rPr lang="en-GB" sz="4800" b="0" strike="noStrike" spc="-1">
                <a:solidFill>
                  <a:srgbClr val="FFFFFF"/>
                </a:solidFill>
                <a:latin typeface="Verdana"/>
                <a:ea typeface="Verdana"/>
              </a:rPr>
              <a:t>Module administration</a:t>
            </a:r>
            <a:endParaRPr lang="en-GB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Rectangle 2"/>
          <p:cNvSpPr/>
          <p:nvPr/>
        </p:nvSpPr>
        <p:spPr>
          <a:xfrm>
            <a:off x="0" y="0"/>
            <a:ext cx="12188520" cy="3414960"/>
          </a:xfrm>
          <a:prstGeom prst="rect">
            <a:avLst/>
          </a:prstGeom>
          <a:solidFill>
            <a:srgbClr val="6C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8" name="Content Placeholder 3"/>
          <p:cNvPicPr/>
          <p:nvPr/>
        </p:nvPicPr>
        <p:blipFill>
          <a:blip r:embed="rId2"/>
          <a:stretch/>
        </p:blipFill>
        <p:spPr>
          <a:xfrm>
            <a:off x="7646400" y="9360"/>
            <a:ext cx="4542120" cy="3405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/>
          <p:nvPr/>
        </p:nvSpPr>
        <p:spPr>
          <a:xfrm>
            <a:off x="258417" y="365040"/>
            <a:ext cx="11817625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0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C4CSS: Demystifying Computing with Python</a:t>
            </a:r>
            <a:endParaRPr lang="en-GB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ontent Placeholder 2"/>
          <p:cNvSpPr/>
          <p:nvPr/>
        </p:nvSpPr>
        <p:spPr>
          <a:xfrm>
            <a:off x="838080" y="2362272"/>
            <a:ext cx="10512000" cy="434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introduce coding </a:t>
            </a:r>
            <a:r>
              <a:rPr lang="en-US" sz="2800" spc="-1" dirty="0">
                <a:solidFill>
                  <a:srgbClr val="FFFFFF"/>
                </a:solidFill>
                <a:latin typeface="Verdana"/>
                <a:ea typeface="Verdana"/>
              </a:rPr>
              <a:t>and </a:t>
            </a:r>
            <a:r>
              <a:rPr lang="en-US" sz="28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Python</a:t>
            </a:r>
            <a:endParaRPr lang="en-GB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focus on </a:t>
            </a:r>
            <a:r>
              <a:rPr lang="en-US" sz="2800" spc="-1" dirty="0">
                <a:solidFill>
                  <a:srgbClr val="FFFFFF"/>
                </a:solidFill>
                <a:latin typeface="Verdana"/>
                <a:ea typeface="Verdana"/>
              </a:rPr>
              <a:t>simple</a:t>
            </a:r>
            <a:r>
              <a:rPr lang="en-US" sz="28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 ways to develop software autonomously</a:t>
            </a:r>
            <a:endParaRPr lang="en-GB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We will learn programming with Python!</a:t>
            </a: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800" spc="-1" dirty="0">
                <a:solidFill>
                  <a:srgbClr val="FFFFFF"/>
                </a:solidFill>
                <a:latin typeface="Verdana"/>
                <a:ea typeface="Verdana"/>
              </a:rPr>
              <a:t>If time allows: basic Data Science methods </a:t>
            </a:r>
            <a:endParaRPr lang="en-GB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10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Keywords</a:t>
            </a:r>
            <a:endParaRPr lang="en-GB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Content Placeholder 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7000"/>
          </a:bodyPr>
          <a:lstStyle/>
          <a:p>
            <a:pPr marL="705960" lvl="1" indent="-2329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Data types and data structures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705960" lvl="1" indent="-2329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Conditional and loops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705960" lvl="1" indent="-2329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User input output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705960" lvl="1" indent="-2329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Text files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705960" lvl="1" indent="-2329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Functions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705960" lvl="1" indent="-2329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Data cleaning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705960" lvl="1" indent="-2329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Basic stats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705960" lvl="1" indent="-2329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Relational databases and their Structured query language (SQL)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1000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10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10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" dur="1000" fill="hold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1000" fill="hold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1000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6" dur="1000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7" dur="1000" fill="hold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1000" fill="hold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On module completion you will be able to:</a:t>
            </a:r>
            <a:endParaRPr lang="en-GB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Content Placeholder 4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spc="-1" dirty="0">
                <a:solidFill>
                  <a:srgbClr val="FFFFFF"/>
                </a:solidFill>
                <a:latin typeface="Verdana"/>
                <a:ea typeface="Verdana"/>
              </a:rPr>
              <a:t>W</a:t>
            </a:r>
            <a:r>
              <a:rPr lang="en-US" sz="24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rite Python programs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Feel confident to develop personal projects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Understand the basics of algorithms and coding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Use different data sources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Visualize data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use the SQL language to query relational databases; set up and run simple databases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10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1000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1000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" dur="1000" fill="hold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1000" fill="hold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1"/>
          <p:cNvSpPr/>
          <p:nvPr/>
        </p:nvSpPr>
        <p:spPr>
          <a:xfrm>
            <a:off x="838080" y="18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32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Syllabus</a:t>
            </a:r>
            <a:endParaRPr lang="en-GB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Content Placeholder 2"/>
          <p:cNvSpPr/>
          <p:nvPr/>
        </p:nvSpPr>
        <p:spPr>
          <a:xfrm>
            <a:off x="838080" y="1753560"/>
            <a:ext cx="5177880" cy="434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lnSpcReduction="10000"/>
          </a:bodyPr>
          <a:lstStyle/>
          <a:p>
            <a:pPr marL="590760" indent="-5893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</a:pPr>
            <a:r>
              <a:rPr lang="en-GB" sz="22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Quick, hands-on introduction to programming with python</a:t>
            </a:r>
            <a:endParaRPr lang="en-GB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590760" indent="-5893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</a:pPr>
            <a:r>
              <a:rPr lang="en-GB" sz="22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The triad </a:t>
            </a:r>
            <a:r>
              <a:rPr lang="en-GB" sz="22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prolem</a:t>
            </a:r>
            <a:r>
              <a:rPr lang="en-GB" sz="22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/algorithm/implementation</a:t>
            </a:r>
            <a:endParaRPr lang="en-GB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590760" indent="-5893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</a:pPr>
            <a:r>
              <a:rPr lang="en-GB" sz="22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basic structures, iterations &amp; functions</a:t>
            </a:r>
            <a:endParaRPr lang="en-GB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590760" indent="-5893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</a:pPr>
            <a:r>
              <a:rPr lang="en-GB" sz="22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List, Dictionaries, Sets and Tuples</a:t>
            </a:r>
            <a:endParaRPr lang="en-GB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590760" indent="-5893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</a:pPr>
            <a:r>
              <a:rPr lang="en-GB" sz="22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Numerical functions: </a:t>
            </a:r>
            <a:r>
              <a:rPr lang="en-GB" sz="22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numpy</a:t>
            </a:r>
            <a:endParaRPr lang="en-GB" sz="2200" b="0" strike="noStrike" spc="-1" dirty="0">
              <a:solidFill>
                <a:srgbClr val="FFFFFF"/>
              </a:solidFill>
              <a:latin typeface="Verdana"/>
              <a:ea typeface="Verdana"/>
            </a:endParaRPr>
          </a:p>
          <a:p>
            <a:pPr marL="590760" indent="-5893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</a:pPr>
            <a:r>
              <a:rPr lang="en-GB" sz="22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Data visualisation: Matplotlib</a:t>
            </a:r>
            <a:endParaRPr lang="en-GB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590760" indent="-5893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</a:pPr>
            <a:r>
              <a:rPr lang="en-GB" sz="22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Data ingestion, tables and time series: Pandas</a:t>
            </a:r>
            <a:endParaRPr lang="en-GB" sz="2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GB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Content Placeholder 3"/>
          <p:cNvSpPr/>
          <p:nvPr/>
        </p:nvSpPr>
        <p:spPr>
          <a:xfrm>
            <a:off x="6172200" y="1825560"/>
            <a:ext cx="5177880" cy="434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628560" indent="-4496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2100" b="0" strike="noStrike" spc="-1">
                <a:solidFill>
                  <a:srgbClr val="FFFFFF"/>
                </a:solidFill>
                <a:latin typeface="Verdana"/>
                <a:ea typeface="Verdana"/>
              </a:rPr>
              <a:t>7.</a:t>
            </a:r>
            <a:r>
              <a:rPr lang="en-GB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en-GB" sz="2000" b="0" strike="noStrike" spc="-1">
                <a:solidFill>
                  <a:srgbClr val="FFFFFF"/>
                </a:solidFill>
                <a:latin typeface="Verdana"/>
                <a:ea typeface="Verdana"/>
              </a:rPr>
              <a:t>Introduction to Structured the Query Language (SQL)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628560" indent="-4496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FFFFFF"/>
                </a:solidFill>
                <a:latin typeface="Verdana"/>
                <a:ea typeface="Verdana"/>
              </a:rPr>
              <a:t>8. Creating simple SQL databases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628560" indent="-4496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FFFFFF"/>
                </a:solidFill>
                <a:latin typeface="Verdana"/>
                <a:ea typeface="Verdana"/>
              </a:rPr>
              <a:t>9. writing SQL queries to extract data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628560" indent="-627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FFFFFF"/>
                </a:solidFill>
                <a:latin typeface="Verdana"/>
                <a:ea typeface="Verdana"/>
              </a:rPr>
              <a:t>10. embed SQL in Python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628560" indent="-627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FFFFFF"/>
                </a:solidFill>
                <a:latin typeface="Verdana"/>
                <a:ea typeface="Verdana"/>
              </a:rPr>
              <a:t>11. </a:t>
            </a:r>
            <a:r>
              <a:rPr lang="en-GB" sz="2200" b="0" strike="noStrike" spc="-1">
                <a:solidFill>
                  <a:srgbClr val="FFFFFF"/>
                </a:solidFill>
                <a:latin typeface="Verdana"/>
                <a:ea typeface="Verdana"/>
              </a:rPr>
              <a:t>Developing a Case Study with Python</a:t>
            </a: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  <a:p>
            <a:pPr marL="628560" indent="-6274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Verdana"/>
                <a:ea typeface="Verdana"/>
              </a:rPr>
              <a:t>Class activities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Content Placeholder 2"/>
          <p:cNvSpPr/>
          <p:nvPr/>
        </p:nvSpPr>
        <p:spPr>
          <a:xfrm>
            <a:off x="838080" y="1825560"/>
            <a:ext cx="10512000" cy="187179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800" b="1" strike="noStrike" spc="-1" dirty="0">
                <a:solidFill>
                  <a:srgbClr val="FFFFFF"/>
                </a:solidFill>
                <a:latin typeface="Verdana"/>
                <a:ea typeface="Verdana"/>
              </a:rPr>
              <a:t>Laptops on, smartphones off</a:t>
            </a:r>
            <a:endParaRPr lang="en-GB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800" b="1" strike="noStrike" spc="-1" dirty="0">
                <a:solidFill>
                  <a:srgbClr val="FFFFFF"/>
                </a:solidFill>
                <a:latin typeface="Verdana"/>
                <a:ea typeface="Verdana"/>
              </a:rPr>
              <a:t>Lectures and labs mix up seamlessly</a:t>
            </a:r>
            <a:endParaRPr lang="en-GB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800" b="1" strike="noStrike" spc="-1" dirty="0">
                <a:solidFill>
                  <a:srgbClr val="FFFFFF"/>
                </a:solidFill>
                <a:latin typeface="Verdana"/>
                <a:ea typeface="Verdana"/>
              </a:rPr>
              <a:t>use the </a:t>
            </a:r>
            <a:r>
              <a:rPr lang="en-US" sz="2800" b="1" spc="-1" dirty="0" err="1">
                <a:solidFill>
                  <a:srgbClr val="FFFFFF"/>
                </a:solidFill>
                <a:latin typeface="Verdana"/>
                <a:ea typeface="Verdana"/>
              </a:rPr>
              <a:t>the</a:t>
            </a:r>
            <a:r>
              <a:rPr lang="en-US" sz="2800" b="1" spc="-1" dirty="0">
                <a:solidFill>
                  <a:srgbClr val="FFFFFF"/>
                </a:solidFill>
                <a:latin typeface="Verdana"/>
                <a:ea typeface="Verdana"/>
              </a:rPr>
              <a:t> Teams</a:t>
            </a:r>
            <a:r>
              <a:rPr lang="en-US" sz="2800" b="1" strike="noStrike" spc="-1" dirty="0">
                <a:solidFill>
                  <a:srgbClr val="FFFFFF"/>
                </a:solidFill>
                <a:latin typeface="Verdana"/>
                <a:ea typeface="Verdana"/>
              </a:rPr>
              <a:t> channel for quick questions</a:t>
            </a:r>
            <a:endParaRPr lang="en-GB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_0"/>
          <p:cNvSpPr/>
          <p:nvPr/>
        </p:nvSpPr>
        <p:spPr>
          <a:xfrm>
            <a:off x="333000" y="365040"/>
            <a:ext cx="805824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FFFFFF"/>
                </a:solidFill>
                <a:latin typeface="Avenir Next"/>
                <a:ea typeface="DejaVu Sans"/>
              </a:rPr>
              <a:t>i</a:t>
            </a:r>
            <a:r>
              <a:rPr lang="en-US" sz="4400" b="0" strike="noStrike" spc="-1" dirty="0">
                <a:solidFill>
                  <a:srgbClr val="FFFFFF"/>
                </a:solidFill>
                <a:latin typeface="Avenir Next"/>
                <a:ea typeface="DejaVu Sans"/>
              </a:rPr>
              <a:t>nstructor: </a:t>
            </a:r>
            <a:endParaRPr lang="en-GB" sz="4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Avenir Next"/>
                <a:ea typeface="DejaVu Sans"/>
              </a:rPr>
              <a:t>Dr Alessandro Provetti</a:t>
            </a:r>
            <a:endParaRPr lang="en-GB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ontent Placeholder 2_1"/>
          <p:cNvSpPr/>
          <p:nvPr/>
        </p:nvSpPr>
        <p:spPr>
          <a:xfrm>
            <a:off x="106560" y="3634560"/>
            <a:ext cx="11707200" cy="223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FFFFFF"/>
                </a:solidFill>
                <a:latin typeface="Avenir Next"/>
                <a:ea typeface="DejaVu Sans"/>
              </a:rPr>
              <a:t>PhD on AI for simplifying programming languages </a:t>
            </a:r>
            <a:endParaRPr lang="en-GB" sz="26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FFFFFF"/>
                </a:solidFill>
                <a:latin typeface="Avenir Next"/>
                <a:ea typeface="DejaVu Sans"/>
              </a:rPr>
              <a:t>Research on understanding user data in “Social web” platforms. </a:t>
            </a:r>
            <a:endParaRPr lang="en-GB" sz="26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FFFFFF"/>
                </a:solidFill>
                <a:latin typeface="Avenir Next"/>
                <a:ea typeface="DejaVu Sans"/>
              </a:rPr>
              <a:t>I founded of the </a:t>
            </a:r>
            <a:r>
              <a:rPr lang="en-US" sz="2600" b="0" u="sng" strike="noStrike" spc="-1">
                <a:solidFill>
                  <a:srgbClr val="0563C1"/>
                </a:solidFill>
                <a:uFillTx/>
                <a:latin typeface="Avenir Next"/>
                <a:ea typeface="DejaVu Sans"/>
                <a:hlinkClick r:id="rId3"/>
              </a:rPr>
              <a:t>Birkbeck Institute for Data Analytics</a:t>
            </a:r>
            <a:endParaRPr lang="en-GB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Slide Number Placeholder 5_1"/>
          <p:cNvSpPr/>
          <p:nvPr/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AD2E209-79E0-4DA4-94EF-39794BD6DBEF}" type="slidenum">
              <a:rPr lang="en-US" sz="1200" b="0" strike="noStrike" spc="-1">
                <a:solidFill>
                  <a:srgbClr val="FFFFFF"/>
                </a:solidFill>
                <a:latin typeface="Avenir Next"/>
                <a:ea typeface="DejaVu Sans"/>
              </a:rPr>
              <a:t>7</a:t>
            </a:fld>
            <a:endParaRPr lang="en-GB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Rectangle 6_1"/>
          <p:cNvSpPr/>
          <p:nvPr/>
        </p:nvSpPr>
        <p:spPr>
          <a:xfrm>
            <a:off x="470160" y="5469840"/>
            <a:ext cx="7233120" cy="88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office: virtual (MS Teams) mostly</a:t>
            </a:r>
            <a:endParaRPr lang="en-GB" sz="2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email: alessandro.provetti@unimi.it</a:t>
            </a:r>
            <a:r>
              <a:rPr lang="en-US" sz="2600" b="0" strike="noStrike" spc="-1">
                <a:solidFill>
                  <a:srgbClr val="B9C7D0"/>
                </a:solidFill>
                <a:latin typeface="Calibri"/>
                <a:ea typeface="DejaVu Sans"/>
              </a:rPr>
              <a:t> </a:t>
            </a:r>
            <a:endParaRPr lang="en-GB" sz="2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Picture 7_1"/>
          <p:cNvPicPr/>
          <p:nvPr/>
        </p:nvPicPr>
        <p:blipFill>
          <a:blip r:embed="rId4"/>
          <a:stretch/>
        </p:blipFill>
        <p:spPr>
          <a:xfrm>
            <a:off x="8463240" y="133560"/>
            <a:ext cx="3611880" cy="27079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0943756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1_ 1"/>
          <p:cNvSpPr/>
          <p:nvPr/>
        </p:nvSpPr>
        <p:spPr>
          <a:xfrm>
            <a:off x="333000" y="365040"/>
            <a:ext cx="869173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FFFFFF"/>
                </a:solidFill>
                <a:latin typeface="Avenir Next"/>
                <a:ea typeface="DejaVu Sans"/>
              </a:rPr>
              <a:t>G</a:t>
            </a:r>
            <a:r>
              <a:rPr lang="en-US" sz="4400" b="0" strike="noStrike" spc="-1" dirty="0">
                <a:solidFill>
                  <a:srgbClr val="FFFFFF"/>
                </a:solidFill>
                <a:latin typeface="Avenir Next"/>
                <a:ea typeface="DejaVu Sans"/>
              </a:rPr>
              <a:t>uest lecturer: </a:t>
            </a:r>
            <a:r>
              <a:rPr lang="en-GB" sz="4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4000" b="0" strike="noStrike" spc="-1" dirty="0">
                <a:solidFill>
                  <a:srgbClr val="FFFFFF"/>
                </a:solidFill>
                <a:latin typeface="Avenir Next"/>
                <a:ea typeface="DejaVu Sans"/>
              </a:rPr>
              <a:t> Dr Federico</a:t>
            </a:r>
            <a:r>
              <a:rPr lang="en-US" sz="4400" b="0" strike="noStrike" spc="-1" dirty="0">
                <a:solidFill>
                  <a:srgbClr val="FFFFFF"/>
                </a:solidFill>
                <a:latin typeface="Avenir Next"/>
                <a:ea typeface="DejaVu Sans"/>
              </a:rPr>
              <a:t> </a:t>
            </a:r>
            <a:r>
              <a:rPr lang="en-US" sz="4400" b="0" strike="noStrike" spc="-1" dirty="0" err="1">
                <a:solidFill>
                  <a:srgbClr val="FFFFFF"/>
                </a:solidFill>
                <a:latin typeface="Avenir Next"/>
                <a:ea typeface="DejaVu Sans"/>
              </a:rPr>
              <a:t>Pilati</a:t>
            </a:r>
            <a:endParaRPr lang="en-GB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Content Placeholder 2_ 2"/>
          <p:cNvSpPr/>
          <p:nvPr/>
        </p:nvSpPr>
        <p:spPr>
          <a:xfrm>
            <a:off x="106560" y="3207180"/>
            <a:ext cx="11707200" cy="223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Avenir Next"/>
                <a:ea typeface="DejaVu Sans"/>
              </a:rPr>
              <a:t>PhD in Computational Social sciences at IULM, IT</a:t>
            </a:r>
            <a:endParaRPr lang="en-GB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chemeClr val="bg1"/>
                </a:solidFill>
                <a:latin typeface="Avenir Next"/>
                <a:ea typeface="DejaVu Sans"/>
              </a:rPr>
              <a:t>Post-doc at </a:t>
            </a:r>
            <a:r>
              <a:rPr lang="en-US" sz="2800" strike="noStrike" spc="-1" dirty="0" err="1">
                <a:solidFill>
                  <a:schemeClr val="bg1"/>
                </a:solidFill>
                <a:latin typeface="Avenir Next"/>
                <a:ea typeface="DejaVu Sans"/>
              </a:rPr>
              <a:t>Universit</a:t>
            </a:r>
            <a:r>
              <a:rPr lang="en-GB" sz="2800" dirty="0">
                <a:solidFill>
                  <a:schemeClr val="bg1"/>
                </a:solidFill>
                <a:latin typeface="Avenir Next"/>
              </a:rPr>
              <a:t>é</a:t>
            </a:r>
            <a:r>
              <a:rPr lang="en-US" sz="2800" strike="noStrike" spc="-1" dirty="0">
                <a:solidFill>
                  <a:schemeClr val="bg1"/>
                </a:solidFill>
                <a:latin typeface="Avenir Next"/>
                <a:ea typeface="DejaVu Sans"/>
              </a:rPr>
              <a:t> de Gen</a:t>
            </a:r>
            <a:r>
              <a:rPr lang="en-GB" sz="2800" dirty="0">
                <a:solidFill>
                  <a:schemeClr val="bg1"/>
                </a:solidFill>
                <a:latin typeface="Avenir Next"/>
              </a:rPr>
              <a:t>è</a:t>
            </a:r>
            <a:r>
              <a:rPr lang="en-US" sz="2800" strike="noStrike" spc="-1" dirty="0" err="1">
                <a:solidFill>
                  <a:schemeClr val="bg1"/>
                </a:solidFill>
                <a:latin typeface="Avenir Next"/>
                <a:ea typeface="DejaVu Sans"/>
              </a:rPr>
              <a:t>ve</a:t>
            </a:r>
            <a:r>
              <a:rPr lang="en-US" sz="2800" b="0" strike="noStrike" spc="-1" dirty="0">
                <a:solidFill>
                  <a:srgbClr val="FFFFFF"/>
                </a:solidFill>
                <a:latin typeface="Avenir Next"/>
                <a:ea typeface="DejaVu Sans"/>
              </a:rPr>
              <a:t>, CH</a:t>
            </a:r>
            <a:endParaRPr lang="en-GB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FFFFFF"/>
                </a:solidFill>
                <a:latin typeface="Avenir Next"/>
                <a:ea typeface="DejaVu Sans"/>
              </a:rPr>
              <a:t>Research on the emergence of online communities within digital platforms (e.g. Wikipedia, Twitter, TikTok, Twitch). </a:t>
            </a:r>
            <a:endParaRPr lang="en-GB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Slide Number Placeholder 5_ 2"/>
          <p:cNvSpPr/>
          <p:nvPr/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AFE96C2-6FA5-4712-85D2-705F54A7A322}" type="slidenum">
              <a:rPr lang="en-US" sz="1200" b="0" strike="noStrike" spc="-1">
                <a:solidFill>
                  <a:srgbClr val="FFFFFF"/>
                </a:solidFill>
                <a:latin typeface="Avenir Next"/>
                <a:ea typeface="DejaVu Sans"/>
              </a:rPr>
              <a:t>8</a:t>
            </a:fld>
            <a:endParaRPr lang="en-GB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Rectangle 6_ 2"/>
          <p:cNvSpPr/>
          <p:nvPr/>
        </p:nvSpPr>
        <p:spPr>
          <a:xfrm>
            <a:off x="470160" y="5469840"/>
            <a:ext cx="723312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office: virtual (MS Teams) mostly</a:t>
            </a:r>
            <a:endParaRPr lang="en-GB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email: </a:t>
            </a:r>
            <a:r>
              <a:rPr lang="en-US" sz="2800" spc="-1" dirty="0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ederico.pilati2@unibo.it</a:t>
            </a:r>
            <a:r>
              <a:rPr lang="en-US" sz="2800" b="0" strike="noStrike" spc="-1" dirty="0">
                <a:solidFill>
                  <a:srgbClr val="B9C7D0"/>
                </a:solidFill>
                <a:latin typeface="Calibri"/>
                <a:ea typeface="DejaVu Sans"/>
              </a:rPr>
              <a:t> </a:t>
            </a:r>
            <a:endParaRPr lang="en-GB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Picture 155"/>
          <p:cNvPicPr/>
          <p:nvPr/>
        </p:nvPicPr>
        <p:blipFill>
          <a:blip r:embed="rId3"/>
          <a:stretch/>
        </p:blipFill>
        <p:spPr>
          <a:xfrm>
            <a:off x="9123120" y="0"/>
            <a:ext cx="3066840" cy="306684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1452335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5040</TotalTime>
  <Words>337</Words>
  <Application>Microsoft Office PowerPoint</Application>
  <PresentationFormat>Widescreen</PresentationFormat>
  <Paragraphs>56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Avenir Next</vt:lpstr>
      <vt:lpstr>Calibri</vt:lpstr>
      <vt:lpstr>Calibri Light</vt:lpstr>
      <vt:lpstr>Symbol</vt:lpstr>
      <vt:lpstr>Times New Roman</vt:lpstr>
      <vt:lpstr>Verdana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Stelios Sotiriadis</dc:creator>
  <dc:description/>
  <cp:lastModifiedBy>Alessandro Provetti (Staff)</cp:lastModifiedBy>
  <cp:revision>463</cp:revision>
  <dcterms:created xsi:type="dcterms:W3CDTF">2019-08-13T11:39:28Z</dcterms:created>
  <dcterms:modified xsi:type="dcterms:W3CDTF">2024-09-20T07:54:15Z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Widescreen</vt:lpwstr>
  </property>
  <property fmtid="{D5CDD505-2E9C-101B-9397-08002B2CF9AE}" pid="4" name="Slides">
    <vt:i4>67</vt:i4>
  </property>
</Properties>
</file>