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71" r:id="rId3"/>
    <p:sldId id="272" r:id="rId4"/>
    <p:sldId id="273" r:id="rId5"/>
    <p:sldId id="274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891A839-6636-43E3-9451-913879B84EB3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6BBE594-AAAC-4C6F-A5B1-F3FBEB2F8FA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Slide Number Placeholder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5908FA-FCF0-4268-A03A-0F0EC8BF814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GB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4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4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jfp7v3lILkAhUUTcAKHa9LC28QFjABegQIBBAB&amp;url=https://en.wikipedia.org/wiki/Monty_Python&amp;usg=AOvVaw16yDTYaZfJNmLmLkVsVhej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4"/>
          <p:cNvPicPr/>
          <p:nvPr/>
        </p:nvPicPr>
        <p:blipFill>
          <a:blip r:embed="rId2"/>
          <a:srcRect l="10857" t="22730" r="10715" b="6415"/>
          <a:stretch/>
        </p:blipFill>
        <p:spPr>
          <a:xfrm>
            <a:off x="6095880" y="3760200"/>
            <a:ext cx="6092280" cy="3094200"/>
          </a:xfrm>
          <a:prstGeom prst="rect">
            <a:avLst/>
          </a:prstGeom>
          <a:ln w="0">
            <a:noFill/>
          </a:ln>
        </p:spPr>
      </p:pic>
      <p:sp>
        <p:nvSpPr>
          <p:cNvPr id="176" name="Title 7"/>
          <p:cNvSpPr/>
          <p:nvPr/>
        </p:nvSpPr>
        <p:spPr>
          <a:xfrm>
            <a:off x="1139400" y="2784960"/>
            <a:ext cx="10522440" cy="23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90000"/>
              </a:lnSpc>
            </a:pPr>
            <a:br>
              <a:rPr sz="1800" dirty="0"/>
            </a:br>
            <a:br>
              <a:rPr sz="1800" dirty="0"/>
            </a:br>
            <a:r>
              <a:rPr lang="en-GB" sz="3000" b="0" strike="noStrike" spc="-1" dirty="0">
                <a:solidFill>
                  <a:srgbClr val="D9D9D9"/>
                </a:solidFill>
                <a:latin typeface="Verdana"/>
                <a:ea typeface="Verdana"/>
              </a:rPr>
              <a:t>B: variables and types</a:t>
            </a:r>
            <a:endParaRPr lang="en-GB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Rectangle 2"/>
          <p:cNvSpPr/>
          <p:nvPr/>
        </p:nvSpPr>
        <p:spPr>
          <a:xfrm>
            <a:off x="0" y="0"/>
            <a:ext cx="12188520" cy="341496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3"/>
          <p:cNvSpPr/>
          <p:nvPr/>
        </p:nvSpPr>
        <p:spPr>
          <a:xfrm>
            <a:off x="0" y="0"/>
            <a:ext cx="609228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Variables can change!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Box 4"/>
          <p:cNvSpPr/>
          <p:nvPr/>
        </p:nvSpPr>
        <p:spPr>
          <a:xfrm>
            <a:off x="185400" y="1812960"/>
            <a:ext cx="5588280" cy="40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an assignment expression!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myvar =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print(myvar)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myvar = 20 # Assign a new value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print(myvar)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myvar = myvar+1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print(myvar) # Prints 21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Rounded Rectangle 6"/>
          <p:cNvSpPr/>
          <p:nvPr/>
        </p:nvSpPr>
        <p:spPr>
          <a:xfrm>
            <a:off x="10689840" y="672480"/>
            <a:ext cx="858600" cy="83772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tangle 7"/>
          <p:cNvSpPr/>
          <p:nvPr/>
        </p:nvSpPr>
        <p:spPr>
          <a:xfrm>
            <a:off x="8400600" y="736200"/>
            <a:ext cx="834480" cy="763920"/>
          </a:xfrm>
          <a:prstGeom prst="rect">
            <a:avLst/>
          </a:prstGeom>
          <a:pattFill prst="openDmnd">
            <a:fgClr>
              <a:srgbClr val="404040"/>
            </a:fgClr>
            <a:bgClr>
              <a:srgbClr val="FFFFFF"/>
            </a:bgClr>
          </a:pattFill>
          <a:ln w="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Straight Arrow Connector 9"/>
          <p:cNvSpPr/>
          <p:nvPr/>
        </p:nvSpPr>
        <p:spPr>
          <a:xfrm flipV="1">
            <a:off x="8743320" y="1085760"/>
            <a:ext cx="1942920" cy="720"/>
          </a:xfrm>
          <a:custGeom>
            <a:avLst/>
            <a:gdLst>
              <a:gd name="textAreaLeft" fmla="*/ 0 w 1942920"/>
              <a:gd name="textAreaRight" fmla="*/ 1944720 w 1942920"/>
              <a:gd name="textAreaTop" fmla="*/ 1080 h 720"/>
              <a:gd name="textAreaBottom" fmla="*/ 3600 h 72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  <p:txBody>
          <a:bodyPr lIns="90000" tIns="-42480" rIns="90000" bIns="-4248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TextBox 10"/>
          <p:cNvSpPr/>
          <p:nvPr/>
        </p:nvSpPr>
        <p:spPr>
          <a:xfrm>
            <a:off x="7450200" y="773640"/>
            <a:ext cx="9432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C000"/>
                </a:solidFill>
                <a:latin typeface="Calibri"/>
                <a:ea typeface="DejaVu Sans"/>
              </a:rPr>
              <a:t>myvar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Rounded Rectangle 13"/>
          <p:cNvSpPr/>
          <p:nvPr/>
        </p:nvSpPr>
        <p:spPr>
          <a:xfrm>
            <a:off x="10689840" y="2849760"/>
            <a:ext cx="858600" cy="83772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ounded Rectangle 16"/>
          <p:cNvSpPr/>
          <p:nvPr/>
        </p:nvSpPr>
        <p:spPr>
          <a:xfrm>
            <a:off x="10689840" y="1849680"/>
            <a:ext cx="858600" cy="837720"/>
          </a:xfrm>
          <a:prstGeom prst="roundRect">
            <a:avLst>
              <a:gd name="adj" fmla="val 16667"/>
            </a:avLst>
          </a:prstGeom>
          <a:pattFill prst="ltHorz">
            <a:fgClr>
              <a:srgbClr val="0F848D"/>
            </a:fgClr>
            <a:bgClr>
              <a:srgbClr val="FFFFFF"/>
            </a:bgClr>
          </a:patt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Box 19"/>
          <p:cNvSpPr/>
          <p:nvPr/>
        </p:nvSpPr>
        <p:spPr>
          <a:xfrm>
            <a:off x="7440480" y="2111400"/>
            <a:ext cx="9432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C000"/>
                </a:solidFill>
                <a:latin typeface="Calibri"/>
                <a:ea typeface="DejaVu Sans"/>
              </a:rPr>
              <a:t>myvar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Rectangle 26"/>
          <p:cNvSpPr/>
          <p:nvPr/>
        </p:nvSpPr>
        <p:spPr>
          <a:xfrm>
            <a:off x="8400600" y="1986480"/>
            <a:ext cx="834480" cy="763920"/>
          </a:xfrm>
          <a:prstGeom prst="rect">
            <a:avLst/>
          </a:prstGeom>
          <a:pattFill prst="openDmnd">
            <a:fgClr>
              <a:srgbClr val="404040"/>
            </a:fgClr>
            <a:bgClr>
              <a:srgbClr val="FFFFFF"/>
            </a:bgClr>
          </a:pattFill>
          <a:ln w="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Rounded Rectangle 28"/>
          <p:cNvSpPr/>
          <p:nvPr/>
        </p:nvSpPr>
        <p:spPr>
          <a:xfrm>
            <a:off x="10689840" y="4932000"/>
            <a:ext cx="858600" cy="837720"/>
          </a:xfrm>
          <a:prstGeom prst="roundRect">
            <a:avLst>
              <a:gd name="adj" fmla="val 16667"/>
            </a:avLst>
          </a:prstGeom>
          <a:pattFill prst="ltHorz">
            <a:fgClr>
              <a:srgbClr val="0F848D"/>
            </a:fgClr>
            <a:bgClr>
              <a:srgbClr val="FFFFFF"/>
            </a:bgClr>
          </a:patt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20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Rounded Rectangle 29"/>
          <p:cNvSpPr/>
          <p:nvPr/>
        </p:nvSpPr>
        <p:spPr>
          <a:xfrm>
            <a:off x="10689840" y="3957840"/>
            <a:ext cx="858600" cy="837720"/>
          </a:xfrm>
          <a:prstGeom prst="roundRect">
            <a:avLst>
              <a:gd name="adj" fmla="val 16667"/>
            </a:avLst>
          </a:prstGeom>
          <a:pattFill prst="ltHorz">
            <a:fgClr>
              <a:srgbClr val="0F848D"/>
            </a:fgClr>
            <a:bgClr>
              <a:srgbClr val="FFFFFF"/>
            </a:bgClr>
          </a:patt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10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Box 31"/>
          <p:cNvSpPr/>
          <p:nvPr/>
        </p:nvSpPr>
        <p:spPr>
          <a:xfrm>
            <a:off x="7496280" y="4114080"/>
            <a:ext cx="9432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C000"/>
                </a:solidFill>
                <a:latin typeface="Calibri"/>
                <a:ea typeface="DejaVu Sans"/>
              </a:rPr>
              <a:t>myvar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Rectangle 32"/>
          <p:cNvSpPr/>
          <p:nvPr/>
        </p:nvSpPr>
        <p:spPr>
          <a:xfrm>
            <a:off x="8456400" y="3989520"/>
            <a:ext cx="834480" cy="763920"/>
          </a:xfrm>
          <a:prstGeom prst="rect">
            <a:avLst/>
          </a:prstGeom>
          <a:pattFill prst="openDmnd">
            <a:fgClr>
              <a:srgbClr val="404040"/>
            </a:fgClr>
            <a:bgClr>
              <a:srgbClr val="FFFFFF"/>
            </a:bgClr>
          </a:pattFill>
          <a:ln w="0">
            <a:solidFill>
              <a:srgbClr val="A6A6A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2" name="Rounded Rectangle 33"/>
          <p:cNvSpPr/>
          <p:nvPr/>
        </p:nvSpPr>
        <p:spPr>
          <a:xfrm>
            <a:off x="10689840" y="5906160"/>
            <a:ext cx="858600" cy="837720"/>
          </a:xfrm>
          <a:prstGeom prst="roundRect">
            <a:avLst>
              <a:gd name="adj" fmla="val 16667"/>
            </a:avLst>
          </a:prstGeom>
          <a:solidFill>
            <a:schemeClr val="bg2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21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Straight Connector 41"/>
          <p:cNvSpPr/>
          <p:nvPr/>
        </p:nvSpPr>
        <p:spPr>
          <a:xfrm>
            <a:off x="7123320" y="1690560"/>
            <a:ext cx="4746240" cy="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Straight Connector 42"/>
          <p:cNvSpPr/>
          <p:nvPr/>
        </p:nvSpPr>
        <p:spPr>
          <a:xfrm>
            <a:off x="7187760" y="3819600"/>
            <a:ext cx="4746240" cy="36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Straight Arrow Connector 18"/>
          <p:cNvSpPr/>
          <p:nvPr/>
        </p:nvSpPr>
        <p:spPr>
          <a:xfrm>
            <a:off x="8743320" y="2344320"/>
            <a:ext cx="1942920" cy="922680"/>
          </a:xfrm>
          <a:custGeom>
            <a:avLst/>
            <a:gdLst>
              <a:gd name="textAreaLeft" fmla="*/ 0 w 1942920"/>
              <a:gd name="textAreaRight" fmla="*/ 1944720 w 1942920"/>
              <a:gd name="textAreaTop" fmla="*/ 0 h 922680"/>
              <a:gd name="textAreaBottom" fmla="*/ 924480 h 92268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Straight Arrow Connector 30"/>
          <p:cNvSpPr/>
          <p:nvPr/>
        </p:nvSpPr>
        <p:spPr>
          <a:xfrm>
            <a:off x="8874000" y="4375800"/>
            <a:ext cx="1812240" cy="1947600"/>
          </a:xfrm>
          <a:custGeom>
            <a:avLst/>
            <a:gdLst>
              <a:gd name="textAreaLeft" fmla="*/ 0 w 1812240"/>
              <a:gd name="textAreaRight" fmla="*/ 1814040 w 1812240"/>
              <a:gd name="textAreaTop" fmla="*/ 0 h 1947600"/>
              <a:gd name="textAreaBottom" fmla="*/ 1949400 h 1947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TextBox 47"/>
          <p:cNvSpPr/>
          <p:nvPr/>
        </p:nvSpPr>
        <p:spPr>
          <a:xfrm>
            <a:off x="8198280" y="103680"/>
            <a:ext cx="3165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How memory looks like!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8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5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0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5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0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ontent Placeholder 2"/>
          <p:cNvSpPr/>
          <p:nvPr/>
        </p:nvSpPr>
        <p:spPr>
          <a:xfrm>
            <a:off x="200160" y="20559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Input from the keyboard: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‘enter’/’return’ to end the input.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000" b="0" strike="noStrike" spc="-1">
                <a:solidFill>
                  <a:srgbClr val="FFC000"/>
                </a:solidFill>
                <a:latin typeface="Verdana"/>
                <a:ea typeface="Verdana"/>
              </a:rPr>
              <a:t>input()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Assign the input to a variable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000" b="0" strike="noStrike" spc="-1">
                <a:solidFill>
                  <a:srgbClr val="FFC000"/>
                </a:solidFill>
                <a:latin typeface="Verdana"/>
                <a:ea typeface="Verdana"/>
              </a:rPr>
              <a:t>&lt;variable&gt; = input(&lt;prompt&gt;)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tangle 3"/>
          <p:cNvSpPr/>
          <p:nvPr/>
        </p:nvSpPr>
        <p:spPr>
          <a:xfrm>
            <a:off x="5373360" y="0"/>
            <a:ext cx="681516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TextBox 4"/>
          <p:cNvSpPr/>
          <p:nvPr/>
        </p:nvSpPr>
        <p:spPr>
          <a:xfrm>
            <a:off x="5415840" y="4126320"/>
            <a:ext cx="6730200" cy="112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6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another input example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6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my_fav_num = input(“What is your favourite number? ”)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6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print(“Your favourite number is ”, my_fav_num)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Programming is about </a:t>
            </a:r>
            <a:r>
              <a:rPr lang="en-US" sz="4400" b="0" strike="noStrike" spc="-1">
                <a:solidFill>
                  <a:srgbClr val="FFC000"/>
                </a:solidFill>
                <a:latin typeface="Verdana"/>
                <a:ea typeface="Verdana"/>
              </a:rPr>
              <a:t>input</a:t>
            </a: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/</a:t>
            </a:r>
            <a:r>
              <a:rPr lang="en-US" sz="4400" b="0" strike="noStrike" spc="-1">
                <a:solidFill>
                  <a:srgbClr val="FFC000"/>
                </a:solidFill>
                <a:latin typeface="Verdana"/>
                <a:ea typeface="Verdana"/>
              </a:rPr>
              <a:t>output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Box 5"/>
          <p:cNvSpPr/>
          <p:nvPr/>
        </p:nvSpPr>
        <p:spPr>
          <a:xfrm>
            <a:off x="5437080" y="2208240"/>
            <a:ext cx="6730200" cy="130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an input example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name = input("Please enter a name: ")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print(name)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1000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1000" fill="hold"/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1000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10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10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Rectangle 3"/>
          <p:cNvSpPr/>
          <p:nvPr/>
        </p:nvSpPr>
        <p:spPr>
          <a:xfrm>
            <a:off x="5910120" y="0"/>
            <a:ext cx="627804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TextBox 4"/>
          <p:cNvSpPr/>
          <p:nvPr/>
        </p:nvSpPr>
        <p:spPr>
          <a:xfrm>
            <a:off x="5910120" y="2167560"/>
            <a:ext cx="6278040" cy="176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another input example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fName = input(“Give first name: ”)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lName = input(“Give surname: ”)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print(fName, lName)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Programming is about </a:t>
            </a:r>
            <a:r>
              <a:rPr lang="en-US" sz="4400" b="0" strike="noStrike" spc="-1">
                <a:solidFill>
                  <a:srgbClr val="FFC000"/>
                </a:solidFill>
                <a:latin typeface="Verdana"/>
                <a:ea typeface="Verdana"/>
              </a:rPr>
              <a:t>input</a:t>
            </a: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/</a:t>
            </a:r>
            <a:r>
              <a:rPr lang="en-US" sz="4400" b="0" strike="noStrike" spc="-1">
                <a:solidFill>
                  <a:srgbClr val="FFC000"/>
                </a:solidFill>
                <a:latin typeface="Verdana"/>
                <a:ea typeface="Verdana"/>
              </a:rPr>
              <a:t>output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ontent Placeholder 12"/>
          <p:cNvSpPr/>
          <p:nvPr/>
        </p:nvSpPr>
        <p:spPr>
          <a:xfrm>
            <a:off x="200160" y="20559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Input from the keyboard: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‘enter’/’return’ to end the input.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000" b="0" strike="noStrike" spc="-1">
                <a:solidFill>
                  <a:srgbClr val="FFC000"/>
                </a:solidFill>
                <a:latin typeface="Verdana"/>
                <a:ea typeface="Verdana"/>
              </a:rPr>
              <a:t>input()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Assign the input to a variable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000" b="0" strike="noStrike" spc="-1">
                <a:solidFill>
                  <a:srgbClr val="FFC000"/>
                </a:solidFill>
                <a:latin typeface="Verdana"/>
                <a:ea typeface="Verdana"/>
              </a:rPr>
              <a:t>&lt;variable&gt; = input(&lt;prompt&gt;)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2: Fill the gaps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ontent Placeholder 2"/>
          <p:cNvSpPr/>
          <p:nvPr/>
        </p:nvSpPr>
        <p:spPr>
          <a:xfrm>
            <a:off x="668520" y="1733400"/>
            <a:ext cx="8596800" cy="50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1800" b="0" strike="noStrike" spc="-1">
                <a:solidFill>
                  <a:srgbClr val="FFC000"/>
                </a:solidFill>
                <a:latin typeface="Courier New"/>
                <a:ea typeface="Calibri"/>
              </a:rPr>
              <a:t>a)</a:t>
            </a:r>
            <a:r>
              <a:rPr lang="en-CA" sz="1800" b="1" strike="noStrike" spc="-1">
                <a:solidFill>
                  <a:srgbClr val="FFFFFF"/>
                </a:solidFill>
                <a:latin typeface="Courier New"/>
                <a:ea typeface="Calibri"/>
              </a:rPr>
              <a:t> ________________</a:t>
            </a: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 # Write a statement to print your name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1800" b="0" strike="noStrike" spc="-1">
                <a:solidFill>
                  <a:srgbClr val="FFC000"/>
                </a:solidFill>
                <a:latin typeface="Courier New"/>
                <a:ea typeface="Calibri"/>
              </a:rPr>
              <a:t>b)</a:t>
            </a:r>
            <a:r>
              <a:rPr lang="en-CA" sz="1800" b="1" strike="noStrike" spc="-1">
                <a:solidFill>
                  <a:srgbClr val="FFFFFF"/>
                </a:solidFill>
                <a:latin typeface="Courier New"/>
                <a:ea typeface="Calibri"/>
              </a:rPr>
              <a:t> ________________ </a:t>
            </a: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	# Write a statement to print number 10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1800" b="0" strike="noStrike" spc="-1">
                <a:solidFill>
                  <a:srgbClr val="FFC000"/>
                </a:solidFill>
                <a:latin typeface="Courier New"/>
                <a:ea typeface="Calibri"/>
              </a:rPr>
              <a:t>c)</a:t>
            </a:r>
            <a:r>
              <a:rPr lang="en-CA" sz="1800" b="1" strike="noStrike" spc="-1">
                <a:solidFill>
                  <a:srgbClr val="FFFFFF"/>
                </a:solidFill>
                <a:latin typeface="Courier New"/>
                <a:ea typeface="Calibri"/>
              </a:rPr>
              <a:t> ________________ </a:t>
            </a: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	# Write a statement to print the sum of 1 and 2			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Group 3"/>
          <p:cNvGrpSpPr/>
          <p:nvPr/>
        </p:nvGrpSpPr>
        <p:grpSpPr>
          <a:xfrm>
            <a:off x="9411480" y="0"/>
            <a:ext cx="2776680" cy="6854400"/>
            <a:chOff x="9411480" y="0"/>
            <a:chExt cx="2776680" cy="6854400"/>
          </a:xfrm>
        </p:grpSpPr>
        <p:sp>
          <p:nvSpPr>
            <p:cNvPr id="290" name="Rectangle 4"/>
            <p:cNvSpPr/>
            <p:nvPr/>
          </p:nvSpPr>
          <p:spPr>
            <a:xfrm>
              <a:off x="9411480" y="0"/>
              <a:ext cx="2776680" cy="685440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91" name="Picture 5" descr="A picture containing text, clock&#10;&#10;Description automatically generated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10071720" y="412200"/>
              <a:ext cx="1653480" cy="16005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2 Solution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ontent Placeholder 2"/>
          <p:cNvSpPr/>
          <p:nvPr/>
        </p:nvSpPr>
        <p:spPr>
          <a:xfrm>
            <a:off x="838080" y="1690560"/>
            <a:ext cx="11350080" cy="50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a)</a:t>
            </a:r>
            <a:r>
              <a:rPr lang="en-CA" sz="2000" b="1" strike="noStrike" spc="-1">
                <a:solidFill>
                  <a:srgbClr val="FFFFFF"/>
                </a:solidFill>
                <a:latin typeface="Courier New"/>
                <a:ea typeface="Calibri"/>
              </a:rPr>
              <a:t> print(“Stelios”)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     # Write a statement to print your name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b)</a:t>
            </a:r>
            <a:r>
              <a:rPr lang="en-CA" sz="2000" b="1" strike="noStrike" spc="-1">
                <a:solidFill>
                  <a:srgbClr val="FFFFFF"/>
                </a:solidFill>
                <a:latin typeface="Courier New"/>
                <a:ea typeface="Calibri"/>
              </a:rPr>
              <a:t> print(10)       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	# Write a statement to print number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c)</a:t>
            </a:r>
            <a:r>
              <a:rPr lang="en-CA" sz="2000" b="1" strike="noStrike" spc="-1">
                <a:solidFill>
                  <a:srgbClr val="FFFFFF"/>
                </a:solidFill>
                <a:latin typeface="Courier New"/>
                <a:ea typeface="Calibri"/>
              </a:rPr>
              <a:t> print(1+2)      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	</a:t>
            </a:r>
            <a:r>
              <a:rPr lang="en-GB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Write a statement to print the sum of 1 and 2		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	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3: Fill the gaps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ontent Placeholder 2"/>
          <p:cNvSpPr/>
          <p:nvPr/>
        </p:nvSpPr>
        <p:spPr>
          <a:xfrm>
            <a:off x="838080" y="1690560"/>
            <a:ext cx="11350080" cy="50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# </a:t>
            </a:r>
            <a:r>
              <a:rPr lang="en-CA" sz="1800" b="0" strike="noStrike" spc="-1">
                <a:solidFill>
                  <a:srgbClr val="FFC000"/>
                </a:solidFill>
                <a:latin typeface="Courier New"/>
                <a:ea typeface="Calibri"/>
              </a:rPr>
              <a:t>Provide the command</a:t>
            </a: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 to prompt the user to enter a name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my_input = </a:t>
            </a:r>
            <a:r>
              <a:rPr lang="en-CA" sz="1800" b="0" strike="noStrike" spc="-1">
                <a:solidFill>
                  <a:srgbClr val="FFC000"/>
                </a:solidFill>
                <a:latin typeface="Courier New"/>
                <a:ea typeface="Calibri"/>
              </a:rPr>
              <a:t>d)</a:t>
            </a: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 </a:t>
            </a:r>
            <a:r>
              <a:rPr lang="en-CA" sz="1800" b="1" strike="noStrike" spc="-1">
                <a:solidFill>
                  <a:srgbClr val="FFFFFF"/>
                </a:solidFill>
                <a:latin typeface="Courier New"/>
                <a:ea typeface="Calibri"/>
              </a:rPr>
              <a:t>________________</a:t>
            </a: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(“Enter your name: “)	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# </a:t>
            </a:r>
            <a:r>
              <a:rPr lang="en-CA" sz="1800" b="0" strike="noStrike" spc="-1">
                <a:solidFill>
                  <a:srgbClr val="FFC000"/>
                </a:solidFill>
                <a:latin typeface="Courier New"/>
                <a:ea typeface="Calibri"/>
              </a:rPr>
              <a:t>Provide the command </a:t>
            </a: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to print the variable my_input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1800" b="0" strike="noStrike" spc="-1">
                <a:solidFill>
                  <a:srgbClr val="FFC000"/>
                </a:solidFill>
                <a:latin typeface="Courier New"/>
                <a:ea typeface="Calibri"/>
              </a:rPr>
              <a:t>e)</a:t>
            </a: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 </a:t>
            </a:r>
            <a:r>
              <a:rPr lang="en-CA" sz="1800" b="1" strike="noStrike" spc="-1">
                <a:solidFill>
                  <a:srgbClr val="FFFFFF"/>
                </a:solidFill>
                <a:latin typeface="Courier New"/>
                <a:ea typeface="Calibri"/>
              </a:rPr>
              <a:t>________________</a:t>
            </a:r>
            <a:r>
              <a:rPr lang="en-CA" sz="1800" b="0" strike="noStrike" spc="-1">
                <a:solidFill>
                  <a:srgbClr val="FFFFFF"/>
                </a:solidFill>
                <a:latin typeface="Courier New"/>
                <a:ea typeface="Calibri"/>
              </a:rPr>
              <a:t> (my_input)	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		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6" name="Group 5"/>
          <p:cNvGrpSpPr/>
          <p:nvPr/>
        </p:nvGrpSpPr>
        <p:grpSpPr>
          <a:xfrm>
            <a:off x="9411480" y="0"/>
            <a:ext cx="2776680" cy="6854400"/>
            <a:chOff x="9411480" y="0"/>
            <a:chExt cx="2776680" cy="6854400"/>
          </a:xfrm>
        </p:grpSpPr>
        <p:sp>
          <p:nvSpPr>
            <p:cNvPr id="297" name="Rectangle 6"/>
            <p:cNvSpPr/>
            <p:nvPr/>
          </p:nvSpPr>
          <p:spPr>
            <a:xfrm>
              <a:off x="9411480" y="0"/>
              <a:ext cx="2776680" cy="685440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298" name="Picture 7" descr="A picture containing text, clock&#10;&#10;Description automatically generated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10071720" y="412200"/>
              <a:ext cx="1653480" cy="16005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3 Solution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ontent Placeholder 2"/>
          <p:cNvSpPr/>
          <p:nvPr/>
        </p:nvSpPr>
        <p:spPr>
          <a:xfrm>
            <a:off x="838080" y="1690560"/>
            <a:ext cx="11350080" cy="50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# </a:t>
            </a:r>
            <a:r>
              <a:rPr lang="en-CA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Provide the command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 to prompt user to enter a name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my_input = </a:t>
            </a:r>
            <a:r>
              <a:rPr lang="en-CA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d)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 </a:t>
            </a:r>
            <a:r>
              <a:rPr lang="en-CA" sz="2000" b="1" strike="noStrike" spc="-1">
                <a:solidFill>
                  <a:srgbClr val="FFFFFF"/>
                </a:solidFill>
                <a:latin typeface="Courier New"/>
                <a:ea typeface="Calibri"/>
              </a:rPr>
              <a:t>__ input__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(“Enter your name: “)	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Verdana"/>
              </a:rPr>
              <a:t># Provide the command </a:t>
            </a:r>
            <a:r>
              <a:rPr lang="en-GB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to print the variable my_input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CA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e)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 </a:t>
            </a:r>
            <a:r>
              <a:rPr lang="en-CA" sz="2000" b="1" strike="noStrike" spc="-1">
                <a:solidFill>
                  <a:srgbClr val="FFFFFF"/>
                </a:solidFill>
                <a:latin typeface="Courier New"/>
                <a:ea typeface="Calibri"/>
              </a:rPr>
              <a:t>__print__(</a:t>
            </a:r>
            <a:r>
              <a:rPr lang="en-CA" sz="2000" b="0" strike="noStrike" spc="-1">
                <a:solidFill>
                  <a:srgbClr val="FFFFFF"/>
                </a:solidFill>
                <a:latin typeface="Courier New"/>
                <a:ea typeface="Calibri"/>
              </a:rPr>
              <a:t>my_input)			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Data types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ontent Placeholder 4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2500" lnSpcReduction="20000"/>
          </a:bodyPr>
          <a:lstStyle/>
          <a:p>
            <a:pPr marL="232560" indent="-23256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C000"/>
                </a:solidFill>
                <a:latin typeface="Verdana"/>
                <a:ea typeface="Verdana"/>
              </a:rPr>
              <a:t>Integers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700560" lvl="1" indent="-23256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x=10, y=100 …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C000"/>
                </a:solidFill>
                <a:latin typeface="Verdana"/>
                <a:ea typeface="Verdana"/>
              </a:rPr>
              <a:t>Floats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700560" lvl="1" indent="-23256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pi=3.14, a=10.10, rate=0.0992929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C000"/>
                </a:solidFill>
                <a:latin typeface="Verdana"/>
                <a:ea typeface="Verdana"/>
              </a:rPr>
              <a:t>Strings</a:t>
            </a: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 (text)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700560" lvl="1" indent="-23256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name=“Stelios”, age=“32”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32560" indent="-23256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C000"/>
                </a:solidFill>
                <a:latin typeface="Verdana"/>
                <a:ea typeface="Verdana"/>
              </a:rPr>
              <a:t>Boolean</a:t>
            </a: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 (True or False, 1 or 0)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700560" lvl="1" indent="-23256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headphones=True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3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3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1000"/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3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3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ontent Placeholder 2"/>
          <p:cNvSpPr/>
          <p:nvPr/>
        </p:nvSpPr>
        <p:spPr>
          <a:xfrm>
            <a:off x="661320" y="1763640"/>
            <a:ext cx="502164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7000" lnSpcReduction="10000"/>
          </a:bodyPr>
          <a:lstStyle/>
          <a:p>
            <a:pPr marL="234000" indent="-2329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Everything that the user inputs from the keyboard Python assumes that it is a </a:t>
            </a:r>
            <a:r>
              <a:rPr lang="en-US" sz="2800" b="1" strike="noStrike" spc="-1">
                <a:solidFill>
                  <a:srgbClr val="FFC000"/>
                </a:solidFill>
                <a:latin typeface="Verdana"/>
                <a:ea typeface="Verdana"/>
              </a:rPr>
              <a:t>TEXT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!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34000" indent="-2329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We need to transform text to numbers to make operations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177560" lvl="2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Text to integer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177560" lvl="2" indent="-2329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Text to float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Rectangle 3"/>
          <p:cNvSpPr/>
          <p:nvPr/>
        </p:nvSpPr>
        <p:spPr>
          <a:xfrm>
            <a:off x="5686560" y="0"/>
            <a:ext cx="650196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TextBox 4"/>
          <p:cNvSpPr/>
          <p:nvPr/>
        </p:nvSpPr>
        <p:spPr>
          <a:xfrm>
            <a:off x="5829480" y="1846440"/>
            <a:ext cx="6359040" cy="207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The input is 10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x = input(“Give a number”)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print(x)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x is a text, even if it looks like a number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will print 10!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Working with numbers!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Box 5"/>
          <p:cNvSpPr/>
          <p:nvPr/>
        </p:nvSpPr>
        <p:spPr>
          <a:xfrm>
            <a:off x="5829480" y="4351680"/>
            <a:ext cx="6359040" cy="207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another input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x = input(“Give a number”)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print(x</a:t>
            </a:r>
            <a:r>
              <a:rPr lang="en-GB" sz="1800" b="1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+</a:t>
            </a: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20)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Python does not know that x is a numbers...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will cause an </a:t>
            </a:r>
            <a:r>
              <a:rPr lang="en-GB" sz="1800" b="1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error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1000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1000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3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10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10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1000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1000" fill="hold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7" dur="1000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2" dur="1000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1000" fill="hold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3"/>
          <p:cNvSpPr/>
          <p:nvPr/>
        </p:nvSpPr>
        <p:spPr>
          <a:xfrm>
            <a:off x="1583640" y="1581120"/>
            <a:ext cx="8065440" cy="52732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9" name="TextBox 4"/>
          <p:cNvSpPr/>
          <p:nvPr/>
        </p:nvSpPr>
        <p:spPr>
          <a:xfrm>
            <a:off x="2075760" y="1942200"/>
            <a:ext cx="7256520" cy="45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an input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x = input(“Give a number”)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print(x * 2)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how you comment multiple lines...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“““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What does it print if the user enters 10?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20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An error ...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1010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”””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What is the output?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Box 2"/>
          <p:cNvSpPr/>
          <p:nvPr/>
        </p:nvSpPr>
        <p:spPr>
          <a:xfrm>
            <a:off x="5221800" y="5861160"/>
            <a:ext cx="41421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FFC000"/>
                </a:solidFill>
                <a:latin typeface="Courier New"/>
                <a:ea typeface="DejaVu Sans"/>
              </a:rPr>
              <a:t>The correct answer is 1010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/>
          <p:nvPr/>
        </p:nvSpPr>
        <p:spPr>
          <a:xfrm>
            <a:off x="838080" y="77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Verdana"/>
                <a:ea typeface="Verdana"/>
              </a:rPr>
              <a:t>Programming with Python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ontent Placeholder 2"/>
          <p:cNvSpPr/>
          <p:nvPr/>
        </p:nvSpPr>
        <p:spPr>
          <a:xfrm>
            <a:off x="180000" y="1429560"/>
            <a:ext cx="11880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52360" indent="-2520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Simple and </a:t>
            </a:r>
            <a:r>
              <a:rPr lang="en-US" sz="2600" b="0" i="1" strike="noStrike" spc="-1" dirty="0">
                <a:solidFill>
                  <a:srgbClr val="FFFFFF"/>
                </a:solidFill>
                <a:latin typeface="Verdana"/>
                <a:ea typeface="Verdana"/>
              </a:rPr>
              <a:t>minimal-chic</a:t>
            </a:r>
            <a:r>
              <a:rPr lang="en-US" sz="2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 programming language</a:t>
            </a:r>
            <a:endParaRPr lang="en-GB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252360" indent="-2520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Easy to learn and use: reading code is almost like reading English</a:t>
            </a:r>
            <a:endParaRPr lang="en-GB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252360" indent="-2520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Simplicity as a result of design:</a:t>
            </a:r>
            <a:endParaRPr lang="en-GB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60320" lvl="1" indent="-2520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focus on the problem and not on the language/the data representation in memory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760320" lvl="1" indent="-2520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a way to represent an easy-to-read program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52360" indent="-2520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Python is free, open source well-supported and well-</a:t>
            </a:r>
            <a:r>
              <a:rPr lang="en-US" sz="26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maintaned</a:t>
            </a:r>
            <a:r>
              <a:rPr lang="en-US" sz="2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:</a:t>
            </a:r>
            <a:endParaRPr lang="en-GB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60320" lvl="1" indent="-2520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VS Code, Jupyter, PIP,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Verdana"/>
                <a:ea typeface="Verdana"/>
              </a:rPr>
              <a:t>PyPi</a:t>
            </a:r>
            <a:r>
              <a:rPr lang="en-US" sz="22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, Anaconda, Docker...</a:t>
            </a: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52360" indent="-2520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Comes from “</a:t>
            </a:r>
            <a:r>
              <a:rPr lang="en-US" sz="2600" b="0" u="sng" strike="noStrike" spc="-1" dirty="0">
                <a:solidFill>
                  <a:srgbClr val="0563C1"/>
                </a:solidFill>
                <a:uFillTx/>
                <a:latin typeface="Verdana"/>
                <a:ea typeface="Verdana"/>
                <a:hlinkClick r:id="rId2"/>
              </a:rPr>
              <a:t>Monty Python</a:t>
            </a:r>
            <a:r>
              <a:rPr lang="en-US" sz="26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”</a:t>
            </a:r>
            <a:endParaRPr lang="en-GB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10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10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10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1000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Data types conversions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ontent Placeholder 4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String to Integer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use </a:t>
            </a:r>
            <a:r>
              <a:rPr lang="en-GB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int(&lt;value&gt;)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tangle 3"/>
          <p:cNvSpPr/>
          <p:nvPr/>
        </p:nvSpPr>
        <p:spPr>
          <a:xfrm>
            <a:off x="0" y="2871720"/>
            <a:ext cx="12188520" cy="39826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TextBox 5"/>
          <p:cNvSpPr/>
          <p:nvPr/>
        </p:nvSpPr>
        <p:spPr>
          <a:xfrm>
            <a:off x="2545200" y="2953080"/>
            <a:ext cx="6928560" cy="390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another input example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x = input(“Give a number”)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print(int(x) * 2)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“““ What does it print if the user enters 10?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20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An error ...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20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1010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”””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TextBox 6"/>
          <p:cNvSpPr/>
          <p:nvPr/>
        </p:nvSpPr>
        <p:spPr>
          <a:xfrm>
            <a:off x="6335640" y="5858280"/>
            <a:ext cx="38372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FFC000"/>
                </a:solidFill>
                <a:latin typeface="Courier New"/>
                <a:ea typeface="DejaVu Sans"/>
              </a:rPr>
              <a:t>The correct answer is 20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Data types conversions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ontent Placeholder 4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String to Integer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use </a:t>
            </a:r>
            <a:r>
              <a:rPr lang="en-GB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int(&lt;value&gt;)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tangle 3"/>
          <p:cNvSpPr/>
          <p:nvPr/>
        </p:nvSpPr>
        <p:spPr>
          <a:xfrm>
            <a:off x="0" y="3431160"/>
            <a:ext cx="12188520" cy="34232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TextBox 5"/>
          <p:cNvSpPr/>
          <p:nvPr/>
        </p:nvSpPr>
        <p:spPr>
          <a:xfrm>
            <a:off x="596880" y="4127400"/>
            <a:ext cx="11591640" cy="176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Hint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If you except an integer, convert the input to integer directly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x = </a:t>
            </a:r>
            <a:r>
              <a:rPr lang="en-GB" sz="2000" b="1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int(</a:t>
            </a: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input(“Give an integer number”)</a:t>
            </a:r>
            <a:r>
              <a:rPr lang="en-GB" sz="2000" b="1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)</a:t>
            </a: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print(x * 2) # Will print 20!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Data types conversions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ontent Placeholder 4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String to Float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use </a:t>
            </a:r>
            <a:r>
              <a:rPr lang="en-GB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float(&lt;value&gt;)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tangle 3"/>
          <p:cNvSpPr/>
          <p:nvPr/>
        </p:nvSpPr>
        <p:spPr>
          <a:xfrm>
            <a:off x="0" y="3431160"/>
            <a:ext cx="12188520" cy="34232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TextBox 5"/>
          <p:cNvSpPr/>
          <p:nvPr/>
        </p:nvSpPr>
        <p:spPr>
          <a:xfrm>
            <a:off x="2926080" y="3788280"/>
            <a:ext cx="7615080" cy="176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another input example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x = input(“Give a number”)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print(float(x) + 2)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What does it print if the user enters 10.5?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Box 6"/>
          <p:cNvSpPr/>
          <p:nvPr/>
        </p:nvSpPr>
        <p:spPr>
          <a:xfrm>
            <a:off x="3700800" y="5878800"/>
            <a:ext cx="41421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FFC000"/>
                </a:solidFill>
                <a:latin typeface="Courier New"/>
                <a:ea typeface="DejaVu Sans"/>
              </a:rPr>
              <a:t>The correct answer is 12.5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Data types conversions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ontent Placeholder 4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Int to String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use </a:t>
            </a:r>
            <a:r>
              <a:rPr lang="en-GB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str(&lt;value&gt;)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tangle 3"/>
          <p:cNvSpPr/>
          <p:nvPr/>
        </p:nvSpPr>
        <p:spPr>
          <a:xfrm>
            <a:off x="0" y="3431160"/>
            <a:ext cx="12188520" cy="34232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TextBox 5"/>
          <p:cNvSpPr/>
          <p:nvPr/>
        </p:nvSpPr>
        <p:spPr>
          <a:xfrm>
            <a:off x="1310760" y="3757320"/>
            <a:ext cx="6928560" cy="149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x = 10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What does it print?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print(“ID” + x)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TextBox 6"/>
          <p:cNvSpPr/>
          <p:nvPr/>
        </p:nvSpPr>
        <p:spPr>
          <a:xfrm>
            <a:off x="5830920" y="4599720"/>
            <a:ext cx="42944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FFC000"/>
                </a:solidFill>
                <a:latin typeface="Courier New"/>
                <a:ea typeface="DejaVu Sans"/>
              </a:rPr>
              <a:t>The correct answer is error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Box 7"/>
          <p:cNvSpPr/>
          <p:nvPr/>
        </p:nvSpPr>
        <p:spPr>
          <a:xfrm>
            <a:off x="5829480" y="5781600"/>
            <a:ext cx="398952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FFC000"/>
                </a:solidFill>
                <a:latin typeface="Courier New"/>
                <a:ea typeface="DejaVu Sans"/>
              </a:rPr>
              <a:t>The correct answer is a10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Box 8"/>
          <p:cNvSpPr/>
          <p:nvPr/>
        </p:nvSpPr>
        <p:spPr>
          <a:xfrm>
            <a:off x="1310760" y="5481000"/>
            <a:ext cx="609156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What does it print?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print(“a” + str(x))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Recap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ontent Placeholder 4"/>
          <p:cNvSpPr/>
          <p:nvPr/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Data types: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Integers: x=10, y=100 …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Floats: pi=3.14, a=10.10, rate=0.0992929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Strings (text): name=“Stelios”, age=“32”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Boolean (True or False, 1 or 0): headphones=True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Converting types: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int(&lt;value&gt;), float(&lt;value&gt;), str(&lt;value&gt;)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10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1000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4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ontent Placeholder 2"/>
          <p:cNvSpPr/>
          <p:nvPr/>
        </p:nvSpPr>
        <p:spPr>
          <a:xfrm>
            <a:off x="838080" y="1905840"/>
            <a:ext cx="85698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What is the output of the following script?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a = input("give a number")	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# The user enters 10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b = input("give a second number")	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# The user enters 20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Calibri"/>
              </a:rPr>
              <a:t>print(a+b)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7" name="Group 3"/>
          <p:cNvGrpSpPr/>
          <p:nvPr/>
        </p:nvGrpSpPr>
        <p:grpSpPr>
          <a:xfrm>
            <a:off x="9411480" y="0"/>
            <a:ext cx="2776680" cy="6854400"/>
            <a:chOff x="9411480" y="0"/>
            <a:chExt cx="2776680" cy="6854400"/>
          </a:xfrm>
        </p:grpSpPr>
        <p:sp>
          <p:nvSpPr>
            <p:cNvPr id="338" name="Rectangle 4"/>
            <p:cNvSpPr/>
            <p:nvPr/>
          </p:nvSpPr>
          <p:spPr>
            <a:xfrm>
              <a:off x="9411480" y="0"/>
              <a:ext cx="2776680" cy="685440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339" name="Picture 5" descr="A picture containing text, clock&#10;&#10;Description automatically generated"/>
            <p:cNvPicPr/>
            <p:nvPr/>
          </p:nvPicPr>
          <p:blipFill>
            <a:blip r:embed="rId2">
              <a:lum bright="70000" contrast="-70000"/>
            </a:blip>
            <a:stretch/>
          </p:blipFill>
          <p:spPr>
            <a:xfrm>
              <a:off x="10071720" y="412200"/>
              <a:ext cx="1653480" cy="16005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5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Quiz 4 Solution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ontent Placeholder 2"/>
          <p:cNvSpPr/>
          <p:nvPr/>
        </p:nvSpPr>
        <p:spPr>
          <a:xfrm>
            <a:off x="838080" y="1825560"/>
            <a:ext cx="10314000" cy="502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86000" lnSpcReduction="20000"/>
          </a:bodyPr>
          <a:lstStyle/>
          <a:p>
            <a:pPr marL="232200" indent="-232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What is the output of the following script?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a = input("give a number")			# The user enters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b = input("give a second number")		# The user enters 20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print(a+b)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1" strike="noStrike" spc="-1">
                <a:solidFill>
                  <a:srgbClr val="FFC000"/>
                </a:solidFill>
                <a:latin typeface="Courier New"/>
                <a:ea typeface="Calibri"/>
              </a:rPr>
              <a:t>If input is 10 and then 20 this will print 1020!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a = </a:t>
            </a:r>
            <a:r>
              <a:rPr lang="en-GB" sz="2400" b="1" strike="noStrike" spc="-1">
                <a:solidFill>
                  <a:srgbClr val="FFC000"/>
                </a:solidFill>
                <a:latin typeface="Courier New"/>
                <a:ea typeface="Calibri"/>
              </a:rPr>
              <a:t>int</a:t>
            </a: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(input("give a number")</a:t>
            </a:r>
            <a:r>
              <a:rPr lang="en-GB" sz="2400" b="1" strike="noStrike" spc="-1">
                <a:solidFill>
                  <a:srgbClr val="FFC000"/>
                </a:solidFill>
                <a:latin typeface="Courier New"/>
                <a:ea typeface="Verdana"/>
              </a:rPr>
              <a:t>)</a:t>
            </a: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			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b = </a:t>
            </a:r>
            <a:r>
              <a:rPr lang="en-GB" sz="2400" b="1" strike="noStrike" spc="-1">
                <a:solidFill>
                  <a:srgbClr val="FFC000"/>
                </a:solidFill>
                <a:latin typeface="Courier New"/>
                <a:ea typeface="Verdana"/>
              </a:rPr>
              <a:t>int</a:t>
            </a: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(input("give a second number")</a:t>
            </a:r>
            <a:r>
              <a:rPr lang="en-GB" sz="2400" b="1" strike="noStrike" spc="-1">
                <a:solidFill>
                  <a:srgbClr val="FFC000"/>
                </a:solidFill>
                <a:latin typeface="Courier New"/>
                <a:ea typeface="Verdana"/>
              </a:rPr>
              <a:t>)</a:t>
            </a: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	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Calibri"/>
              </a:rPr>
              <a:t>print(a+b)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GB" sz="2000" b="1" strike="noStrike" spc="-1">
                <a:solidFill>
                  <a:srgbClr val="FFC000"/>
                </a:solidFill>
                <a:latin typeface="Courier New"/>
                <a:ea typeface="Calibri"/>
              </a:rPr>
              <a:t>This will print 30!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ontent Placeholder 2"/>
          <p:cNvSpPr/>
          <p:nvPr/>
        </p:nvSpPr>
        <p:spPr>
          <a:xfrm>
            <a:off x="205560" y="1368000"/>
            <a:ext cx="5890320" cy="529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Sequence of one or more instructions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A fixed alphabet, strict syntactical rules and notations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high-level computer language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The Python interpreter maps Py. commands, one after the other, into low-level commands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FFFFFF"/>
                </a:solidFill>
                <a:latin typeface="Verdana"/>
                <a:ea typeface="Verdana"/>
              </a:rPr>
              <a:t>Computer hardware understands  and executes the low-level commands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Verdana"/>
                <a:ea typeface="Verdana"/>
              </a:rPr>
              <a:t>Even adding two numbers requires a certain visibility of RAM and CPU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ectangle 3"/>
          <p:cNvSpPr/>
          <p:nvPr/>
        </p:nvSpPr>
        <p:spPr>
          <a:xfrm>
            <a:off x="6095880" y="-36000"/>
            <a:ext cx="6092280" cy="66240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TextBox 4"/>
          <p:cNvSpPr/>
          <p:nvPr/>
        </p:nvSpPr>
        <p:spPr>
          <a:xfrm>
            <a:off x="6095880" y="1501560"/>
            <a:ext cx="594864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FFFFFF"/>
                </a:solidFill>
                <a:latin typeface="Courier New"/>
                <a:ea typeface="Microsoft JhengHei Light"/>
              </a:rPr>
              <a:t>load the number from memory location 2001 into the CPU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FFFFFF"/>
                </a:solidFill>
                <a:latin typeface="Courier New"/>
                <a:ea typeface="Microsoft JhengHei Light"/>
              </a:rPr>
              <a:t>load the number from memory location 2002 into the CPU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FFFFFF"/>
                </a:solidFill>
                <a:latin typeface="Courier New"/>
                <a:ea typeface="Microsoft JhengHei Light"/>
              </a:rPr>
              <a:t>add the two numbers in the CPU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1400" b="0" strike="noStrike" spc="-1">
                <a:solidFill>
                  <a:srgbClr val="FFFFFF"/>
                </a:solidFill>
                <a:latin typeface="Courier New"/>
                <a:ea typeface="Microsoft JhengHei Light"/>
              </a:rPr>
              <a:t>Store the result into location 2003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itle 1"/>
          <p:cNvSpPr/>
          <p:nvPr/>
        </p:nvSpPr>
        <p:spPr>
          <a:xfrm>
            <a:off x="190080" y="113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Programming in Python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Programming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ontent Placeholder 2"/>
          <p:cNvSpPr/>
          <p:nvPr/>
        </p:nvSpPr>
        <p:spPr>
          <a:xfrm>
            <a:off x="82080" y="1825560"/>
            <a:ext cx="515844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Python is easy to understand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interpreters </a:t>
            </a:r>
            <a:r>
              <a:rPr lang="en-US" sz="2800" b="0" strike="noStrike" spc="-1">
                <a:solidFill>
                  <a:srgbClr val="EFD846"/>
                </a:solidFill>
                <a:latin typeface="Verdana"/>
                <a:ea typeface="Verdana"/>
              </a:rPr>
              <a:t>translate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 </a:t>
            </a:r>
            <a:r>
              <a:rPr lang="en-US" sz="2800" b="0" strike="noStrike" spc="-1">
                <a:solidFill>
                  <a:srgbClr val="E2F0D9"/>
                </a:solidFill>
                <a:latin typeface="Verdana"/>
                <a:ea typeface="Verdana"/>
              </a:rPr>
              <a:t>high-level Py. 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to </a:t>
            </a:r>
            <a:r>
              <a:rPr lang="en-US" sz="2800" b="0" strike="noStrike" spc="-1">
                <a:solidFill>
                  <a:srgbClr val="E2F0D9"/>
                </a:solidFill>
                <a:latin typeface="Verdana"/>
                <a:ea typeface="Verdana"/>
              </a:rPr>
              <a:t>machine language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Two ways to do it, using: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Compiler or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Interpreter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Rectangle 3"/>
          <p:cNvSpPr/>
          <p:nvPr/>
        </p:nvSpPr>
        <p:spPr>
          <a:xfrm>
            <a:off x="5710320" y="0"/>
            <a:ext cx="647820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TextBox 4"/>
          <p:cNvSpPr/>
          <p:nvPr/>
        </p:nvSpPr>
        <p:spPr>
          <a:xfrm>
            <a:off x="5862600" y="1866960"/>
            <a:ext cx="64162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3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grand_total = price + vat</a:t>
            </a:r>
            <a:endParaRPr lang="en-GB" sz="3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GB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Box 6"/>
          <p:cNvSpPr/>
          <p:nvPr/>
        </p:nvSpPr>
        <p:spPr>
          <a:xfrm>
            <a:off x="5862600" y="3816720"/>
            <a:ext cx="60922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8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print(“Welcome to Python”)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10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10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tent Placeholder 2"/>
          <p:cNvSpPr/>
          <p:nvPr/>
        </p:nvSpPr>
        <p:spPr>
          <a:xfrm>
            <a:off x="838080" y="18255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Comments!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Use of hashtag </a:t>
            </a:r>
            <a:r>
              <a:rPr lang="en-US" sz="3600" b="1" strike="noStrike" spc="-1">
                <a:solidFill>
                  <a:srgbClr val="FFC000"/>
                </a:solidFill>
                <a:latin typeface="Verdana"/>
                <a:ea typeface="Verdana"/>
              </a:rPr>
              <a:t>#</a:t>
            </a:r>
            <a:endParaRPr lang="en-GB" sz="3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Print command </a:t>
            </a:r>
            <a:r>
              <a:rPr lang="en-US" sz="2800" b="1" strike="noStrike" spc="-1">
                <a:solidFill>
                  <a:srgbClr val="FFC000"/>
                </a:solidFill>
                <a:latin typeface="Verdana"/>
                <a:ea typeface="Verdana"/>
              </a:rPr>
              <a:t>print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Prints on screen!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Numbers and operations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ctangle 3"/>
          <p:cNvSpPr/>
          <p:nvPr/>
        </p:nvSpPr>
        <p:spPr>
          <a:xfrm>
            <a:off x="6095880" y="0"/>
            <a:ext cx="609228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Simple Python commands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4"/>
          <p:cNvSpPr/>
          <p:nvPr/>
        </p:nvSpPr>
        <p:spPr>
          <a:xfrm>
            <a:off x="6239520" y="1756440"/>
            <a:ext cx="5948640" cy="97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Command to print number 10!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print(10)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Box 5"/>
          <p:cNvSpPr/>
          <p:nvPr/>
        </p:nvSpPr>
        <p:spPr>
          <a:xfrm>
            <a:off x="6239520" y="2930400"/>
            <a:ext cx="5948640" cy="97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More commands...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print(10+20)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Box 6"/>
          <p:cNvSpPr/>
          <p:nvPr/>
        </p:nvSpPr>
        <p:spPr>
          <a:xfrm>
            <a:off x="6239520" y="3915360"/>
            <a:ext cx="5948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print(10+2*20)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7"/>
          <p:cNvSpPr/>
          <p:nvPr/>
        </p:nvSpPr>
        <p:spPr>
          <a:xfrm>
            <a:off x="6239520" y="4376880"/>
            <a:ext cx="5948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print((2*4)+6)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Box 8"/>
          <p:cNvSpPr/>
          <p:nvPr/>
        </p:nvSpPr>
        <p:spPr>
          <a:xfrm>
            <a:off x="6239520" y="4838760"/>
            <a:ext cx="5948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print(2**2)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10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ntent Placeholder 2"/>
          <p:cNvSpPr/>
          <p:nvPr/>
        </p:nvSpPr>
        <p:spPr>
          <a:xfrm>
            <a:off x="838080" y="18255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FFC000"/>
                </a:solidFill>
                <a:latin typeface="Verdana"/>
                <a:ea typeface="Verdana"/>
              </a:rPr>
              <a:t>print()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Prints on screen!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Text is </a:t>
            </a:r>
            <a:r>
              <a:rPr lang="en-US" sz="2400" b="0" i="1" strike="noStrike" spc="-1">
                <a:solidFill>
                  <a:srgbClr val="FFFFFF"/>
                </a:solidFill>
                <a:latin typeface="Verdana"/>
                <a:ea typeface="Verdana"/>
              </a:rPr>
              <a:t>containerized</a:t>
            </a: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 by means of </a:t>
            </a:r>
            <a:r>
              <a:rPr lang="en-US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single (‘’) or double (“”) quotes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3"/>
          <p:cNvSpPr/>
          <p:nvPr/>
        </p:nvSpPr>
        <p:spPr>
          <a:xfrm>
            <a:off x="6095880" y="0"/>
            <a:ext cx="609228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Simple Python commands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Box 4"/>
          <p:cNvSpPr/>
          <p:nvPr/>
        </p:nvSpPr>
        <p:spPr>
          <a:xfrm>
            <a:off x="6104880" y="1748520"/>
            <a:ext cx="595512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2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prints on the screen: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2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print(‘Have a nice Autumn term!’)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3"/>
          <p:cNvSpPr/>
          <p:nvPr/>
        </p:nvSpPr>
        <p:spPr>
          <a:xfrm>
            <a:off x="6095880" y="-108000"/>
            <a:ext cx="609228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Simple Python commands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Box 16"/>
          <p:cNvSpPr/>
          <p:nvPr/>
        </p:nvSpPr>
        <p:spPr>
          <a:xfrm>
            <a:off x="6248520" y="1429560"/>
            <a:ext cx="5805000" cy="149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Let’s print two names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print(“Stelios”)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print(“Sotiriadis”)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Box 17"/>
          <p:cNvSpPr/>
          <p:nvPr/>
        </p:nvSpPr>
        <p:spPr>
          <a:xfrm>
            <a:off x="6239520" y="3049560"/>
            <a:ext cx="5805000" cy="97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Or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print(“Stelios”, “Sotiriadis”)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21"/>
          <p:cNvSpPr/>
          <p:nvPr/>
        </p:nvSpPr>
        <p:spPr>
          <a:xfrm>
            <a:off x="6248520" y="4294440"/>
            <a:ext cx="5805000" cy="97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Or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print(‘Stelios’, ‘Sotiriadis’)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Box 3"/>
          <p:cNvSpPr/>
          <p:nvPr/>
        </p:nvSpPr>
        <p:spPr>
          <a:xfrm>
            <a:off x="6248520" y="5446440"/>
            <a:ext cx="5805000" cy="97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Or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4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print(‘Stelios ’+‘Sotiriadis’)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ontent Placeholder 11"/>
          <p:cNvSpPr/>
          <p:nvPr/>
        </p:nvSpPr>
        <p:spPr>
          <a:xfrm>
            <a:off x="838080" y="18255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1" strike="noStrike" spc="-1">
                <a:solidFill>
                  <a:srgbClr val="FFC000"/>
                </a:solidFill>
                <a:latin typeface="Verdana"/>
                <a:ea typeface="Verdana"/>
              </a:rPr>
              <a:t>print()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Prints on screen!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Text is </a:t>
            </a:r>
            <a:r>
              <a:rPr lang="en-US" sz="2400" b="0" i="1" strike="noStrike" spc="-1">
                <a:solidFill>
                  <a:srgbClr val="FFFFFF"/>
                </a:solidFill>
                <a:latin typeface="Verdana"/>
                <a:ea typeface="Verdana"/>
              </a:rPr>
              <a:t>containerized</a:t>
            </a:r>
            <a:r>
              <a:rPr lang="en-US" sz="2400" b="0" strike="noStrike" spc="-1">
                <a:solidFill>
                  <a:srgbClr val="FFFFFF"/>
                </a:solidFill>
                <a:latin typeface="Verdana"/>
                <a:ea typeface="Verdana"/>
              </a:rPr>
              <a:t> by means of </a:t>
            </a:r>
            <a:r>
              <a:rPr lang="en-US" sz="2000" b="0" strike="noStrike" spc="-1">
                <a:solidFill>
                  <a:srgbClr val="FFFFFF"/>
                </a:solidFill>
                <a:latin typeface="Verdana"/>
                <a:ea typeface="Verdana"/>
              </a:rPr>
              <a:t>single (‘’) or double (“”) quotes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ontent Placeholder 2"/>
          <p:cNvSpPr/>
          <p:nvPr/>
        </p:nvSpPr>
        <p:spPr>
          <a:xfrm>
            <a:off x="838080" y="18255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85000" lnSpcReduction="10000"/>
          </a:bodyPr>
          <a:lstStyle/>
          <a:p>
            <a:pPr marL="235440" indent="-2340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Programs manipulate data that sits in the computer memory.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40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C000"/>
                </a:solidFill>
                <a:latin typeface="Verdana"/>
                <a:ea typeface="Verdana"/>
              </a:rPr>
              <a:t>Variables</a:t>
            </a: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 are generic names for the container of some value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40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Computer variables are akin to both parameters and variables of mathematics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40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A funny ‘=’ symbol to assign value to a variable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4723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name = `Nik`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723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400" b="0" strike="noStrike" spc="-1">
                <a:solidFill>
                  <a:srgbClr val="FFC000"/>
                </a:solidFill>
                <a:latin typeface="Verdana"/>
                <a:ea typeface="Verdana"/>
              </a:rPr>
              <a:t>age = 10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4723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tangle 3"/>
          <p:cNvSpPr/>
          <p:nvPr/>
        </p:nvSpPr>
        <p:spPr>
          <a:xfrm>
            <a:off x="6095880" y="0"/>
            <a:ext cx="609228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Variables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Box 4"/>
          <p:cNvSpPr/>
          <p:nvPr/>
        </p:nvSpPr>
        <p:spPr>
          <a:xfrm>
            <a:off x="6256080" y="565920"/>
            <a:ext cx="5805000" cy="8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Box 5"/>
          <p:cNvSpPr/>
          <p:nvPr/>
        </p:nvSpPr>
        <p:spPr>
          <a:xfrm>
            <a:off x="6256080" y="1660680"/>
            <a:ext cx="58050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print(name)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Picture 6"/>
          <p:cNvPicPr/>
          <p:nvPr/>
        </p:nvPicPr>
        <p:blipFill>
          <a:blip r:embed="rId2"/>
          <a:stretch/>
        </p:blipFill>
        <p:spPr>
          <a:xfrm>
            <a:off x="6289200" y="5570280"/>
            <a:ext cx="5077440" cy="950400"/>
          </a:xfrm>
          <a:prstGeom prst="rect">
            <a:avLst/>
          </a:prstGeom>
          <a:ln w="0">
            <a:noFill/>
          </a:ln>
        </p:spPr>
      </p:pic>
      <p:sp>
        <p:nvSpPr>
          <p:cNvPr id="246" name="Rectangle 7"/>
          <p:cNvSpPr/>
          <p:nvPr/>
        </p:nvSpPr>
        <p:spPr>
          <a:xfrm>
            <a:off x="6256080" y="2914920"/>
            <a:ext cx="5369760" cy="85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x = age + 10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print(x)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Rectangle 8"/>
          <p:cNvSpPr/>
          <p:nvPr/>
        </p:nvSpPr>
        <p:spPr>
          <a:xfrm>
            <a:off x="6256080" y="4042440"/>
            <a:ext cx="57211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print(10/x) # beware division by 0!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Rectangle 9"/>
          <p:cNvSpPr/>
          <p:nvPr/>
        </p:nvSpPr>
        <p:spPr>
          <a:xfrm>
            <a:off x="6284520" y="4745520"/>
            <a:ext cx="566604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print(2*x + y) # What does it print?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1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ontent Placeholder 2"/>
          <p:cNvSpPr/>
          <p:nvPr/>
        </p:nvSpPr>
        <p:spPr>
          <a:xfrm>
            <a:off x="838080" y="1825560"/>
            <a:ext cx="5254200" cy="434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752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latin typeface="Verdana"/>
                <a:ea typeface="Verdana"/>
              </a:rPr>
              <a:t>Assignment statement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752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361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361"/>
                </a:solidFill>
                <a:latin typeface="Courier New"/>
                <a:ea typeface="Microsoft JhengHei Light"/>
              </a:rPr>
              <a:t>fahrenheit = 9/5 * celsius + 32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ectangle 3"/>
          <p:cNvSpPr/>
          <p:nvPr/>
        </p:nvSpPr>
        <p:spPr>
          <a:xfrm>
            <a:off x="6095880" y="0"/>
            <a:ext cx="6092280" cy="685440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Title 1"/>
          <p:cNvSpPr/>
          <p:nvPr/>
        </p:nvSpPr>
        <p:spPr>
          <a:xfrm>
            <a:off x="838080" y="365040"/>
            <a:ext cx="10512000" cy="132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Verdana"/>
                <a:ea typeface="Verdana"/>
              </a:rPr>
              <a:t>Variables can change their content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Box 4"/>
          <p:cNvSpPr/>
          <p:nvPr/>
        </p:nvSpPr>
        <p:spPr>
          <a:xfrm>
            <a:off x="6239520" y="1779480"/>
            <a:ext cx="5805000" cy="40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# This is an assignment expression!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myvar = 10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print(myvar)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myvar = 20 # Assign a new value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print(myvar)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myvar = myvar+1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GB" sz="2000" b="0" strike="noStrike" spc="-1">
                <a:solidFill>
                  <a:srgbClr val="FFC000"/>
                </a:solidFill>
                <a:latin typeface="Courier New"/>
                <a:ea typeface="Microsoft JhengHei Light"/>
              </a:rPr>
              <a:t>print(myvar) # Prints 21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10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10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1000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1000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1000"/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3" dur="1000"/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" dur="1000" fill="hold"/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</TotalTime>
  <Words>1553</Words>
  <Application>Microsoft Office PowerPoint</Application>
  <PresentationFormat>Widescreen</PresentationFormat>
  <Paragraphs>264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Courier New</vt:lpstr>
      <vt:lpstr>StarSymbol</vt:lpstr>
      <vt:lpstr>Symbol</vt:lpstr>
      <vt:lpstr>Times New Roman</vt:lpstr>
      <vt:lpstr>Verdana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Stelios Sotiriadis</dc:creator>
  <dc:description/>
  <cp:lastModifiedBy>Alessandro Provetti (Staff)</cp:lastModifiedBy>
  <cp:revision>462</cp:revision>
  <dcterms:created xsi:type="dcterms:W3CDTF">2019-08-13T11:39:28Z</dcterms:created>
  <dcterms:modified xsi:type="dcterms:W3CDTF">2024-09-20T07:55:56Z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67</vt:i4>
  </property>
</Properties>
</file>