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9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Click to edit the notes' format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18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19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20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891A839-6636-43E3-9451-913879B84EB3}" type="slidenum"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Slide Number Placeholder 3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B06ABB1-36CA-4D4E-B796-9C20BFA4183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Slide Number Placeholder 3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4483975-3AF1-42E1-92FA-AA310B9AC952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84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84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7"/>
          <p:cNvSpPr/>
          <p:nvPr/>
        </p:nvSpPr>
        <p:spPr>
          <a:xfrm>
            <a:off x="1139400" y="2784960"/>
            <a:ext cx="10522440" cy="238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br>
              <a:rPr sz="1800" dirty="0"/>
            </a:br>
            <a:br>
              <a:rPr sz="1800" dirty="0"/>
            </a:br>
            <a:r>
              <a:rPr lang="en-GB" sz="48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C: conditional execution</a:t>
            </a:r>
            <a:endParaRPr lang="en-GB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Rectangle 2"/>
          <p:cNvSpPr/>
          <p:nvPr/>
        </p:nvSpPr>
        <p:spPr>
          <a:xfrm>
            <a:off x="0" y="0"/>
            <a:ext cx="12188520" cy="3414960"/>
          </a:xfrm>
          <a:prstGeom prst="rect">
            <a:avLst/>
          </a:prstGeom>
          <a:solidFill>
            <a:srgbClr val="6C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8" name="Content Placeholder 3"/>
          <p:cNvPicPr/>
          <p:nvPr/>
        </p:nvPicPr>
        <p:blipFill>
          <a:blip r:embed="rId2"/>
          <a:stretch/>
        </p:blipFill>
        <p:spPr>
          <a:xfrm>
            <a:off x="7646400" y="9360"/>
            <a:ext cx="4542120" cy="3405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itl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General Summary</a:t>
            </a:r>
            <a:endParaRPr lang="en-GB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Content Placeholder 4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1000"/>
          </a:bodyPr>
          <a:lstStyle/>
          <a:p>
            <a:pPr marL="235440" indent="-2336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Compiler vs. Interpreter: Python is a line-by-line interpreter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235440" indent="-2336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variables store data: name/type/value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235440" indent="-2336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use </a:t>
            </a:r>
            <a:r>
              <a:rPr lang="en-US" sz="2800" b="0" strike="noStrike" spc="-1">
                <a:solidFill>
                  <a:srgbClr val="FFC000"/>
                </a:solidFill>
                <a:latin typeface="Courier New"/>
                <a:ea typeface="Verdana"/>
              </a:rPr>
              <a:t>input</a:t>
            </a:r>
            <a:r>
              <a:rPr lang="en-US" sz="2800" b="0" strike="noStrike" spc="-1">
                <a:solidFill>
                  <a:srgbClr val="FFFFFF"/>
                </a:solidFill>
                <a:latin typeface="Courier New"/>
                <a:ea typeface="Verdana"/>
              </a:rPr>
              <a:t> </a:t>
            </a: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to get data from the user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235440" indent="-2336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use </a:t>
            </a:r>
            <a:r>
              <a:rPr lang="en-US" sz="2800" b="0" strike="noStrike" spc="-1">
                <a:solidFill>
                  <a:srgbClr val="FFC000"/>
                </a:solidFill>
                <a:latin typeface="Courier New"/>
                <a:ea typeface="Verdana"/>
              </a:rPr>
              <a:t>print</a:t>
            </a:r>
            <a:r>
              <a:rPr lang="en-US" sz="2800" b="0" strike="noStrike" spc="-1">
                <a:solidFill>
                  <a:srgbClr val="FFFFFF"/>
                </a:solidFill>
                <a:latin typeface="Courier New"/>
                <a:ea typeface="Verdana"/>
              </a:rPr>
              <a:t> </a:t>
            </a: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to output data to the user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235440" indent="-2336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Data types: </a:t>
            </a: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Integers, Floats, Strings (Text) and Boolean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235440" indent="-2336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use </a:t>
            </a:r>
            <a:r>
              <a:rPr lang="en-US" sz="2800" b="0" strike="noStrike" spc="-1">
                <a:solidFill>
                  <a:srgbClr val="FFC000"/>
                </a:solidFill>
                <a:latin typeface="Courier New"/>
                <a:ea typeface="Verdana"/>
              </a:rPr>
              <a:t>int() </a:t>
            </a: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to transform text into numerical data, </a:t>
            </a:r>
            <a:r>
              <a:rPr lang="en-US" sz="2800" b="0" strike="noStrike" spc="-1">
                <a:solidFill>
                  <a:srgbClr val="FFC000"/>
                </a:solidFill>
                <a:latin typeface="Courier New"/>
                <a:ea typeface="Verdana"/>
              </a:rPr>
              <a:t>char()</a:t>
            </a: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and </a:t>
            </a:r>
            <a:r>
              <a:rPr lang="en-US" sz="2800" b="0" strike="noStrike" spc="-1">
                <a:solidFill>
                  <a:srgbClr val="FFC000"/>
                </a:solidFill>
                <a:latin typeface="Courier New"/>
                <a:ea typeface="Verdana"/>
              </a:rPr>
              <a:t>float()</a:t>
            </a: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 work similarly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235440" indent="-23364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use </a:t>
            </a:r>
            <a:r>
              <a:rPr lang="en-US" sz="2800" b="0" strike="noStrike" spc="-1">
                <a:solidFill>
                  <a:srgbClr val="FFC000"/>
                </a:solidFill>
                <a:latin typeface="Courier New"/>
                <a:ea typeface="Verdana"/>
              </a:rPr>
              <a:t>if</a:t>
            </a:r>
            <a:r>
              <a:rPr lang="en-US" sz="2800" b="0" strike="noStrike" spc="-1">
                <a:solidFill>
                  <a:srgbClr val="FFFFFF"/>
                </a:solidFill>
                <a:latin typeface="Courier New"/>
                <a:ea typeface="Verdana"/>
              </a:rPr>
              <a:t>/</a:t>
            </a:r>
            <a:r>
              <a:rPr lang="en-US" sz="2800" b="0" strike="noStrike" spc="-1">
                <a:solidFill>
                  <a:srgbClr val="FFC000"/>
                </a:solidFill>
                <a:latin typeface="Courier New"/>
                <a:ea typeface="Verdana"/>
              </a:rPr>
              <a:t>elif</a:t>
            </a:r>
            <a:r>
              <a:rPr lang="en-US" sz="2800" b="0" strike="noStrike" spc="-1">
                <a:solidFill>
                  <a:srgbClr val="FFFFFF"/>
                </a:solidFill>
                <a:latin typeface="Courier New"/>
                <a:ea typeface="Verdana"/>
              </a:rPr>
              <a:t>/</a:t>
            </a:r>
            <a:r>
              <a:rPr lang="en-US" sz="2800" b="0" strike="noStrike" spc="-1">
                <a:solidFill>
                  <a:srgbClr val="FFC000"/>
                </a:solidFill>
                <a:latin typeface="Courier New"/>
                <a:ea typeface="Verdana"/>
              </a:rPr>
              <a:t>else</a:t>
            </a:r>
            <a:r>
              <a:rPr lang="en-US" sz="2800" b="0" strike="noStrike" spc="-1">
                <a:solidFill>
                  <a:srgbClr val="FFFFFF"/>
                </a:solidFill>
                <a:latin typeface="Courier New"/>
                <a:ea typeface="Verdana"/>
              </a:rPr>
              <a:t> </a:t>
            </a: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to create conditional, data-driven execution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1000"/>
                                        <p:tgtEl>
                                          <p:spTgt spid="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1000"/>
                                        <p:tgtEl>
                                          <p:spTgt spid="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ontent Placeholder 2"/>
          <p:cNvSpPr/>
          <p:nvPr/>
        </p:nvSpPr>
        <p:spPr>
          <a:xfrm>
            <a:off x="82080" y="1213560"/>
            <a:ext cx="5857560" cy="544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CA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So far, all commands/instructions written in our program (a file with suffix .py) have been executed, from top to bottom.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CA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Next, execution will be driven by the actual input data, so to implement </a:t>
            </a:r>
            <a:r>
              <a:rPr lang="en-CA" sz="2400" b="0" i="1" strike="noStrike" spc="-1">
                <a:solidFill>
                  <a:srgbClr val="FFFFFF"/>
                </a:solidFill>
                <a:latin typeface="Verdana"/>
                <a:ea typeface="Verdana"/>
              </a:rPr>
              <a:t>decision diagrams.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CA" sz="2400" b="0" i="1" strike="noStrike" spc="-1">
                <a:solidFill>
                  <a:srgbClr val="FFFFFF"/>
                </a:solidFill>
                <a:latin typeface="Verdana"/>
                <a:ea typeface="Verdana"/>
              </a:rPr>
              <a:t>Decision means evaluating a True/False question.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CA" sz="2400" b="0" i="1" strike="noStrike" spc="-1">
                <a:solidFill>
                  <a:srgbClr val="FFFFFF"/>
                </a:solidFill>
                <a:latin typeface="Verdana"/>
                <a:ea typeface="Verdana"/>
              </a:rPr>
              <a:t>Some parts of the code might never be executed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Rectangle 3"/>
          <p:cNvSpPr/>
          <p:nvPr/>
        </p:nvSpPr>
        <p:spPr>
          <a:xfrm>
            <a:off x="6091200" y="36000"/>
            <a:ext cx="6092280" cy="685440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1" name="TextBox 4"/>
          <p:cNvSpPr/>
          <p:nvPr/>
        </p:nvSpPr>
        <p:spPr>
          <a:xfrm>
            <a:off x="6012000" y="3895560"/>
            <a:ext cx="5975640" cy="29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CA" sz="22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LIMIT=32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CA" sz="22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temp=int(input(“Temp. Today?”)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CA" sz="22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if temp &gt; LIMIT: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CA" sz="22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   # Notice the indentation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br>
              <a:rPr sz="1600"/>
            </a:br>
            <a:r>
              <a:rPr lang="en-CA" sz="22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   print("Go cover the tomatoes!")	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Title 1"/>
          <p:cNvSpPr/>
          <p:nvPr/>
        </p:nvSpPr>
        <p:spPr>
          <a:xfrm>
            <a:off x="-61920" y="41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Conditional execution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Straight Connector 13"/>
          <p:cNvSpPr/>
          <p:nvPr/>
        </p:nvSpPr>
        <p:spPr>
          <a:xfrm>
            <a:off x="6169680" y="5612760"/>
            <a:ext cx="413280" cy="360"/>
          </a:xfrm>
          <a:prstGeom prst="line">
            <a:avLst/>
          </a:prstGeom>
          <a:ln w="28575">
            <a:solidFill>
              <a:srgbClr val="A5A5A5"/>
            </a:solidFill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4" name="Content Placeholder 9"/>
          <p:cNvSpPr/>
          <p:nvPr/>
        </p:nvSpPr>
        <p:spPr>
          <a:xfrm>
            <a:off x="7554600" y="286200"/>
            <a:ext cx="4474440" cy="39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Cover tomatoes?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Oval 5"/>
          <p:cNvSpPr/>
          <p:nvPr/>
        </p:nvSpPr>
        <p:spPr>
          <a:xfrm>
            <a:off x="9115560" y="777600"/>
            <a:ext cx="150840" cy="141120"/>
          </a:xfrm>
          <a:prstGeom prst="ellipse">
            <a:avLst/>
          </a:prstGeom>
          <a:solidFill>
            <a:srgbClr val="5B9BD5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6" name="Straight Arrow Connector 7"/>
          <p:cNvSpPr/>
          <p:nvPr/>
        </p:nvSpPr>
        <p:spPr>
          <a:xfrm>
            <a:off x="9191880" y="921600"/>
            <a:ext cx="2160" cy="394200"/>
          </a:xfrm>
          <a:custGeom>
            <a:avLst/>
            <a:gdLst>
              <a:gd name="textAreaLeft" fmla="*/ 0 w 2160"/>
              <a:gd name="textAreaRight" fmla="*/ 3960 w 2160"/>
              <a:gd name="textAreaTop" fmla="*/ 0 h 394200"/>
              <a:gd name="textAreaBottom" fmla="*/ 395640 h 3942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7" name="Diamond 8"/>
          <p:cNvSpPr/>
          <p:nvPr/>
        </p:nvSpPr>
        <p:spPr>
          <a:xfrm>
            <a:off x="8123040" y="1163520"/>
            <a:ext cx="2147400" cy="883080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5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Temp</a:t>
            </a:r>
            <a:r>
              <a:rPr lang="en-GB" sz="16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&gt;32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Rounded Rectangle 9"/>
          <p:cNvSpPr/>
          <p:nvPr/>
        </p:nvSpPr>
        <p:spPr>
          <a:xfrm>
            <a:off x="7020000" y="2453400"/>
            <a:ext cx="1239480" cy="53856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Cover tomatoes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Elbow Connector 12"/>
          <p:cNvSpPr/>
          <p:nvPr/>
        </p:nvSpPr>
        <p:spPr>
          <a:xfrm rot="10800000" flipV="1">
            <a:off x="7643880" y="1606680"/>
            <a:ext cx="479160" cy="844560"/>
          </a:xfrm>
          <a:prstGeom prst="bentConnector2">
            <a:avLst/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0" name="Elbow Connector 20"/>
          <p:cNvSpPr/>
          <p:nvPr/>
        </p:nvSpPr>
        <p:spPr>
          <a:xfrm>
            <a:off x="10273320" y="1606320"/>
            <a:ext cx="372960" cy="844560"/>
          </a:xfrm>
          <a:prstGeom prst="bentConnector2">
            <a:avLst/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1" name="Oval 27"/>
          <p:cNvSpPr/>
          <p:nvPr/>
        </p:nvSpPr>
        <p:spPr>
          <a:xfrm>
            <a:off x="8899560" y="3868560"/>
            <a:ext cx="283680" cy="263520"/>
          </a:xfrm>
          <a:prstGeom prst="ellipse">
            <a:avLst/>
          </a:prstGeom>
          <a:solidFill>
            <a:srgbClr val="5B9BD5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2" name="Oval 28"/>
          <p:cNvSpPr/>
          <p:nvPr/>
        </p:nvSpPr>
        <p:spPr>
          <a:xfrm>
            <a:off x="8968680" y="3937680"/>
            <a:ext cx="145440" cy="12528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3920" rIns="90000" bIns="4392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3" name="Elbow Connector 29"/>
          <p:cNvSpPr/>
          <p:nvPr/>
        </p:nvSpPr>
        <p:spPr>
          <a:xfrm rot="16200000" flipH="1">
            <a:off x="7766640" y="2868840"/>
            <a:ext cx="1004760" cy="1256040"/>
          </a:xfrm>
          <a:prstGeom prst="bentConnector2">
            <a:avLst/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4" name="TextBox 12"/>
          <p:cNvSpPr/>
          <p:nvPr/>
        </p:nvSpPr>
        <p:spPr>
          <a:xfrm>
            <a:off x="7564680" y="1288080"/>
            <a:ext cx="5209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FFFFFF"/>
                </a:solidFill>
                <a:latin typeface="Calibri"/>
                <a:ea typeface="DejaVu Sans"/>
              </a:rPr>
              <a:t>Yes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TextBox 30"/>
          <p:cNvSpPr/>
          <p:nvPr/>
        </p:nvSpPr>
        <p:spPr>
          <a:xfrm>
            <a:off x="10198800" y="1228320"/>
            <a:ext cx="48456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FFFFFF"/>
                </a:solidFill>
                <a:latin typeface="Calibri"/>
                <a:ea typeface="DejaVu Sans"/>
              </a:rPr>
              <a:t>No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Rounded Rectangle 1"/>
          <p:cNvSpPr/>
          <p:nvPr/>
        </p:nvSpPr>
        <p:spPr>
          <a:xfrm>
            <a:off x="10027800" y="2453400"/>
            <a:ext cx="1239120" cy="53856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Uncover tomatoes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Elbow Connector 33"/>
          <p:cNvSpPr/>
          <p:nvPr/>
        </p:nvSpPr>
        <p:spPr>
          <a:xfrm rot="5400000">
            <a:off x="9415800" y="2766960"/>
            <a:ext cx="1004760" cy="1459800"/>
          </a:xfrm>
          <a:prstGeom prst="bentConnector2">
            <a:avLst/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8" name="TextBox 36"/>
          <p:cNvSpPr/>
          <p:nvPr/>
        </p:nvSpPr>
        <p:spPr>
          <a:xfrm>
            <a:off x="8510400" y="625680"/>
            <a:ext cx="51048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FFFFFF"/>
                </a:solidFill>
                <a:latin typeface="Calibri"/>
                <a:ea typeface="DejaVu Sans"/>
              </a:rPr>
              <a:t>If…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ontent Placeholder 6"/>
          <p:cNvSpPr/>
          <p:nvPr/>
        </p:nvSpPr>
        <p:spPr>
          <a:xfrm>
            <a:off x="838080" y="1825560"/>
            <a:ext cx="5254200" cy="434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CA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Python supports the logical conditions from mathematics: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CA" sz="2000" b="0" strike="noStrike" spc="-1">
                <a:solidFill>
                  <a:srgbClr val="FFFFFF"/>
                </a:solidFill>
                <a:latin typeface="Verdana"/>
                <a:ea typeface="Verdana"/>
              </a:rPr>
              <a:t>Equals: a == b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CA" sz="2000" b="0" strike="noStrike" spc="-1">
                <a:solidFill>
                  <a:srgbClr val="FFFFFF"/>
                </a:solidFill>
                <a:latin typeface="Verdana"/>
                <a:ea typeface="Verdana"/>
              </a:rPr>
              <a:t>Not Equals: a </a:t>
            </a:r>
            <a:r>
              <a:rPr lang="en-CA" sz="2000" b="0" strike="noStrike" spc="-1">
                <a:solidFill>
                  <a:srgbClr val="FFC000"/>
                </a:solidFill>
                <a:latin typeface="Verdana"/>
                <a:ea typeface="Verdana"/>
              </a:rPr>
              <a:t>!=</a:t>
            </a:r>
            <a:r>
              <a:rPr lang="en-CA" sz="2000" b="0" strike="noStrike" spc="-1">
                <a:solidFill>
                  <a:srgbClr val="FFFFFF"/>
                </a:solidFill>
                <a:latin typeface="Verdana"/>
                <a:ea typeface="Verdana"/>
              </a:rPr>
              <a:t> b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CA" sz="2000" b="0" strike="noStrike" spc="-1">
                <a:solidFill>
                  <a:srgbClr val="FFFFFF"/>
                </a:solidFill>
                <a:latin typeface="Verdana"/>
                <a:ea typeface="Verdana"/>
              </a:rPr>
              <a:t>Less than: a &lt; b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CA" sz="2000" b="0" strike="noStrike" spc="-1">
                <a:solidFill>
                  <a:srgbClr val="FFFFFF"/>
                </a:solidFill>
                <a:latin typeface="Verdana"/>
                <a:ea typeface="Verdana"/>
              </a:rPr>
              <a:t>Less than or equal to: a &lt;= b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CA" sz="2000" b="0" strike="noStrike" spc="-1">
                <a:solidFill>
                  <a:srgbClr val="FFFFFF"/>
                </a:solidFill>
                <a:latin typeface="Verdana"/>
                <a:ea typeface="Verdana"/>
              </a:rPr>
              <a:t>Greater than: a &gt; b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CA" sz="2000" b="0" strike="noStrike" spc="-1">
                <a:solidFill>
                  <a:srgbClr val="FFFFFF"/>
                </a:solidFill>
                <a:latin typeface="Verdana"/>
                <a:ea typeface="Verdana"/>
              </a:rPr>
              <a:t>Greater than or equal to: a &gt;= b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Rectangle 11"/>
          <p:cNvSpPr/>
          <p:nvPr/>
        </p:nvSpPr>
        <p:spPr>
          <a:xfrm>
            <a:off x="6091200" y="0"/>
            <a:ext cx="6092280" cy="685440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1" name="TextBox 9"/>
          <p:cNvSpPr/>
          <p:nvPr/>
        </p:nvSpPr>
        <p:spPr>
          <a:xfrm>
            <a:off x="6111000" y="2167560"/>
            <a:ext cx="6072480" cy="249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a = 10</a:t>
            </a:r>
            <a:br>
              <a:rPr sz="1800"/>
            </a:b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b = 9</a:t>
            </a:r>
            <a:br>
              <a:rPr sz="1800"/>
            </a:b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if b &lt; a: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   # Notice the indentation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br>
              <a:rPr sz="1800"/>
            </a:b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   print("b is less than a")	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Title 4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Conditionals if…else…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Straight Connector 2"/>
          <p:cNvSpPr/>
          <p:nvPr/>
        </p:nvSpPr>
        <p:spPr>
          <a:xfrm>
            <a:off x="6241680" y="3668760"/>
            <a:ext cx="413280" cy="360"/>
          </a:xfrm>
          <a:prstGeom prst="line">
            <a:avLst/>
          </a:prstGeom>
          <a:ln w="28575">
            <a:solidFill>
              <a:srgbClr val="A5A5A5"/>
            </a:solidFill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1000"/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1000"/>
                                        <p:tgtEl>
                                          <p:spTgt spid="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1000"/>
                                        <p:tgtEl>
                                          <p:spTgt spid="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7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4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ontent Placeholder 2"/>
          <p:cNvSpPr/>
          <p:nvPr/>
        </p:nvSpPr>
        <p:spPr>
          <a:xfrm>
            <a:off x="838080" y="1825560"/>
            <a:ext cx="5254200" cy="434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CA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Syntax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CA" sz="2400" b="0" strike="noStrike" spc="-1">
                <a:solidFill>
                  <a:srgbClr val="FFC000"/>
                </a:solidFill>
                <a:latin typeface="Verdana"/>
                <a:ea typeface="Verdana"/>
              </a:rPr>
              <a:t>if &lt;condition&gt;: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CA" sz="2400" b="0" strike="noStrike" spc="-1">
                <a:solidFill>
                  <a:srgbClr val="FFC000"/>
                </a:solidFill>
                <a:latin typeface="Verdana"/>
                <a:ea typeface="Verdana"/>
              </a:rPr>
              <a:t>   &lt;statement&gt;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CA" sz="2400" b="0" strike="noStrike" spc="-1">
                <a:solidFill>
                  <a:srgbClr val="FFC000"/>
                </a:solidFill>
                <a:latin typeface="Verdana"/>
                <a:ea typeface="Verdana"/>
              </a:rPr>
              <a:t>else: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CA" sz="2400" b="0" strike="noStrike" spc="-1">
                <a:solidFill>
                  <a:srgbClr val="FFC000"/>
                </a:solidFill>
                <a:latin typeface="Verdana"/>
                <a:ea typeface="Verdana"/>
              </a:rPr>
              <a:t>   &lt;statement&gt;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Rectangle 3"/>
          <p:cNvSpPr/>
          <p:nvPr/>
        </p:nvSpPr>
        <p:spPr>
          <a:xfrm>
            <a:off x="4538520" y="0"/>
            <a:ext cx="7644960" cy="685440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6" name="TextBox 4"/>
          <p:cNvSpPr/>
          <p:nvPr/>
        </p:nvSpPr>
        <p:spPr>
          <a:xfrm>
            <a:off x="4638600" y="2167560"/>
            <a:ext cx="754488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a = 10</a:t>
            </a:r>
            <a:br>
              <a:rPr sz="1800"/>
            </a:b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b = 9</a:t>
            </a:r>
            <a:br>
              <a:rPr sz="1800"/>
            </a:b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if b &lt; a:</a:t>
            </a:r>
            <a:br>
              <a:rPr sz="1800"/>
            </a:b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   print("b is less than a")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else: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   print(“a is greater than b or equal”)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Titl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Conditionals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1000"/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1000"/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1000" fill="hold"/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1000"/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ontent Placeholder 2"/>
          <p:cNvSpPr/>
          <p:nvPr/>
        </p:nvSpPr>
        <p:spPr>
          <a:xfrm>
            <a:off x="838080" y="1825560"/>
            <a:ext cx="5254200" cy="434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CA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Syntax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CA" sz="2400" b="0" strike="noStrike" spc="-1">
                <a:solidFill>
                  <a:srgbClr val="FFC000"/>
                </a:solidFill>
                <a:latin typeface="Verdana"/>
                <a:ea typeface="Verdana"/>
              </a:rPr>
              <a:t>if &lt;condition&gt;: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CA" sz="2400" b="0" strike="noStrike" spc="-1">
                <a:solidFill>
                  <a:srgbClr val="FFC000"/>
                </a:solidFill>
                <a:latin typeface="Verdana"/>
                <a:ea typeface="Verdana"/>
              </a:rPr>
              <a:t>   &lt;statement&gt;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CA" sz="2400" b="0" strike="noStrike" spc="-1">
                <a:solidFill>
                  <a:srgbClr val="FFC000"/>
                </a:solidFill>
                <a:latin typeface="Verdana"/>
                <a:ea typeface="Verdana"/>
              </a:rPr>
              <a:t>elif &lt;condition&gt;: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CA" sz="2400" b="0" strike="noStrike" spc="-1">
                <a:solidFill>
                  <a:srgbClr val="FFC000"/>
                </a:solidFill>
                <a:latin typeface="Verdana"/>
                <a:ea typeface="Verdana"/>
              </a:rPr>
              <a:t>   &lt;statement&gt;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CA" sz="2400" b="0" strike="noStrike" spc="-1">
                <a:solidFill>
                  <a:srgbClr val="FFC000"/>
                </a:solidFill>
                <a:latin typeface="Verdana"/>
                <a:ea typeface="Verdana"/>
              </a:rPr>
              <a:t>else: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CA" sz="2400" b="0" strike="noStrike" spc="-1">
                <a:solidFill>
                  <a:srgbClr val="FFC000"/>
                </a:solidFill>
                <a:latin typeface="Verdana"/>
                <a:ea typeface="Verdana"/>
              </a:rPr>
              <a:t>   &lt;statement&gt;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Rectangle 3"/>
          <p:cNvSpPr/>
          <p:nvPr/>
        </p:nvSpPr>
        <p:spPr>
          <a:xfrm>
            <a:off x="5214960" y="0"/>
            <a:ext cx="6968520" cy="685440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0" name="TextBox 4"/>
          <p:cNvSpPr/>
          <p:nvPr/>
        </p:nvSpPr>
        <p:spPr>
          <a:xfrm>
            <a:off x="5746680" y="234720"/>
            <a:ext cx="5904720" cy="301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a = 10</a:t>
            </a:r>
            <a:br>
              <a:rPr sz="1800"/>
            </a:b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b = 9</a:t>
            </a:r>
            <a:br>
              <a:rPr sz="1800"/>
            </a:b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if b &lt; a:</a:t>
            </a:r>
            <a:br>
              <a:rPr sz="1800"/>
            </a:b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   print("b is less than a")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elif b == a: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   print(“b is equal to a”)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else: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   print(”b is greater than a”)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itle 1"/>
          <p:cNvSpPr/>
          <p:nvPr/>
        </p:nvSpPr>
        <p:spPr>
          <a:xfrm>
            <a:off x="82080" y="221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Verdana"/>
                <a:ea typeface="Verdana"/>
              </a:rPr>
              <a:t>3-way conditionals</a:t>
            </a:r>
            <a:endParaRPr lang="en-GB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TextBox 5"/>
          <p:cNvSpPr/>
          <p:nvPr/>
        </p:nvSpPr>
        <p:spPr>
          <a:xfrm>
            <a:off x="5816880" y="3688560"/>
            <a:ext cx="5900040" cy="301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a = 10</a:t>
            </a:r>
            <a:br>
              <a:rPr sz="1800"/>
            </a:b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b = 9</a:t>
            </a:r>
            <a:br>
              <a:rPr sz="1800"/>
            </a:b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if b &lt; a:</a:t>
            </a:r>
            <a:br>
              <a:rPr sz="1800"/>
            </a:b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   print("b is less than a")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elif b &gt; a: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   print(“b is greater than a”)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else: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   print(”a and b are equal”)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1000"/>
                                        <p:tgtEl>
                                          <p:spTgt spid="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1000"/>
                                        <p:tgtEl>
                                          <p:spTgt spid="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1000" fill="hold"/>
                                        <p:tgtEl>
                                          <p:spTgt spid="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1000"/>
                                        <p:tgtEl>
                                          <p:spTgt spid="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1000"/>
                                        <p:tgtEl>
                                          <p:spTgt spid="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1000"/>
                                        <p:tgtEl>
                                          <p:spTgt spid="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2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1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itl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Quiz 6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Content Placeholder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Fill the gaps with the appropriate commands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Print “Hi”, if a is greater or equal than b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Calibri"/>
              </a:rPr>
              <a:t>a = 22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Calibri"/>
              </a:rPr>
              <a:t>b = 82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Calibri"/>
              </a:rPr>
              <a:t>_________ a _________ b _________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Calibri"/>
              </a:rPr>
              <a:t>	print(“Hi”)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85" name="Group 5"/>
          <p:cNvGrpSpPr/>
          <p:nvPr/>
        </p:nvGrpSpPr>
        <p:grpSpPr>
          <a:xfrm>
            <a:off x="9411480" y="0"/>
            <a:ext cx="2776680" cy="6854400"/>
            <a:chOff x="9411480" y="0"/>
            <a:chExt cx="2776680" cy="6854400"/>
          </a:xfrm>
        </p:grpSpPr>
        <p:sp>
          <p:nvSpPr>
            <p:cNvPr id="386" name="Rectangle 6"/>
            <p:cNvSpPr/>
            <p:nvPr/>
          </p:nvSpPr>
          <p:spPr>
            <a:xfrm>
              <a:off x="9411480" y="0"/>
              <a:ext cx="2776680" cy="6854400"/>
            </a:xfrm>
            <a:prstGeom prst="rect">
              <a:avLst/>
            </a:prstGeom>
            <a:solidFill>
              <a:srgbClr val="CDC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387" name="Picture 7" descr="A picture containing text, clock&#10;&#10;Description automatically generated"/>
            <p:cNvPicPr/>
            <p:nvPr/>
          </p:nvPicPr>
          <p:blipFill>
            <a:blip r:embed="rId2">
              <a:lum bright="70000" contrast="-70000"/>
            </a:blip>
            <a:stretch/>
          </p:blipFill>
          <p:spPr>
            <a:xfrm>
              <a:off x="10071720" y="412200"/>
              <a:ext cx="1653480" cy="16005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itl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Quiz 6 Solution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Content Placeholder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Fill the gaps with the appropriate commands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Print “Hi”, if a is greater or equal than b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Calibri"/>
              </a:rPr>
              <a:t>a = 22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Calibri"/>
              </a:rPr>
              <a:t>b = 82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GB" sz="2400" b="0" strike="noStrike" spc="-1">
                <a:solidFill>
                  <a:srgbClr val="FFC000"/>
                </a:solidFill>
                <a:latin typeface="Courier New"/>
                <a:ea typeface="Calibri"/>
              </a:rPr>
              <a:t>if a&gt;=b: 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CA" sz="2400" b="0" strike="noStrike" spc="-1">
                <a:solidFill>
                  <a:srgbClr val="FFC000"/>
                </a:solidFill>
                <a:latin typeface="Courier New"/>
                <a:ea typeface="Calibri"/>
              </a:rPr>
              <a:t>	print(“Hi”)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itl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Quiz 7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Content Placeholder 2"/>
          <p:cNvSpPr/>
          <p:nvPr/>
        </p:nvSpPr>
        <p:spPr>
          <a:xfrm>
            <a:off x="838080" y="1825560"/>
            <a:ext cx="8420400" cy="434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Write a program on paper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The programme will prompt the user to input a number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The program should output: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“Positive”, if the number is greater than 0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“Negative”, if the number is less than 0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“Zero”, if the number is 0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2" name="Group 7"/>
          <p:cNvGrpSpPr/>
          <p:nvPr/>
        </p:nvGrpSpPr>
        <p:grpSpPr>
          <a:xfrm>
            <a:off x="9408960" y="0"/>
            <a:ext cx="2779200" cy="6854400"/>
            <a:chOff x="9408960" y="0"/>
            <a:chExt cx="2779200" cy="6854400"/>
          </a:xfrm>
        </p:grpSpPr>
        <p:sp>
          <p:nvSpPr>
            <p:cNvPr id="393" name="Rectangle 8"/>
            <p:cNvSpPr/>
            <p:nvPr/>
          </p:nvSpPr>
          <p:spPr>
            <a:xfrm>
              <a:off x="9408960" y="0"/>
              <a:ext cx="2779200" cy="6854400"/>
            </a:xfrm>
            <a:prstGeom prst="rect">
              <a:avLst/>
            </a:prstGeom>
            <a:solidFill>
              <a:srgbClr val="CDC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394" name="Picture 9"/>
            <p:cNvPicPr/>
            <p:nvPr/>
          </p:nvPicPr>
          <p:blipFill>
            <a:blip r:embed="rId2">
              <a:lum bright="70000" contrast="-70000"/>
            </a:blip>
            <a:stretch/>
          </p:blipFill>
          <p:spPr>
            <a:xfrm>
              <a:off x="9408960" y="0"/>
              <a:ext cx="2779200" cy="1560240"/>
            </a:xfrm>
            <a:prstGeom prst="rect">
              <a:avLst/>
            </a:prstGeom>
            <a:ln w="0"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itl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Quiz 7 solution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Content Placeholder 2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7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GB" sz="2800" b="0" strike="noStrike" spc="-1">
                <a:solidFill>
                  <a:srgbClr val="FFC000"/>
                </a:solidFill>
                <a:latin typeface="Courier New"/>
                <a:ea typeface="Calibri"/>
              </a:rPr>
              <a:t>user_input =  int(input(“Enter a number: “))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GB" sz="2800" b="1" strike="noStrike" spc="-1">
                <a:solidFill>
                  <a:srgbClr val="FFC000"/>
                </a:solidFill>
                <a:latin typeface="Courier New"/>
                <a:ea typeface="Calibri"/>
              </a:rPr>
              <a:t>if</a:t>
            </a:r>
            <a:r>
              <a:rPr lang="en-GB" sz="2800" b="0" strike="noStrike" spc="-1">
                <a:solidFill>
                  <a:srgbClr val="FFC000"/>
                </a:solidFill>
                <a:latin typeface="Courier New"/>
                <a:ea typeface="Calibri"/>
              </a:rPr>
              <a:t> user_input&gt;0</a:t>
            </a:r>
            <a:r>
              <a:rPr lang="en-GB" sz="2800" b="1" strike="noStrike" spc="-1">
                <a:solidFill>
                  <a:srgbClr val="FFC000"/>
                </a:solidFill>
                <a:latin typeface="Courier New"/>
                <a:ea typeface="Calibri"/>
              </a:rPr>
              <a:t>: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GB" sz="2800" b="0" strike="noStrike" spc="-1">
                <a:solidFill>
                  <a:srgbClr val="FFC000"/>
                </a:solidFill>
                <a:latin typeface="Courier New"/>
                <a:ea typeface="Calibri"/>
              </a:rPr>
              <a:t>     print(“Positive”)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GB" sz="2800" b="1" strike="noStrike" spc="-1">
                <a:solidFill>
                  <a:srgbClr val="FFC000"/>
                </a:solidFill>
                <a:latin typeface="Courier New"/>
                <a:ea typeface="Calibri"/>
              </a:rPr>
              <a:t>elif</a:t>
            </a:r>
            <a:r>
              <a:rPr lang="en-GB" sz="2800" b="0" strike="noStrike" spc="-1">
                <a:solidFill>
                  <a:srgbClr val="FFC000"/>
                </a:solidFill>
                <a:latin typeface="Courier New"/>
                <a:ea typeface="Calibri"/>
              </a:rPr>
              <a:t> user_input&lt;0</a:t>
            </a:r>
            <a:r>
              <a:rPr lang="en-GB" sz="2800" b="1" strike="noStrike" spc="-1">
                <a:solidFill>
                  <a:srgbClr val="FFC000"/>
                </a:solidFill>
                <a:latin typeface="Courier New"/>
                <a:ea typeface="Calibri"/>
              </a:rPr>
              <a:t>: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GB" sz="2800" b="0" strike="noStrike" spc="-1">
                <a:solidFill>
                  <a:srgbClr val="FFC000"/>
                </a:solidFill>
                <a:latin typeface="Courier New"/>
                <a:ea typeface="Calibri"/>
              </a:rPr>
              <a:t>     print(“Negative”)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GB" sz="2800" b="1" strike="noStrike" spc="-1">
                <a:solidFill>
                  <a:srgbClr val="FFC000"/>
                </a:solidFill>
                <a:latin typeface="Courier New"/>
                <a:ea typeface="Calibri"/>
              </a:rPr>
              <a:t>else: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GB" sz="2800" b="0" strike="noStrike" spc="-1">
                <a:solidFill>
                  <a:srgbClr val="FFC000"/>
                </a:solidFill>
                <a:latin typeface="Courier New"/>
                <a:ea typeface="Calibri"/>
              </a:rPr>
              <a:t>     print(“Zero”)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5017</TotalTime>
  <Words>628</Words>
  <Application>Microsoft Office PowerPoint</Application>
  <PresentationFormat>Widescreen</PresentationFormat>
  <Paragraphs>99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Symbol</vt:lpstr>
      <vt:lpstr>Times New Roman</vt:lpstr>
      <vt:lpstr>Verdana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Stelios Sotiriadis</dc:creator>
  <dc:description/>
  <cp:lastModifiedBy>Alessandro Provetti (Staff)</cp:lastModifiedBy>
  <cp:revision>459</cp:revision>
  <dcterms:created xsi:type="dcterms:W3CDTF">2019-08-13T11:39:28Z</dcterms:created>
  <dcterms:modified xsi:type="dcterms:W3CDTF">2024-09-20T07:58:16Z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Widescreen</vt:lpwstr>
  </property>
  <property fmtid="{D5CDD505-2E9C-101B-9397-08002B2CF9AE}" pid="4" name="Slides">
    <vt:i4>67</vt:i4>
  </property>
</Properties>
</file>