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5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jpeg" ContentType="image/jpeg"/>
  <Override PartName="/ppt/media/image2.png" ContentType="image/png"/>
  <Override PartName="/ppt/media/image3.gif" ContentType="image/gif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notes' format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E8BE069E-D09C-41D6-8DF9-6BA506BAC8D4}" type="slidenum"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Slide Number Placeholder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94EEC48F-65BC-4462-A5FC-13FEC5EDF012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Slide Number Placeholder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4CBB7BA6-CCE3-44AF-ABBA-334F1092E990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google.com/url?sa=t&amp;rct=j&amp;q=&amp;esrc=s&amp;source=web&amp;cd=2&amp;cad=rja&amp;uact=8&amp;ved=2ahUKEwjfp7v3lILkAhUUTcAKHa9LC28QFjABegQIBBAB&amp;url=https://en.wikipedia.org/wiki/Monty_Python&amp;usg=AOvVaw16yDTYaZfJNmLmLkVsVhej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4" descr=""/>
          <p:cNvPicPr/>
          <p:nvPr/>
        </p:nvPicPr>
        <p:blipFill>
          <a:blip r:embed="rId1"/>
          <a:srcRect l="10857" t="22730" r="10715" b="6415"/>
          <a:stretch/>
        </p:blipFill>
        <p:spPr>
          <a:xfrm>
            <a:off x="6095880" y="3760200"/>
            <a:ext cx="6091920" cy="3093840"/>
          </a:xfrm>
          <a:prstGeom prst="rect">
            <a:avLst/>
          </a:prstGeom>
          <a:ln w="0">
            <a:noFill/>
          </a:ln>
        </p:spPr>
      </p:pic>
      <p:sp>
        <p:nvSpPr>
          <p:cNvPr id="135" name="Title 7"/>
          <p:cNvSpPr/>
          <p:nvPr/>
        </p:nvSpPr>
        <p:spPr>
          <a:xfrm>
            <a:off x="1139400" y="2784960"/>
            <a:ext cx="10522080" cy="23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90000"/>
              </a:lnSpc>
            </a:pPr>
            <a:br>
              <a:rPr sz="1800"/>
            </a:br>
            <a:br>
              <a:rPr sz="1800"/>
            </a:br>
            <a:r>
              <a:rPr b="0" lang="en-GB" sz="3000" strike="noStrike" u="none">
                <a:solidFill>
                  <a:srgbClr val="d9d9d9"/>
                </a:solidFill>
                <a:uFillTx/>
                <a:latin typeface="Verdana"/>
                <a:ea typeface="Verdana"/>
              </a:rPr>
              <a:t>B: variables</a:t>
            </a:r>
            <a:endParaRPr b="0" lang="en-GB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6" name="Rectangle 2"/>
          <p:cNvSpPr/>
          <p:nvPr/>
        </p:nvSpPr>
        <p:spPr>
          <a:xfrm>
            <a:off x="0" y="0"/>
            <a:ext cx="12188160" cy="3414600"/>
          </a:xfrm>
          <a:prstGeom prst="rect">
            <a:avLst/>
          </a:prstGeom>
          <a:solidFill>
            <a:srgbClr val="6c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3"/>
          <p:cNvSpPr/>
          <p:nvPr/>
        </p:nvSpPr>
        <p:spPr>
          <a:xfrm>
            <a:off x="0" y="0"/>
            <a:ext cx="6091920" cy="68540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1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Variables can change!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2" name="TextBox 4"/>
          <p:cNvSpPr/>
          <p:nvPr/>
        </p:nvSpPr>
        <p:spPr>
          <a:xfrm>
            <a:off x="185400" y="1812960"/>
            <a:ext cx="5587920" cy="40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This is an assignment expression!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myvar = 10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print(myvar)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myvar = 20 # Assign a new value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print(myvar)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myvar = myvar+1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print(myvar) # Prints 21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3" name="Rounded Rectangle 6"/>
          <p:cNvSpPr/>
          <p:nvPr/>
        </p:nvSpPr>
        <p:spPr>
          <a:xfrm>
            <a:off x="10689840" y="672480"/>
            <a:ext cx="858240" cy="83736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10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4" name="Rectangle 7"/>
          <p:cNvSpPr/>
          <p:nvPr/>
        </p:nvSpPr>
        <p:spPr>
          <a:xfrm>
            <a:off x="8400600" y="736200"/>
            <a:ext cx="834120" cy="763560"/>
          </a:xfrm>
          <a:prstGeom prst="rect">
            <a:avLst/>
          </a:prstGeom>
          <a:pattFill prst="openDmnd">
            <a:fgClr>
              <a:srgbClr val="404040"/>
            </a:fgClr>
            <a:bgClr>
              <a:srgbClr val="ffffff"/>
            </a:bgClr>
          </a:pattFill>
          <a:ln w="0">
            <a:solidFill>
              <a:srgbClr val="a6a6a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5" name="Straight Arrow Connector 9"/>
          <p:cNvSpPr/>
          <p:nvPr/>
        </p:nvSpPr>
        <p:spPr>
          <a:xfrm flipV="1">
            <a:off x="8743320" y="1084680"/>
            <a:ext cx="1942560" cy="360"/>
          </a:xfrm>
          <a:custGeom>
            <a:avLst/>
            <a:gdLst>
              <a:gd name="textAreaLeft" fmla="*/ 0 w 1942560"/>
              <a:gd name="textAreaRight" fmla="*/ 1944720 w 1942560"/>
              <a:gd name="textAreaTop" fmla="*/ 1080 h 360"/>
              <a:gd name="textAreaBottom" fmla="*/ 360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  <p:txBody>
          <a:bodyPr lIns="90000" rIns="90000" tIns="-42480" bIns="-4248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6" name="TextBox 10"/>
          <p:cNvSpPr/>
          <p:nvPr/>
        </p:nvSpPr>
        <p:spPr>
          <a:xfrm>
            <a:off x="7450200" y="773640"/>
            <a:ext cx="942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myvar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7" name="Rounded Rectangle 13"/>
          <p:cNvSpPr/>
          <p:nvPr/>
        </p:nvSpPr>
        <p:spPr>
          <a:xfrm>
            <a:off x="10689840" y="2849760"/>
            <a:ext cx="858240" cy="83736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20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8" name="Rounded Rectangle 16"/>
          <p:cNvSpPr/>
          <p:nvPr/>
        </p:nvSpPr>
        <p:spPr>
          <a:xfrm>
            <a:off x="10689840" y="1849680"/>
            <a:ext cx="858240" cy="837360"/>
          </a:xfrm>
          <a:prstGeom prst="roundRect">
            <a:avLst>
              <a:gd name="adj" fmla="val 16667"/>
            </a:avLst>
          </a:prstGeom>
          <a:pattFill prst="ltHorz">
            <a:fgClr>
              <a:srgbClr val="0f848d"/>
            </a:fgClr>
            <a:bgClr>
              <a:srgbClr val="ffffff"/>
            </a:bgClr>
          </a:patt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10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TextBox 19"/>
          <p:cNvSpPr/>
          <p:nvPr/>
        </p:nvSpPr>
        <p:spPr>
          <a:xfrm>
            <a:off x="7440480" y="2111400"/>
            <a:ext cx="942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myvar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0" name="Rectangle 26"/>
          <p:cNvSpPr/>
          <p:nvPr/>
        </p:nvSpPr>
        <p:spPr>
          <a:xfrm>
            <a:off x="8400600" y="1986480"/>
            <a:ext cx="834120" cy="763560"/>
          </a:xfrm>
          <a:prstGeom prst="rect">
            <a:avLst/>
          </a:prstGeom>
          <a:pattFill prst="openDmnd">
            <a:fgClr>
              <a:srgbClr val="404040"/>
            </a:fgClr>
            <a:bgClr>
              <a:srgbClr val="ffffff"/>
            </a:bgClr>
          </a:pattFill>
          <a:ln w="0">
            <a:solidFill>
              <a:srgbClr val="a6a6a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1" name="Rounded Rectangle 28"/>
          <p:cNvSpPr/>
          <p:nvPr/>
        </p:nvSpPr>
        <p:spPr>
          <a:xfrm>
            <a:off x="10689840" y="4932000"/>
            <a:ext cx="858240" cy="837360"/>
          </a:xfrm>
          <a:prstGeom prst="roundRect">
            <a:avLst>
              <a:gd name="adj" fmla="val 16667"/>
            </a:avLst>
          </a:prstGeom>
          <a:pattFill prst="ltHorz">
            <a:fgClr>
              <a:srgbClr val="0f848d"/>
            </a:fgClr>
            <a:bgClr>
              <a:srgbClr val="ffffff"/>
            </a:bgClr>
          </a:patt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20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Rounded Rectangle 29"/>
          <p:cNvSpPr/>
          <p:nvPr/>
        </p:nvSpPr>
        <p:spPr>
          <a:xfrm>
            <a:off x="10689840" y="3957840"/>
            <a:ext cx="858240" cy="837360"/>
          </a:xfrm>
          <a:prstGeom prst="roundRect">
            <a:avLst>
              <a:gd name="adj" fmla="val 16667"/>
            </a:avLst>
          </a:prstGeom>
          <a:pattFill prst="ltHorz">
            <a:fgClr>
              <a:srgbClr val="0f848d"/>
            </a:fgClr>
            <a:bgClr>
              <a:srgbClr val="ffffff"/>
            </a:bgClr>
          </a:patt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10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TextBox 31"/>
          <p:cNvSpPr/>
          <p:nvPr/>
        </p:nvSpPr>
        <p:spPr>
          <a:xfrm>
            <a:off x="7496280" y="4114080"/>
            <a:ext cx="942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alibri"/>
                <a:ea typeface="DejaVu Sans"/>
              </a:rPr>
              <a:t>myvar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4" name="Rectangle 32"/>
          <p:cNvSpPr/>
          <p:nvPr/>
        </p:nvSpPr>
        <p:spPr>
          <a:xfrm>
            <a:off x="8456400" y="3989520"/>
            <a:ext cx="834120" cy="763560"/>
          </a:xfrm>
          <a:prstGeom prst="rect">
            <a:avLst/>
          </a:prstGeom>
          <a:pattFill prst="openDmnd">
            <a:fgClr>
              <a:srgbClr val="404040"/>
            </a:fgClr>
            <a:bgClr>
              <a:srgbClr val="ffffff"/>
            </a:bgClr>
          </a:pattFill>
          <a:ln w="0">
            <a:solidFill>
              <a:srgbClr val="a6a6a6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5" name="Rounded Rectangle 33"/>
          <p:cNvSpPr/>
          <p:nvPr/>
        </p:nvSpPr>
        <p:spPr>
          <a:xfrm>
            <a:off x="10689840" y="5906160"/>
            <a:ext cx="858240" cy="83736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21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6" name="Straight Connector 41"/>
          <p:cNvSpPr/>
          <p:nvPr/>
        </p:nvSpPr>
        <p:spPr>
          <a:xfrm>
            <a:off x="7123320" y="1690560"/>
            <a:ext cx="4746240" cy="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7" name="Straight Connector 42"/>
          <p:cNvSpPr/>
          <p:nvPr/>
        </p:nvSpPr>
        <p:spPr>
          <a:xfrm>
            <a:off x="7187760" y="3819600"/>
            <a:ext cx="4746240" cy="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8" name="Straight Arrow Connector 18"/>
          <p:cNvSpPr/>
          <p:nvPr/>
        </p:nvSpPr>
        <p:spPr>
          <a:xfrm>
            <a:off x="8743320" y="2344320"/>
            <a:ext cx="1942560" cy="922320"/>
          </a:xfrm>
          <a:custGeom>
            <a:avLst/>
            <a:gdLst>
              <a:gd name="textAreaLeft" fmla="*/ 0 w 1942560"/>
              <a:gd name="textAreaRight" fmla="*/ 1944720 w 1942560"/>
              <a:gd name="textAreaTop" fmla="*/ 0 h 922320"/>
              <a:gd name="textAreaBottom" fmla="*/ 924480 h 922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9" name="Straight Arrow Connector 30"/>
          <p:cNvSpPr/>
          <p:nvPr/>
        </p:nvSpPr>
        <p:spPr>
          <a:xfrm>
            <a:off x="8874000" y="4375800"/>
            <a:ext cx="1811880" cy="1947240"/>
          </a:xfrm>
          <a:custGeom>
            <a:avLst/>
            <a:gdLst>
              <a:gd name="textAreaLeft" fmla="*/ 0 w 1811880"/>
              <a:gd name="textAreaRight" fmla="*/ 1814040 w 1811880"/>
              <a:gd name="textAreaTop" fmla="*/ 0 h 1947240"/>
              <a:gd name="textAreaBottom" fmla="*/ 1949400 h 1947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0" name="TextBox 47"/>
          <p:cNvSpPr/>
          <p:nvPr/>
        </p:nvSpPr>
        <p:spPr>
          <a:xfrm>
            <a:off x="8198280" y="103680"/>
            <a:ext cx="3164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How memory looks like!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0" dur="indefinite" restart="never" nodeType="tmRoot">
          <p:childTnLst>
            <p:seq>
              <p:cTn id="371" dur="indefinite" nodeType="mainSeq">
                <p:childTnLst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6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3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5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6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7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0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2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9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0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0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1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ontent Placeholder 2"/>
          <p:cNvSpPr/>
          <p:nvPr/>
        </p:nvSpPr>
        <p:spPr>
          <a:xfrm>
            <a:off x="200160" y="2055960"/>
            <a:ext cx="52538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Input from the keyboard: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‘</a:t>
            </a: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enter’/’return’ to end the input.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0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input()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Assign the input to a variable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0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&lt;variable&gt; = input(&lt;prompt&gt;)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2" name="Rectangle 3"/>
          <p:cNvSpPr/>
          <p:nvPr/>
        </p:nvSpPr>
        <p:spPr>
          <a:xfrm>
            <a:off x="5373360" y="0"/>
            <a:ext cx="6814800" cy="68540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3" name="TextBox 4"/>
          <p:cNvSpPr/>
          <p:nvPr/>
        </p:nvSpPr>
        <p:spPr>
          <a:xfrm>
            <a:off x="5415840" y="4126320"/>
            <a:ext cx="672984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6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This is another input example</a:t>
            </a:r>
            <a:endParaRPr b="0" lang="en-GB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6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my_fav_num = input(“What is your favourite number? ”)</a:t>
            </a:r>
            <a:endParaRPr b="0" lang="en-GB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6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print(“Your favourite number is ”, my_fav_num)</a:t>
            </a:r>
            <a:endParaRPr b="0" lang="en-GB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4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Programming is about </a:t>
            </a:r>
            <a:r>
              <a:rPr b="0" lang="en-US" sz="4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input</a:t>
            </a: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/</a:t>
            </a:r>
            <a:r>
              <a:rPr b="0" lang="en-US" sz="4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output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5" name="TextBox 5"/>
          <p:cNvSpPr/>
          <p:nvPr/>
        </p:nvSpPr>
        <p:spPr>
          <a:xfrm>
            <a:off x="5437080" y="2208240"/>
            <a:ext cx="6729840" cy="13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This is an input example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name = input("Please enter a name: ")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print(name)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7" dur="indefinite" restart="never" nodeType="tmRoot">
          <p:childTnLst>
            <p:seq>
              <p:cTn id="478" dur="indefinite" nodeType="mainSeq">
                <p:childTnLst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3" dur="10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4" dur="1000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5" dur="1000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8" dur="10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9" dur="1000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0" dur="1000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3" dur="10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4" dur="100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5" dur="100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0" dur="10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1" dur="1000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2" dur="1000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5" dur="10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6" dur="1000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7" dur="1000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3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4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9" dur="10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0" dur="10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1" dur="1000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4" dur="1000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5" dur="10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6" dur="1000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9" dur="1000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0" dur="10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1" dur="1000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3"/>
          <p:cNvSpPr/>
          <p:nvPr/>
        </p:nvSpPr>
        <p:spPr>
          <a:xfrm>
            <a:off x="5910120" y="0"/>
            <a:ext cx="6277680" cy="68540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7" name="TextBox 4"/>
          <p:cNvSpPr/>
          <p:nvPr/>
        </p:nvSpPr>
        <p:spPr>
          <a:xfrm>
            <a:off x="5910120" y="2167560"/>
            <a:ext cx="6277680" cy="17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This is another input example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fName = input(“Give first name: ”)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lName = input(“Give surname: ”)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print(fName, lName)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8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Programming is about </a:t>
            </a:r>
            <a:r>
              <a:rPr b="0" lang="en-US" sz="4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input</a:t>
            </a: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/</a:t>
            </a:r>
            <a:r>
              <a:rPr b="0" lang="en-US" sz="4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output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9" name="Content Placeholder 12"/>
          <p:cNvSpPr/>
          <p:nvPr/>
        </p:nvSpPr>
        <p:spPr>
          <a:xfrm>
            <a:off x="200160" y="2055960"/>
            <a:ext cx="52538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Input from the keyboard: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‘</a:t>
            </a: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enter’/’return’ to end the input.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0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input()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Assign the input to a variable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9144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0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&lt;variable&gt; = input(&lt;prompt&gt;)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2" dur="indefinite" restart="never" nodeType="tmRoot">
          <p:childTnLst>
            <p:seq>
              <p:cTn id="533" dur="indefinite" nodeType="mainSeq">
                <p:childTnLst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3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0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2: Fill the gaps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1" name="Content Placeholder 2"/>
          <p:cNvSpPr/>
          <p:nvPr/>
        </p:nvSpPr>
        <p:spPr>
          <a:xfrm>
            <a:off x="668520" y="1733400"/>
            <a:ext cx="8596440" cy="50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1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a)</a:t>
            </a:r>
            <a:r>
              <a:rPr b="1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 ________________</a:t>
            </a: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 # Write a statement to print your name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1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b)</a:t>
            </a:r>
            <a:r>
              <a:rPr b="1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 ________________ </a:t>
            </a: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# Write a statement to print number 10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1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c)</a:t>
            </a:r>
            <a:r>
              <a:rPr b="1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 ________________ </a:t>
            </a: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# Write a statement to print the sum of 1 and 2</a:t>
            </a: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12" name="Group 3"/>
          <p:cNvGrpSpPr/>
          <p:nvPr/>
        </p:nvGrpSpPr>
        <p:grpSpPr>
          <a:xfrm>
            <a:off x="9411480" y="0"/>
            <a:ext cx="2776320" cy="6854040"/>
            <a:chOff x="9411480" y="0"/>
            <a:chExt cx="2776320" cy="6854040"/>
          </a:xfrm>
        </p:grpSpPr>
        <p:sp>
          <p:nvSpPr>
            <p:cNvPr id="213" name="Rectangle 4"/>
            <p:cNvSpPr/>
            <p:nvPr/>
          </p:nvSpPr>
          <p:spPr>
            <a:xfrm>
              <a:off x="9411480" y="0"/>
              <a:ext cx="2776320" cy="6854040"/>
            </a:xfrm>
            <a:prstGeom prst="rect">
              <a:avLst/>
            </a:prstGeom>
            <a:solidFill>
              <a:srgbClr val="cdc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pic>
          <p:nvPicPr>
            <p:cNvPr id="214" name="Picture 5" descr="A picture containing text, clock&#10;&#10;Description automatically generated"/>
            <p:cNvPicPr/>
            <p:nvPr/>
          </p:nvPicPr>
          <p:blipFill>
            <a:blip r:embed="rId1">
              <a:lum bright="70000" contrast="-70000"/>
            </a:blip>
            <a:stretch/>
          </p:blipFill>
          <p:spPr>
            <a:xfrm>
              <a:off x="10071720" y="412200"/>
              <a:ext cx="1653120" cy="16002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2 Solution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6" name="Content Placeholder 2"/>
          <p:cNvSpPr/>
          <p:nvPr/>
        </p:nvSpPr>
        <p:spPr>
          <a:xfrm>
            <a:off x="838080" y="1690560"/>
            <a:ext cx="11349720" cy="50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a)</a:t>
            </a:r>
            <a:r>
              <a:rPr b="1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 print(“Stelios”)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     # Write a statement to print your name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b)</a:t>
            </a:r>
            <a:r>
              <a:rPr b="1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 print(10)       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# Write a statement to print number 10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c)</a:t>
            </a:r>
            <a:r>
              <a:rPr b="1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 print(1+2)      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GB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Write a statement to print the sum of 1 and 2</a:t>
            </a:r>
            <a:r>
              <a:rPr b="0" lang="en-GB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GB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3: Fill the gaps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8" name="Content Placeholder 2"/>
          <p:cNvSpPr/>
          <p:nvPr/>
        </p:nvSpPr>
        <p:spPr>
          <a:xfrm>
            <a:off x="838080" y="1690560"/>
            <a:ext cx="11349720" cy="50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# </a:t>
            </a:r>
            <a:r>
              <a:rPr b="0" lang="en-CA" sz="1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Provide the command</a:t>
            </a: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 to prompt the user to enter a name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my_input = </a:t>
            </a:r>
            <a:r>
              <a:rPr b="0" lang="en-CA" sz="1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d)</a:t>
            </a: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 </a:t>
            </a:r>
            <a:r>
              <a:rPr b="1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________________</a:t>
            </a: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(“Enter your name: “)</a:t>
            </a: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# </a:t>
            </a:r>
            <a:r>
              <a:rPr b="0" lang="en-CA" sz="1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Provide the command </a:t>
            </a: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to print the variable my_input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1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e)</a:t>
            </a: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 </a:t>
            </a:r>
            <a:r>
              <a:rPr b="1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________________</a:t>
            </a: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 (my_input)</a:t>
            </a:r>
            <a:r>
              <a:rPr b="0" lang="en-CA" sz="18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19" name="Group 5"/>
          <p:cNvGrpSpPr/>
          <p:nvPr/>
        </p:nvGrpSpPr>
        <p:grpSpPr>
          <a:xfrm>
            <a:off x="9411480" y="0"/>
            <a:ext cx="2776320" cy="6854040"/>
            <a:chOff x="9411480" y="0"/>
            <a:chExt cx="2776320" cy="6854040"/>
          </a:xfrm>
        </p:grpSpPr>
        <p:sp>
          <p:nvSpPr>
            <p:cNvPr id="220" name="Rectangle 6"/>
            <p:cNvSpPr/>
            <p:nvPr/>
          </p:nvSpPr>
          <p:spPr>
            <a:xfrm>
              <a:off x="9411480" y="0"/>
              <a:ext cx="2776320" cy="6854040"/>
            </a:xfrm>
            <a:prstGeom prst="rect">
              <a:avLst/>
            </a:prstGeom>
            <a:solidFill>
              <a:srgbClr val="cdc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pic>
          <p:nvPicPr>
            <p:cNvPr id="221" name="Picture 7" descr="A picture containing text, clock&#10;&#10;Description automatically generated"/>
            <p:cNvPicPr/>
            <p:nvPr/>
          </p:nvPicPr>
          <p:blipFill>
            <a:blip r:embed="rId1">
              <a:lum bright="70000" contrast="-70000"/>
            </a:blip>
            <a:stretch/>
          </p:blipFill>
          <p:spPr>
            <a:xfrm>
              <a:off x="10071720" y="412200"/>
              <a:ext cx="1653120" cy="16002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3 Solution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3" name="Content Placeholder 2"/>
          <p:cNvSpPr/>
          <p:nvPr/>
        </p:nvSpPr>
        <p:spPr>
          <a:xfrm>
            <a:off x="838080" y="1690560"/>
            <a:ext cx="11349720" cy="50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# </a:t>
            </a:r>
            <a:r>
              <a:rPr b="0" lang="en-CA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Provide the command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 to prompt user to enter a name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my_input = </a:t>
            </a:r>
            <a:r>
              <a:rPr b="0" lang="en-CA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d)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 </a:t>
            </a:r>
            <a:r>
              <a:rPr b="1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__ input__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(“Enter your name: “)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# Provide the command </a:t>
            </a:r>
            <a:r>
              <a:rPr b="0" lang="en-GB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to print the variable my_input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e)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 </a:t>
            </a:r>
            <a:r>
              <a:rPr b="1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__print__(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my_input)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Courier New"/>
                <a:ea typeface="Calibri"/>
              </a:rPr>
              <a:t>	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/>
          <p:nvPr/>
        </p:nvSpPr>
        <p:spPr>
          <a:xfrm>
            <a:off x="838080" y="77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Programming with Python</a:t>
            </a:r>
            <a:endParaRPr b="0" lang="en-GB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8" name="Content Placeholder 2"/>
          <p:cNvSpPr/>
          <p:nvPr/>
        </p:nvSpPr>
        <p:spPr>
          <a:xfrm>
            <a:off x="180000" y="1429560"/>
            <a:ext cx="11879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52360" indent="-25200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6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Simple and </a:t>
            </a:r>
            <a:r>
              <a:rPr b="0" i="1" lang="en-US" sz="26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minimal-chic</a:t>
            </a:r>
            <a:r>
              <a:rPr b="0" lang="en-US" sz="26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programming language</a:t>
            </a:r>
            <a:endParaRPr b="0" lang="en-GB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52360" indent="-25200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6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Easy to learn and use: reading code is almost like reading English</a:t>
            </a:r>
            <a:endParaRPr b="0" lang="en-GB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52360" indent="-25200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6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Simplicity as a result of design:</a:t>
            </a:r>
            <a:endParaRPr b="0" lang="en-GB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60320" indent="-2520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focus on the problem and not on the language/the data representation in memory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60320" indent="-2520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 way to represent an easy-to-read program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52360" indent="-25200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6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Python is free, open source well-supported and well-maintaned:</a:t>
            </a:r>
            <a:endParaRPr b="0" lang="en-GB" sz="2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60320" indent="-2520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VS Code, Jupyter, PIP, PyPi, Anaconda, Docker...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52360" indent="-25200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6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Comes from “</a:t>
            </a:r>
            <a:r>
              <a:rPr b="0" lang="en-US" sz="2600" strike="noStrike" u="sng">
                <a:solidFill>
                  <a:srgbClr val="0563c1"/>
                </a:solidFill>
                <a:uFillTx/>
                <a:latin typeface="Verdana"/>
                <a:ea typeface="Verdana"/>
                <a:hlinkClick r:id="rId1"/>
              </a:rPr>
              <a:t>Monty Python</a:t>
            </a:r>
            <a:r>
              <a:rPr b="0" lang="en-US" sz="26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”</a:t>
            </a:r>
            <a:endParaRPr b="0" lang="en-GB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1000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ontent Placeholder 2"/>
          <p:cNvSpPr/>
          <p:nvPr/>
        </p:nvSpPr>
        <p:spPr>
          <a:xfrm>
            <a:off x="205560" y="1368000"/>
            <a:ext cx="5889960" cy="52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Sequence of one or more instructions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 fixed alphabet, strict syntactical rules and notations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high-level computer language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The Python interpreter maps Py. commands, one after the other, into low-level commands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Computer hardware understands  and executes the low-level commands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Even adding two numbers requires a certain visibility of RAM and CPU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0" name="Rectangle 3"/>
          <p:cNvSpPr/>
          <p:nvPr/>
        </p:nvSpPr>
        <p:spPr>
          <a:xfrm>
            <a:off x="6095880" y="-36000"/>
            <a:ext cx="6091920" cy="66236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1" name="TextBox 4"/>
          <p:cNvSpPr/>
          <p:nvPr/>
        </p:nvSpPr>
        <p:spPr>
          <a:xfrm>
            <a:off x="6095880" y="1501560"/>
            <a:ext cx="5948280" cy="25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GB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GB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load the number from memory location 2001 into the CPU</a:t>
            </a:r>
            <a:endParaRPr b="0" lang="en-GB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load the number from memory location 2002 into the CPU</a:t>
            </a:r>
            <a:endParaRPr b="0" lang="en-GB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add the two numbers in the CPU</a:t>
            </a:r>
            <a:endParaRPr b="0" lang="en-GB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Courier New"/>
                <a:ea typeface="Microsoft JhengHei Light"/>
              </a:rPr>
              <a:t>Store the result into location 2003</a:t>
            </a:r>
            <a:endParaRPr b="0" lang="en-GB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2" name="Title 1"/>
          <p:cNvSpPr/>
          <p:nvPr/>
        </p:nvSpPr>
        <p:spPr>
          <a:xfrm>
            <a:off x="190080" y="113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Programming in Python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Programming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4" name="Content Placeholder 2"/>
          <p:cNvSpPr/>
          <p:nvPr/>
        </p:nvSpPr>
        <p:spPr>
          <a:xfrm>
            <a:off x="82080" y="1825560"/>
            <a:ext cx="515808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Python is easy to understand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interpreters </a:t>
            </a:r>
            <a:r>
              <a:rPr b="0" lang="en-US" sz="2800" strike="noStrike" u="none">
                <a:solidFill>
                  <a:srgbClr val="efd846"/>
                </a:solidFill>
                <a:uFillTx/>
                <a:latin typeface="Verdana"/>
                <a:ea typeface="Verdana"/>
              </a:rPr>
              <a:t>translate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800" strike="noStrike" u="none">
                <a:solidFill>
                  <a:srgbClr val="e2f0d9"/>
                </a:solidFill>
                <a:uFillTx/>
                <a:latin typeface="Verdana"/>
                <a:ea typeface="Verdana"/>
              </a:rPr>
              <a:t>high-level Py. 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to </a:t>
            </a:r>
            <a:r>
              <a:rPr b="0" lang="en-US" sz="2800" strike="noStrike" u="none">
                <a:solidFill>
                  <a:srgbClr val="e2f0d9"/>
                </a:solidFill>
                <a:uFillTx/>
                <a:latin typeface="Verdana"/>
                <a:ea typeface="Verdana"/>
              </a:rPr>
              <a:t>machine language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Two ways to do it, using: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Compiler or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Interpreter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" name="Rectangle 3"/>
          <p:cNvSpPr/>
          <p:nvPr/>
        </p:nvSpPr>
        <p:spPr>
          <a:xfrm>
            <a:off x="5710320" y="0"/>
            <a:ext cx="6477840" cy="68540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6" name="TextBox 4"/>
          <p:cNvSpPr/>
          <p:nvPr/>
        </p:nvSpPr>
        <p:spPr>
          <a:xfrm>
            <a:off x="5862600" y="1866960"/>
            <a:ext cx="6415920" cy="108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3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grand_total = price + vat</a:t>
            </a:r>
            <a:endParaRPr b="0" lang="en-GB" sz="3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GB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7" name="TextBox 6"/>
          <p:cNvSpPr/>
          <p:nvPr/>
        </p:nvSpPr>
        <p:spPr>
          <a:xfrm>
            <a:off x="5862600" y="3816720"/>
            <a:ext cx="60919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print(“Welcome to Python”)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10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10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10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0" dur="10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1000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10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5" dur="100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1000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10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0" dur="1000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ontent Placeholder 2"/>
          <p:cNvSpPr/>
          <p:nvPr/>
        </p:nvSpPr>
        <p:spPr>
          <a:xfrm>
            <a:off x="838080" y="1825560"/>
            <a:ext cx="52538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Comments!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of hashtag </a:t>
            </a:r>
            <a:r>
              <a:rPr b="1" lang="en-US" sz="36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#</a:t>
            </a:r>
            <a:endParaRPr b="0" lang="en-GB" sz="3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Print command </a:t>
            </a:r>
            <a:r>
              <a:rPr b="1" lang="en-US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print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Prints on screen!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1430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Numbers and operations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Rectangle 3"/>
          <p:cNvSpPr/>
          <p:nvPr/>
        </p:nvSpPr>
        <p:spPr>
          <a:xfrm>
            <a:off x="6095880" y="0"/>
            <a:ext cx="6091920" cy="68540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0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Simple Python commands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1" name="TextBox 4"/>
          <p:cNvSpPr/>
          <p:nvPr/>
        </p:nvSpPr>
        <p:spPr>
          <a:xfrm>
            <a:off x="6239520" y="1756440"/>
            <a:ext cx="5948280" cy="9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Command to print number 10!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print(10)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2" name="TextBox 5"/>
          <p:cNvSpPr/>
          <p:nvPr/>
        </p:nvSpPr>
        <p:spPr>
          <a:xfrm>
            <a:off x="6239520" y="2930400"/>
            <a:ext cx="5948280" cy="9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More commands...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print(10+20)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TextBox 6"/>
          <p:cNvSpPr/>
          <p:nvPr/>
        </p:nvSpPr>
        <p:spPr>
          <a:xfrm>
            <a:off x="6239520" y="3915360"/>
            <a:ext cx="5948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print(10+2*20)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4" name="TextBox 7"/>
          <p:cNvSpPr/>
          <p:nvPr/>
        </p:nvSpPr>
        <p:spPr>
          <a:xfrm>
            <a:off x="6239520" y="4376880"/>
            <a:ext cx="5948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print((2*4)+6)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5" name="TextBox 8"/>
          <p:cNvSpPr/>
          <p:nvPr/>
        </p:nvSpPr>
        <p:spPr>
          <a:xfrm>
            <a:off x="6239520" y="4838760"/>
            <a:ext cx="5948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print(2**2) 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9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1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4" dur="10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10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0" dur="10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1" dur="10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10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6" dur="1000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7" dur="1000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10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1" dur="1000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1000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ontent Placeholder 2"/>
          <p:cNvSpPr/>
          <p:nvPr/>
        </p:nvSpPr>
        <p:spPr>
          <a:xfrm>
            <a:off x="838080" y="1825560"/>
            <a:ext cx="52538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print()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Prints on screen!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Text is </a:t>
            </a:r>
            <a:r>
              <a:rPr b="0" i="1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containerized</a:t>
            </a: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by means of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single (‘’) or double (“”) quotes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Rectangle 3"/>
          <p:cNvSpPr/>
          <p:nvPr/>
        </p:nvSpPr>
        <p:spPr>
          <a:xfrm>
            <a:off x="6095880" y="0"/>
            <a:ext cx="6091920" cy="68540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8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Simple Python commands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9" name="TextBox 4"/>
          <p:cNvSpPr/>
          <p:nvPr/>
        </p:nvSpPr>
        <p:spPr>
          <a:xfrm>
            <a:off x="6104880" y="1748520"/>
            <a:ext cx="5954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prints on the screen: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print(‘Have a nice Autumn term!’)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8" dur="indefinite" restart="never" nodeType="tmRoot">
          <p:childTnLst>
            <p:seq>
              <p:cTn id="209" dur="indefinite" nodeType="mainSeq">
                <p:childTnLst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5" dur="10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1000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0" dur="100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1000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3"/>
          <p:cNvSpPr/>
          <p:nvPr/>
        </p:nvSpPr>
        <p:spPr>
          <a:xfrm>
            <a:off x="6095880" y="-108000"/>
            <a:ext cx="6091920" cy="68540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1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Simple Python commands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2" name="TextBox 16"/>
          <p:cNvSpPr/>
          <p:nvPr/>
        </p:nvSpPr>
        <p:spPr>
          <a:xfrm>
            <a:off x="6248520" y="1429560"/>
            <a:ext cx="5804640" cy="14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Let’s print two names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print(“Stelios”)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print(“Sotiriadis”)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3" name="TextBox 17"/>
          <p:cNvSpPr/>
          <p:nvPr/>
        </p:nvSpPr>
        <p:spPr>
          <a:xfrm>
            <a:off x="6239520" y="3049560"/>
            <a:ext cx="5804640" cy="9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Or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print(“Stelios”, “Sotiriadis”)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4" name="TextBox 21"/>
          <p:cNvSpPr/>
          <p:nvPr/>
        </p:nvSpPr>
        <p:spPr>
          <a:xfrm>
            <a:off x="6248520" y="4294440"/>
            <a:ext cx="5804640" cy="9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Or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print(‘Stelios’, ‘Sotiriadis’)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5" name="TextBox 3"/>
          <p:cNvSpPr/>
          <p:nvPr/>
        </p:nvSpPr>
        <p:spPr>
          <a:xfrm>
            <a:off x="6248520" y="5446440"/>
            <a:ext cx="5804640" cy="9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Or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print(‘Stelios ’+‘Sotiriadis’)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" name="Content Placeholder 11"/>
          <p:cNvSpPr/>
          <p:nvPr/>
        </p:nvSpPr>
        <p:spPr>
          <a:xfrm>
            <a:off x="838080" y="1825560"/>
            <a:ext cx="52538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print()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Prints on screen!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Text is </a:t>
            </a:r>
            <a:r>
              <a:rPr b="0" i="1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containerized</a:t>
            </a: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by means of </a:t>
            </a:r>
            <a:r>
              <a:rPr b="0" lang="en-US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single (‘’) or double (“”) quotes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0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1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ontent Placeholder 2"/>
          <p:cNvSpPr/>
          <p:nvPr/>
        </p:nvSpPr>
        <p:spPr>
          <a:xfrm>
            <a:off x="838080" y="1825560"/>
            <a:ext cx="52538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5000" lnSpcReduction="9999"/>
          </a:bodyPr>
          <a:p>
            <a:pPr marL="235440" indent="-23400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Programs manipulate data that sits in the computer memory.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400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Variables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are generic names for the container of some value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400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Computer variables are akin to both parameters and variables of mathematics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400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 funny ‘=’ symbol to assign value to a variable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723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name = `Nik`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723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US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age =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723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8" name="Rectangle 3"/>
          <p:cNvSpPr/>
          <p:nvPr/>
        </p:nvSpPr>
        <p:spPr>
          <a:xfrm>
            <a:off x="6095880" y="0"/>
            <a:ext cx="6091920" cy="68540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9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Variables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0" name="TextBox 4"/>
          <p:cNvSpPr/>
          <p:nvPr/>
        </p:nvSpPr>
        <p:spPr>
          <a:xfrm>
            <a:off x="6256080" y="565920"/>
            <a:ext cx="5804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1" name="TextBox 5"/>
          <p:cNvSpPr/>
          <p:nvPr/>
        </p:nvSpPr>
        <p:spPr>
          <a:xfrm>
            <a:off x="6256080" y="1660680"/>
            <a:ext cx="5804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print(name) 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72" name="Picture 6" descr=""/>
          <p:cNvPicPr/>
          <p:nvPr/>
        </p:nvPicPr>
        <p:blipFill>
          <a:blip r:embed="rId1"/>
          <a:stretch/>
        </p:blipFill>
        <p:spPr>
          <a:xfrm>
            <a:off x="6289200" y="5570280"/>
            <a:ext cx="5077080" cy="950040"/>
          </a:xfrm>
          <a:prstGeom prst="rect">
            <a:avLst/>
          </a:prstGeom>
          <a:ln w="0">
            <a:noFill/>
          </a:ln>
        </p:spPr>
      </p:pic>
      <p:sp>
        <p:nvSpPr>
          <p:cNvPr id="173" name="Rectangle 7"/>
          <p:cNvSpPr/>
          <p:nvPr/>
        </p:nvSpPr>
        <p:spPr>
          <a:xfrm>
            <a:off x="6256080" y="2914920"/>
            <a:ext cx="536940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x = age + 10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print(x)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4" name="Rectangle 8"/>
          <p:cNvSpPr/>
          <p:nvPr/>
        </p:nvSpPr>
        <p:spPr>
          <a:xfrm>
            <a:off x="6256080" y="4042440"/>
            <a:ext cx="5720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print(10/x) # beware division by 0!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5" name="Rectangle 9"/>
          <p:cNvSpPr/>
          <p:nvPr/>
        </p:nvSpPr>
        <p:spPr>
          <a:xfrm>
            <a:off x="6278400" y="4745520"/>
            <a:ext cx="5677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print(2*x + y) # What does it print?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2" dur="indefinite" restart="never" nodeType="tmRoot">
          <p:childTnLst>
            <p:seq>
              <p:cTn id="253" dur="indefinite" nodeType="mainSeq">
                <p:childTnLst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1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9" dur="10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0" dur="10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" dur="10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6" dur="10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7" dur="1000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" dur="10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1" dur="10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10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5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2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3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8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5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7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3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ontent Placeholder 2"/>
          <p:cNvSpPr/>
          <p:nvPr/>
        </p:nvSpPr>
        <p:spPr>
          <a:xfrm>
            <a:off x="838080" y="1825560"/>
            <a:ext cx="52538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Assignment statement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361"/>
              </a:buClr>
              <a:buFont typeface="Arial"/>
              <a:buChar char="•"/>
            </a:pPr>
            <a:r>
              <a:rPr b="0" lang="en-US" sz="1600" strike="noStrike" u="none">
                <a:solidFill>
                  <a:srgbClr val="fff361"/>
                </a:solidFill>
                <a:uFillTx/>
                <a:latin typeface="Courier New"/>
                <a:ea typeface="Microsoft JhengHei Light"/>
              </a:rPr>
              <a:t>fahrenheit = 9/5 * celsius + 32</a:t>
            </a:r>
            <a:endParaRPr b="0" lang="en-GB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7" name="Rectangle 3"/>
          <p:cNvSpPr/>
          <p:nvPr/>
        </p:nvSpPr>
        <p:spPr>
          <a:xfrm>
            <a:off x="6095880" y="0"/>
            <a:ext cx="6091920" cy="68540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8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Variables can change their content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9" name="TextBox 4"/>
          <p:cNvSpPr/>
          <p:nvPr/>
        </p:nvSpPr>
        <p:spPr>
          <a:xfrm>
            <a:off x="6239520" y="1779480"/>
            <a:ext cx="5804640" cy="40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This is an assignment expression!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myvar = 10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print(myvar)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myvar = 20 # Assign a new value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print(myvar)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myvar = myvar+1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print(myvar) # Prints 21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5" dur="indefinite" restart="never" nodeType="tmRoot">
          <p:childTnLst>
            <p:seq>
              <p:cTn id="316" dur="indefinite" nodeType="mainSeq">
                <p:childTnLst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1" dur="10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2" dur="10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3" dur="1000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6" dur="10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7" dur="1000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1000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"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4" dur="10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5" dur="10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8" dur="10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9" dur="10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0" dur="10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3" dur="10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4" dur="10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5" dur="10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0" dur="10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1" dur="10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2" dur="10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5" dur="1000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6" dur="1000" fill="hold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7" dur="1000" fill="hold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2" dur="1000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3" dur="1000" fill="hold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1000" fill="hold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7" dur="1000"/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8" dur="1000" fill="hold"/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9" dur="1000" fill="hold"/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5034</TotalTime>
  <Application>LibreOffice/24.8.1.2$Windows_X86_64 LibreOffice_project/87fa9aec1a63e70835390b81c40bb8993f1d4ff6</Application>
  <AppVersion>15.0000</AppVersion>
  <Words>1553</Words>
  <Paragraphs>264</Paragraphs>
  <Company>Computer Science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2019-08-13T11:39:28Z</dcterms:created>
  <dc:creator>Stelios Sotiriadis</dc:creator>
  <dc:description/>
  <dc:language>en-GB</dc:language>
  <cp:lastModifiedBy/>
  <cp:lastPrinted>2024-10-03T13:16:20Z</cp:lastPrinted>
  <dcterms:modified xsi:type="dcterms:W3CDTF">2024-10-03T13:16:55Z</dcterms:modified>
  <cp:revision>463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26</vt:i4>
  </property>
</Properties>
</file>