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4" descr=""/>
          <p:cNvPicPr/>
          <p:nvPr/>
        </p:nvPicPr>
        <p:blipFill>
          <a:blip r:embed="rId1"/>
          <a:srcRect l="10857" t="22730" r="10715" b="6415"/>
          <a:stretch/>
        </p:blipFill>
        <p:spPr>
          <a:xfrm>
            <a:off x="6095880" y="3760200"/>
            <a:ext cx="6091920" cy="3093840"/>
          </a:xfrm>
          <a:prstGeom prst="rect">
            <a:avLst/>
          </a:prstGeom>
          <a:ln w="0">
            <a:noFill/>
          </a:ln>
        </p:spPr>
      </p:pic>
      <p:sp>
        <p:nvSpPr>
          <p:cNvPr id="129" name="Title 7"/>
          <p:cNvSpPr/>
          <p:nvPr/>
        </p:nvSpPr>
        <p:spPr>
          <a:xfrm>
            <a:off x="1139400" y="2784960"/>
            <a:ext cx="10522080" cy="23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90000"/>
              </a:lnSpc>
            </a:pPr>
            <a:br>
              <a:rPr sz="1800"/>
            </a:br>
            <a:br>
              <a:rPr sz="1800"/>
            </a:br>
            <a:r>
              <a:rPr b="0" lang="en-GB" sz="3000" strike="noStrike" u="none">
                <a:solidFill>
                  <a:srgbClr val="d9d9d9"/>
                </a:solidFill>
                <a:uFillTx/>
                <a:latin typeface="Verdana"/>
                <a:ea typeface="Verdana"/>
              </a:rPr>
              <a:t>C: types</a:t>
            </a:r>
            <a:endParaRPr b="0" lang="en-GB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0" name="Rectangle 2"/>
          <p:cNvSpPr/>
          <p:nvPr/>
        </p:nvSpPr>
        <p:spPr>
          <a:xfrm>
            <a:off x="0" y="0"/>
            <a:ext cx="12188160" cy="3414600"/>
          </a:xfrm>
          <a:prstGeom prst="rect">
            <a:avLst/>
          </a:prstGeom>
          <a:solidFill>
            <a:srgbClr val="6c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4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" name="Content Placeholder 2"/>
          <p:cNvSpPr/>
          <p:nvPr/>
        </p:nvSpPr>
        <p:spPr>
          <a:xfrm>
            <a:off x="838080" y="1905840"/>
            <a:ext cx="85694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What is the output of the following script?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input("give a number")</a:t>
            </a: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The user enters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input("give a second number")</a:t>
            </a: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The user enters 20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print(a+b)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67" name="Group 3"/>
          <p:cNvGrpSpPr/>
          <p:nvPr/>
        </p:nvGrpSpPr>
        <p:grpSpPr>
          <a:xfrm>
            <a:off x="9411480" y="0"/>
            <a:ext cx="2776320" cy="6854040"/>
            <a:chOff x="9411480" y="0"/>
            <a:chExt cx="2776320" cy="6854040"/>
          </a:xfrm>
        </p:grpSpPr>
        <p:sp>
          <p:nvSpPr>
            <p:cNvPr id="168" name="Rectangle 4"/>
            <p:cNvSpPr/>
            <p:nvPr/>
          </p:nvSpPr>
          <p:spPr>
            <a:xfrm>
              <a:off x="9411480" y="0"/>
              <a:ext cx="2776320" cy="6854040"/>
            </a:xfrm>
            <a:prstGeom prst="rect">
              <a:avLst/>
            </a:prstGeom>
            <a:solidFill>
              <a:srgbClr val="cdc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pic>
          <p:nvPicPr>
            <p:cNvPr id="169" name="Picture 5" descr="A picture containing text, clock&#10;&#10;Description automatically generated"/>
            <p:cNvPicPr/>
            <p:nvPr/>
          </p:nvPicPr>
          <p:blipFill>
            <a:blip r:embed="rId1">
              <a:lum bright="70000" contrast="-70000"/>
            </a:blip>
            <a:stretch/>
          </p:blipFill>
          <p:spPr>
            <a:xfrm>
              <a:off x="10071720" y="412200"/>
              <a:ext cx="1653120" cy="16002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4 Solution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Content Placeholder 2"/>
          <p:cNvSpPr/>
          <p:nvPr/>
        </p:nvSpPr>
        <p:spPr>
          <a:xfrm>
            <a:off x="838080" y="1825560"/>
            <a:ext cx="1031364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2500" lnSpcReduction="19999"/>
          </a:bodyPr>
          <a:p>
            <a:pPr marL="232200" indent="-23220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What is the output of the following script?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input("give a number")</a:t>
            </a: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The user enters 10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input("give a second number")</a:t>
            </a: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# The user enters 20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print(a+b)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If input is 10 and then 20 this will print 1020!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</a:t>
            </a:r>
            <a:r>
              <a:rPr b="1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int</a:t>
            </a: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(input("give a number")</a:t>
            </a:r>
            <a:r>
              <a:rPr b="1" lang="en-GB" sz="24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)</a:t>
            </a: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</a:t>
            </a:r>
            <a:r>
              <a:rPr b="1" lang="en-GB" sz="24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int</a:t>
            </a: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(input("give a second number")</a:t>
            </a:r>
            <a:r>
              <a:rPr b="1" lang="en-GB" sz="24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)</a:t>
            </a: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print(a+b)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GB" sz="20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This will print 30!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Data types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2" name="Content Placeholder 4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2500" lnSpcReduction="19999"/>
          </a:bodyPr>
          <a:p>
            <a:pPr marL="232560" indent="-23256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Integers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00560" indent="-23256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x=10, y=100 …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2560" indent="-23256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Floats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00560" indent="-23256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pi=3.14, a=10.10, rate=0.0992929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2560" indent="-23256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Strings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(text)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00560" indent="-23256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name=“Stelios”, age=“32”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2560" indent="-23256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Boolean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(True or False, 1 or 0)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700560" indent="-23256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headphones=True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1000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" dur="10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10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" dur="1000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" dur="10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" dur="1000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" dur="1000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1000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" dur="1000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" dur="1000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4" dur="1000" fill="hold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1000"/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9" dur="1000" fill="hold"/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1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ontent Placeholder 2"/>
          <p:cNvSpPr/>
          <p:nvPr/>
        </p:nvSpPr>
        <p:spPr>
          <a:xfrm>
            <a:off x="661320" y="1763640"/>
            <a:ext cx="502128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marL="234000" indent="-2329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Everything that the user inputs from the keyboard Python assumes that it is a </a:t>
            </a:r>
            <a:r>
              <a:rPr b="1" lang="en-US" sz="28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TEXT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!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4000" indent="-2329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We need to transform text to numbers to make operations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177560" indent="-2329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Text to integer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177560" indent="-2329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Text to float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4" name="Rectangle 3"/>
          <p:cNvSpPr/>
          <p:nvPr/>
        </p:nvSpPr>
        <p:spPr>
          <a:xfrm>
            <a:off x="5686560" y="0"/>
            <a:ext cx="6501600" cy="68540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5" name="TextBox 4"/>
          <p:cNvSpPr/>
          <p:nvPr/>
        </p:nvSpPr>
        <p:spPr>
          <a:xfrm>
            <a:off x="5829480" y="1846440"/>
            <a:ext cx="6358680" cy="20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The input is 10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x = input(“Give a number”)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print(x)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x is a text, even if it looks like a number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This will print 10!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6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Working with numbers!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7" name="TextBox 5"/>
          <p:cNvSpPr/>
          <p:nvPr/>
        </p:nvSpPr>
        <p:spPr>
          <a:xfrm>
            <a:off x="5829480" y="4351680"/>
            <a:ext cx="6358680" cy="207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This is another input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x = input(“Give a number”)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print(x</a:t>
            </a:r>
            <a:r>
              <a:rPr b="1" lang="en-GB" sz="18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+</a:t>
            </a:r>
            <a:r>
              <a:rPr b="0" lang="en-GB" sz="18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20)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Python does not know that x is a numbers...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18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This will cause an </a:t>
            </a:r>
            <a:r>
              <a:rPr b="1" lang="en-GB" sz="18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error</a:t>
            </a:r>
            <a:endParaRPr b="0" lang="en-GB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7" dur="10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8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4" dur="1000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1000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1000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5" dur="10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1000" fill="hold"/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10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2" dur="1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3" dur="1000" fill="hold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1000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2" dur="10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1000" fill="hold"/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8" dur="1000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9" dur="10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0" dur="1000" fill="hold"/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1000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4" dur="10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5" dur="1000" fill="hold"/>
                                        <p:tgtEl>
                                          <p:spTgt spid="1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10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1" dur="10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10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7" dur="10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8" dur="10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9" dur="10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10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1000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3"/>
          <p:cNvSpPr/>
          <p:nvPr/>
        </p:nvSpPr>
        <p:spPr>
          <a:xfrm>
            <a:off x="1583640" y="1581120"/>
            <a:ext cx="8065080" cy="527292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9" name="TextBox 4"/>
          <p:cNvSpPr/>
          <p:nvPr/>
        </p:nvSpPr>
        <p:spPr>
          <a:xfrm>
            <a:off x="2075760" y="1942200"/>
            <a:ext cx="7256160" cy="45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This is an input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x = input(“Give a number”)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print(x * 2)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This is how you comment multiple lines...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“““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What does it print if the user enters 10?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00280" indent="-342000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c000"/>
              </a:buClr>
              <a:buFont typeface="StarSymbol"/>
              <a:buAutoNum type="alphaLcPeriod"/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20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00280" indent="-342000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c000"/>
              </a:buClr>
              <a:buFont typeface="StarSymbol"/>
              <a:buAutoNum type="alphaLcPeriod"/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An error ...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00280" indent="-342000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c000"/>
              </a:buClr>
              <a:buFont typeface="StarSymbol"/>
              <a:buAutoNum type="alphaLcPeriod"/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1010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”””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0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What is the output?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1" name="TextBox 2"/>
          <p:cNvSpPr/>
          <p:nvPr/>
        </p:nvSpPr>
        <p:spPr>
          <a:xfrm>
            <a:off x="5217480" y="5861160"/>
            <a:ext cx="4150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000" strike="noStrike" u="none">
                <a:solidFill>
                  <a:srgbClr val="ffc000"/>
                </a:solidFill>
                <a:uFillTx/>
                <a:latin typeface="Courier New"/>
                <a:ea typeface="DejaVu Sans"/>
              </a:rPr>
              <a:t>The correct answer is 1010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8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0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Data types conversions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3" name="Content Placeholder 4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String to Integer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</a:t>
            </a:r>
            <a:r>
              <a:rPr b="0" lang="en-GB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int(&lt;value&gt;)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4" name="Rectangle 3"/>
          <p:cNvSpPr/>
          <p:nvPr/>
        </p:nvSpPr>
        <p:spPr>
          <a:xfrm>
            <a:off x="0" y="2871720"/>
            <a:ext cx="12188160" cy="398232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5" name="TextBox 5"/>
          <p:cNvSpPr/>
          <p:nvPr/>
        </p:nvSpPr>
        <p:spPr>
          <a:xfrm>
            <a:off x="2545200" y="2953080"/>
            <a:ext cx="6928200" cy="39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This is another input example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x = input(“Give a number”)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print(int(x) * 2)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“““ </a:t>
            </a: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What does it print if the user enters 10?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00280" indent="-342000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c000"/>
              </a:buClr>
              <a:buFont typeface="StarSymbol"/>
              <a:buAutoNum type="alphaLcPeriod"/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20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00280" indent="-342000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c000"/>
              </a:buClr>
              <a:buFont typeface="StarSymbol"/>
              <a:buAutoNum type="alphaLcPeriod"/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An error ...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00280" indent="-342000"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Clr>
                <a:srgbClr val="ffc000"/>
              </a:buClr>
              <a:buFont typeface="StarSymbol"/>
              <a:buAutoNum type="alphaLcPeriod"/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1010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”””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6" name="TextBox 6"/>
          <p:cNvSpPr/>
          <p:nvPr/>
        </p:nvSpPr>
        <p:spPr>
          <a:xfrm>
            <a:off x="6331680" y="5858280"/>
            <a:ext cx="38451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000" strike="noStrike" u="none">
                <a:solidFill>
                  <a:srgbClr val="ffc000"/>
                </a:solidFill>
                <a:uFillTx/>
                <a:latin typeface="Courier New"/>
                <a:ea typeface="DejaVu Sans"/>
              </a:rPr>
              <a:t>The correct answer is 20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7" dur="1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8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9" dur="10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1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10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0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1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7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Data types conversions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8" name="Content Placeholder 4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String to Integer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</a:t>
            </a:r>
            <a:r>
              <a:rPr b="0" lang="en-GB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int(&lt;value&gt;)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9" name="Rectangle 3"/>
          <p:cNvSpPr/>
          <p:nvPr/>
        </p:nvSpPr>
        <p:spPr>
          <a:xfrm>
            <a:off x="0" y="3431160"/>
            <a:ext cx="12188160" cy="342288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0" name="TextBox 5"/>
          <p:cNvSpPr/>
          <p:nvPr/>
        </p:nvSpPr>
        <p:spPr>
          <a:xfrm>
            <a:off x="596880" y="4127400"/>
            <a:ext cx="11591280" cy="17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Hint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If you except an integer, convert the input to integer directly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x = </a:t>
            </a:r>
            <a:r>
              <a:rPr b="1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int(</a:t>
            </a: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input(“Give an integer number”)</a:t>
            </a:r>
            <a:r>
              <a:rPr b="1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)</a:t>
            </a: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print(x * 2) # Will print 20!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1000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6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7" dur="1000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1000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1" dur="10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1000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9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Data types conversions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2" name="Content Placeholder 4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String to Float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</a:t>
            </a:r>
            <a:r>
              <a:rPr b="0" lang="en-GB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float(&lt;value&gt;)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Rectangle 3"/>
          <p:cNvSpPr/>
          <p:nvPr/>
        </p:nvSpPr>
        <p:spPr>
          <a:xfrm>
            <a:off x="0" y="3431160"/>
            <a:ext cx="12188160" cy="342288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4" name="TextBox 5"/>
          <p:cNvSpPr/>
          <p:nvPr/>
        </p:nvSpPr>
        <p:spPr>
          <a:xfrm>
            <a:off x="2926080" y="3788280"/>
            <a:ext cx="7614720" cy="17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This is another input example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x = input(“Give a number”)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print(float(x) + 2)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0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What does it print if the user enters 10.5?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5" name="TextBox 6"/>
          <p:cNvSpPr/>
          <p:nvPr/>
        </p:nvSpPr>
        <p:spPr>
          <a:xfrm>
            <a:off x="3696480" y="5878800"/>
            <a:ext cx="4150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000" strike="noStrike" u="none">
                <a:solidFill>
                  <a:srgbClr val="ffc000"/>
                </a:solidFill>
                <a:uFillTx/>
                <a:latin typeface="Courier New"/>
                <a:ea typeface="DejaVu Sans"/>
              </a:rPr>
              <a:t>The correct answer is 12.5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0" dur="indefinite" restart="never" nodeType="tmRoot">
          <p:childTnLst>
            <p:seq>
              <p:cTn id="201" dur="indefinite" nodeType="mainSeq">
                <p:childTnLst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1000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7" dur="10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1000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1" dur="1000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2" dur="1000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3" dur="1000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9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1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5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6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7" dur="1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Data types conversions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7" name="Content Placeholder 4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Int to String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</a:t>
            </a:r>
            <a:r>
              <a:rPr b="0" lang="en-GB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str(&lt;value&gt;)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8" name="Rectangle 3"/>
          <p:cNvSpPr/>
          <p:nvPr/>
        </p:nvSpPr>
        <p:spPr>
          <a:xfrm>
            <a:off x="0" y="3431160"/>
            <a:ext cx="12188160" cy="342288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9" name="TextBox 5"/>
          <p:cNvSpPr/>
          <p:nvPr/>
        </p:nvSpPr>
        <p:spPr>
          <a:xfrm>
            <a:off x="1310760" y="3757320"/>
            <a:ext cx="6928200" cy="14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x = 10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What does it print?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print(“ID” + x)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0" name="TextBox 6"/>
          <p:cNvSpPr/>
          <p:nvPr/>
        </p:nvSpPr>
        <p:spPr>
          <a:xfrm>
            <a:off x="5826240" y="4599720"/>
            <a:ext cx="4303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000" strike="noStrike" u="none">
                <a:solidFill>
                  <a:srgbClr val="ffc000"/>
                </a:solidFill>
                <a:uFillTx/>
                <a:latin typeface="Courier New"/>
                <a:ea typeface="DejaVu Sans"/>
              </a:rPr>
              <a:t>The correct answer is error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1" name="TextBox 7"/>
          <p:cNvSpPr/>
          <p:nvPr/>
        </p:nvSpPr>
        <p:spPr>
          <a:xfrm>
            <a:off x="5825160" y="5781600"/>
            <a:ext cx="3997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000" strike="noStrike" u="none">
                <a:solidFill>
                  <a:srgbClr val="ffc000"/>
                </a:solidFill>
                <a:uFillTx/>
                <a:latin typeface="Courier New"/>
                <a:ea typeface="DejaVu Sans"/>
              </a:rPr>
              <a:t>The correct answer is a10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2" name="TextBox 8"/>
          <p:cNvSpPr/>
          <p:nvPr/>
        </p:nvSpPr>
        <p:spPr>
          <a:xfrm>
            <a:off x="1310760" y="5481000"/>
            <a:ext cx="60912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What does it print?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print(“a” + str(x))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8" dur="indefinite" restart="never" nodeType="tmRoot">
          <p:childTnLst>
            <p:seq>
              <p:cTn id="229" dur="indefinite" nodeType="mainSeq">
                <p:childTnLst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35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6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9" dur="10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0" dur="10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1" dur="10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4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3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54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5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0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6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9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Recap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4" name="Content Placeholder 4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Data types: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Integers: x=10, y=100 …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Floats: pi=3.14, a=10.10, rate=0.0992929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Strings (text): name=“Stelios”, age=“32”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Boolean (True or False, 1 or 0): headphones=True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Converting types: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c000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int(&lt;value&gt;), float(&lt;value&gt;), str(&lt;value&gt;)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0" dur="indefinite" restart="never" nodeType="tmRoot">
          <p:childTnLst>
            <p:seq>
              <p:cTn id="271" dur="indefinite" nodeType="mainSeq">
                <p:childTnLst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6" dur="10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7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10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3" dur="1000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4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5" dur="1000" fill="hold"/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0" dur="1000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1" dur="10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10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7" dur="1000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98" dur="100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9" dur="100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4" dur="1000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5" dur="1000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6" dur="1000" fill="hold"/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1" dur="1000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2" dur="1000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3" dur="1000" fill="hold"/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6" dur="1000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7" dur="1000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1000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5035</TotalTime>
  <Application>LibreOffice/24.8.1.2$Windows_X86_64 LibreOffice_project/87fa9aec1a63e70835390b81c40bb8993f1d4ff6</Application>
  <AppVersion>15.0000</AppVersion>
  <Words>1553</Words>
  <Paragraphs>264</Paragraphs>
  <Company>Computer Science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2019-08-13T11:39:28Z</dcterms:created>
  <dc:creator>Stelios Sotiriadis</dc:creator>
  <dc:description/>
  <dc:language>en-GB</dc:language>
  <cp:lastModifiedBy/>
  <dcterms:modified xsi:type="dcterms:W3CDTF">2024-10-03T13:18:26Z</dcterms:modified>
  <cp:revision>464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26</vt:i4>
  </property>
</Properties>
</file>