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gif" ContentType="image/gif"/>
  <Override PartName="/ppt/media/image3.gif" ContentType="image/gif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B1928F1-7C4F-4D1E-8529-FE1A2CA87105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Slide Number Placeholder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76B55535-278F-4CE7-8EC1-381C2BD0D19B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Slide Number Placeholder 3"/>
          <p:cNvSpPr/>
          <p:nvPr/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20364282-91FB-469C-A2C6-2A95BA4AC37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7"/>
          <p:cNvSpPr/>
          <p:nvPr/>
        </p:nvSpPr>
        <p:spPr>
          <a:xfrm>
            <a:off x="1139400" y="2784960"/>
            <a:ext cx="10521720" cy="23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br>
              <a:rPr sz="1800"/>
            </a:br>
            <a:br>
              <a:rPr sz="1800"/>
            </a:br>
            <a:r>
              <a:rPr b="0" lang="en-GB" sz="4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D: conditional execution</a:t>
            </a: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0" y="0"/>
            <a:ext cx="12187800" cy="341424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4" name="Content Placeholder 3" descr=""/>
          <p:cNvPicPr/>
          <p:nvPr/>
        </p:nvPicPr>
        <p:blipFill>
          <a:blip r:embed="rId1"/>
          <a:stretch/>
        </p:blipFill>
        <p:spPr>
          <a:xfrm>
            <a:off x="7646400" y="9360"/>
            <a:ext cx="4541400" cy="340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General Summary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Content Placeholder 4"/>
          <p:cNvSpPr/>
          <p:nvPr/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500" lnSpcReduction="9999"/>
          </a:bodyPr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Compiler vs. Interpreter: Python is a line-by-line interpreter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variables store data: name/type/value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input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get data from the user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print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output data to the user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Data types: 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Integers, Floats, Strings (Text) and Boolean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int()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transform text into numerical data,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char()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and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float()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work similarly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if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/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elif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/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else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create conditional, data-driven execution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10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10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10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ntent Placeholder 2"/>
          <p:cNvSpPr/>
          <p:nvPr/>
        </p:nvSpPr>
        <p:spPr>
          <a:xfrm>
            <a:off x="82080" y="1213560"/>
            <a:ext cx="5856840" cy="54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 far, all commands/instructions written in our program (a file with suffix .py) have been executed, from top to bottom.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Next, execution will be driven by the actual input data, so to implement </a:t>
            </a:r>
            <a:r>
              <a:rPr b="0" i="1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decision diagrams.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i="1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Decision means evaluating a True/False question.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i="1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Some parts of the code might never be executed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Rectangle 3"/>
          <p:cNvSpPr/>
          <p:nvPr/>
        </p:nvSpPr>
        <p:spPr>
          <a:xfrm>
            <a:off x="6091200" y="36000"/>
            <a:ext cx="6091560" cy="68536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7" name="TextBox 4"/>
          <p:cNvSpPr/>
          <p:nvPr/>
        </p:nvSpPr>
        <p:spPr>
          <a:xfrm>
            <a:off x="6012000" y="3895560"/>
            <a:ext cx="5974920" cy="26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LIMIT=32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temp = int(input(“Temp. Today?”))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temp &gt; LIMIT: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Notice the indentation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br>
              <a:rPr sz="1600"/>
            </a:b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</a:t>
            </a: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print("Go cover the tomatoes!")</a:t>
            </a: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	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Title 1"/>
          <p:cNvSpPr/>
          <p:nvPr/>
        </p:nvSpPr>
        <p:spPr>
          <a:xfrm>
            <a:off x="-61920" y="41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Conditional execution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Straight Connector 13"/>
          <p:cNvSpPr/>
          <p:nvPr/>
        </p:nvSpPr>
        <p:spPr>
          <a:xfrm>
            <a:off x="6169680" y="5612760"/>
            <a:ext cx="413280" cy="360"/>
          </a:xfrm>
          <a:prstGeom prst="line">
            <a:avLst/>
          </a:prstGeom>
          <a:ln w="28575">
            <a:solidFill>
              <a:srgbClr val="a5a5a5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0" name="Content Placeholder 9"/>
          <p:cNvSpPr/>
          <p:nvPr/>
        </p:nvSpPr>
        <p:spPr>
          <a:xfrm>
            <a:off x="7554600" y="286200"/>
            <a:ext cx="4473720" cy="39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Cover tomatoes?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Oval 5"/>
          <p:cNvSpPr/>
          <p:nvPr/>
        </p:nvSpPr>
        <p:spPr>
          <a:xfrm>
            <a:off x="9115560" y="777600"/>
            <a:ext cx="150120" cy="14040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2" name="Straight Arrow Connector 7"/>
          <p:cNvSpPr/>
          <p:nvPr/>
        </p:nvSpPr>
        <p:spPr>
          <a:xfrm>
            <a:off x="9191880" y="921600"/>
            <a:ext cx="1440" cy="393480"/>
          </a:xfrm>
          <a:custGeom>
            <a:avLst/>
            <a:gdLst>
              <a:gd name="textAreaLeft" fmla="*/ 0 w 1440"/>
              <a:gd name="textAreaRight" fmla="*/ 3960 w 1440"/>
              <a:gd name="textAreaTop" fmla="*/ 0 h 393480"/>
              <a:gd name="textAreaBottom" fmla="*/ 395640 h 393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3" name="Diamond 8"/>
          <p:cNvSpPr/>
          <p:nvPr/>
        </p:nvSpPr>
        <p:spPr>
          <a:xfrm>
            <a:off x="8123040" y="1163520"/>
            <a:ext cx="2146680" cy="88236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5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Temp</a:t>
            </a:r>
            <a:r>
              <a:rPr b="0" lang="en-GB" sz="16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&gt;32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Rounded Rectangle 9"/>
          <p:cNvSpPr/>
          <p:nvPr/>
        </p:nvSpPr>
        <p:spPr>
          <a:xfrm>
            <a:off x="7020000" y="2453400"/>
            <a:ext cx="1238760" cy="53784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6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Cover tomatoes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Elbow Connector 12"/>
          <p:cNvSpPr/>
          <p:nvPr/>
        </p:nvSpPr>
        <p:spPr>
          <a:xfrm flipV="1" rot="10800000">
            <a:off x="7644600" y="1606680"/>
            <a:ext cx="478440" cy="84384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6" name="Elbow Connector 20"/>
          <p:cNvSpPr/>
          <p:nvPr/>
        </p:nvSpPr>
        <p:spPr>
          <a:xfrm>
            <a:off x="10273320" y="1606320"/>
            <a:ext cx="372240" cy="84384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7" name="Oval 27"/>
          <p:cNvSpPr/>
          <p:nvPr/>
        </p:nvSpPr>
        <p:spPr>
          <a:xfrm>
            <a:off x="8899560" y="3868560"/>
            <a:ext cx="282960" cy="26280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8" name="Oval 28"/>
          <p:cNvSpPr/>
          <p:nvPr/>
        </p:nvSpPr>
        <p:spPr>
          <a:xfrm>
            <a:off x="8968680" y="3937680"/>
            <a:ext cx="144720" cy="1245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3920" bIns="4392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9" name="Elbow Connector 29"/>
          <p:cNvSpPr/>
          <p:nvPr/>
        </p:nvSpPr>
        <p:spPr>
          <a:xfrm flipH="1" rot="16200000">
            <a:off x="7766640" y="2868840"/>
            <a:ext cx="1004040" cy="125532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0" name="TextBox 12"/>
          <p:cNvSpPr/>
          <p:nvPr/>
        </p:nvSpPr>
        <p:spPr>
          <a:xfrm>
            <a:off x="7564320" y="1288080"/>
            <a:ext cx="521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Yes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TextBox 30"/>
          <p:cNvSpPr/>
          <p:nvPr/>
        </p:nvSpPr>
        <p:spPr>
          <a:xfrm>
            <a:off x="10198800" y="1228320"/>
            <a:ext cx="484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No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Rounded Rectangle 1"/>
          <p:cNvSpPr/>
          <p:nvPr/>
        </p:nvSpPr>
        <p:spPr>
          <a:xfrm>
            <a:off x="10027800" y="2453400"/>
            <a:ext cx="1238400" cy="53784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6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Uncover tomatoes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Elbow Connector 33"/>
          <p:cNvSpPr/>
          <p:nvPr/>
        </p:nvSpPr>
        <p:spPr>
          <a:xfrm rot="5400000">
            <a:off x="9416520" y="2766960"/>
            <a:ext cx="1004040" cy="145908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4" name="TextBox 36"/>
          <p:cNvSpPr/>
          <p:nvPr/>
        </p:nvSpPr>
        <p:spPr>
          <a:xfrm>
            <a:off x="8510400" y="625680"/>
            <a:ext cx="509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If…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ontent Placeholder 6"/>
          <p:cNvSpPr/>
          <p:nvPr/>
        </p:nvSpPr>
        <p:spPr>
          <a:xfrm>
            <a:off x="838080" y="1825560"/>
            <a:ext cx="52534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Python supports the logical conditions from mathematics: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Equals: a ==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Not Equals: a </a:t>
            </a:r>
            <a:r>
              <a:rPr b="0" lang="en-CA" sz="2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!=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Less than: a &lt;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Less than or equal to: a &lt;=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Greater than: a &gt;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Greater than or equal to: a &gt;=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Rectangle 11"/>
          <p:cNvSpPr/>
          <p:nvPr/>
        </p:nvSpPr>
        <p:spPr>
          <a:xfrm>
            <a:off x="6091200" y="0"/>
            <a:ext cx="6091560" cy="68536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7" name="TextBox 9"/>
          <p:cNvSpPr/>
          <p:nvPr/>
        </p:nvSpPr>
        <p:spPr>
          <a:xfrm>
            <a:off x="6111000" y="2167560"/>
            <a:ext cx="6071760" cy="24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Notice the indentation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print("b is less than a")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	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Title 4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Conditionals if…else…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Straight Connector 2"/>
          <p:cNvSpPr/>
          <p:nvPr/>
        </p:nvSpPr>
        <p:spPr>
          <a:xfrm>
            <a:off x="6241680" y="3668760"/>
            <a:ext cx="413280" cy="360"/>
          </a:xfrm>
          <a:prstGeom prst="line">
            <a:avLst/>
          </a:prstGeom>
          <a:ln w="28575">
            <a:solidFill>
              <a:srgbClr val="a5a5a5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tent Placeholder 2"/>
          <p:cNvSpPr/>
          <p:nvPr/>
        </p:nvSpPr>
        <p:spPr>
          <a:xfrm>
            <a:off x="838080" y="1825560"/>
            <a:ext cx="52534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Syntax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if &lt;condition&gt;: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Rectangle 3"/>
          <p:cNvSpPr/>
          <p:nvPr/>
        </p:nvSpPr>
        <p:spPr>
          <a:xfrm>
            <a:off x="4538520" y="0"/>
            <a:ext cx="7644240" cy="68536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2" name="TextBox 4"/>
          <p:cNvSpPr/>
          <p:nvPr/>
        </p:nvSpPr>
        <p:spPr>
          <a:xfrm>
            <a:off x="4638600" y="2167560"/>
            <a:ext cx="75441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print("b is less than a")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print(“a is greater than b or equal”)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Conditionals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ntent Placeholder 2"/>
          <p:cNvSpPr/>
          <p:nvPr/>
        </p:nvSpPr>
        <p:spPr>
          <a:xfrm>
            <a:off x="838080" y="1825560"/>
            <a:ext cx="52534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Syntax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if &lt;condition&gt;: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elif &lt;condition&gt;: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Rectangle 3"/>
          <p:cNvSpPr/>
          <p:nvPr/>
        </p:nvSpPr>
        <p:spPr>
          <a:xfrm>
            <a:off x="5214960" y="0"/>
            <a:ext cx="6967800" cy="68536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6" name="TextBox 4"/>
          <p:cNvSpPr/>
          <p:nvPr/>
        </p:nvSpPr>
        <p:spPr>
          <a:xfrm>
            <a:off x="5746680" y="234720"/>
            <a:ext cx="590400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print("b is less than a")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elif b == a: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print(“b is equal to a”)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print(”b is greater than a”)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Title 1"/>
          <p:cNvSpPr/>
          <p:nvPr/>
        </p:nvSpPr>
        <p:spPr>
          <a:xfrm>
            <a:off x="82080" y="221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3-way conditionals</a:t>
            </a: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TextBox 5"/>
          <p:cNvSpPr/>
          <p:nvPr/>
        </p:nvSpPr>
        <p:spPr>
          <a:xfrm>
            <a:off x="5816880" y="3688560"/>
            <a:ext cx="58993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print("b is less than a")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elif b &gt; a: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print(“b is greater than a”)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print(”a and b are equal”)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1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10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6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Content Placeholder 2"/>
          <p:cNvSpPr/>
          <p:nvPr/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Fill the gaps with the appropriate commands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 “Hi”, if a is greater or equal than b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22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82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_________ a _________ b _________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print(“Hi”)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61" name="Group 5"/>
          <p:cNvGrpSpPr/>
          <p:nvPr/>
        </p:nvGrpSpPr>
        <p:grpSpPr>
          <a:xfrm>
            <a:off x="9411480" y="0"/>
            <a:ext cx="2775960" cy="6853680"/>
            <a:chOff x="9411480" y="0"/>
            <a:chExt cx="2775960" cy="6853680"/>
          </a:xfrm>
        </p:grpSpPr>
        <p:sp>
          <p:nvSpPr>
            <p:cNvPr id="162" name="Rectangle 6"/>
            <p:cNvSpPr/>
            <p:nvPr/>
          </p:nvSpPr>
          <p:spPr>
            <a:xfrm>
              <a:off x="9411480" y="0"/>
              <a:ext cx="2775960" cy="685368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pic>
          <p:nvPicPr>
            <p:cNvPr id="163" name="Picture 7" descr="A picture containing text, clock&#10;&#10;Description automatically generated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10071720" y="412200"/>
              <a:ext cx="1652760" cy="15998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6 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Fill the gaps with the appropriate commands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 “Hi”, if a is greater or equal than b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22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82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if a&gt;=b: 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print(“Hi”)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7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Content Placeholder 2"/>
          <p:cNvSpPr/>
          <p:nvPr/>
        </p:nvSpPr>
        <p:spPr>
          <a:xfrm>
            <a:off x="838080" y="1825560"/>
            <a:ext cx="84196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Write a program on paper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programme will prompt the user to input a number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program should output: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Positive”, if the number is greater than 0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Negative”, if the number is less than 0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Zero”, if the number is 0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68" name="Group 7"/>
          <p:cNvGrpSpPr/>
          <p:nvPr/>
        </p:nvGrpSpPr>
        <p:grpSpPr>
          <a:xfrm>
            <a:off x="9408960" y="0"/>
            <a:ext cx="2778480" cy="6853680"/>
            <a:chOff x="9408960" y="0"/>
            <a:chExt cx="2778480" cy="6853680"/>
          </a:xfrm>
        </p:grpSpPr>
        <p:sp>
          <p:nvSpPr>
            <p:cNvPr id="169" name="Rectangle 8"/>
            <p:cNvSpPr/>
            <p:nvPr/>
          </p:nvSpPr>
          <p:spPr>
            <a:xfrm>
              <a:off x="9408960" y="0"/>
              <a:ext cx="2778480" cy="685368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pic>
          <p:nvPicPr>
            <p:cNvPr id="170" name="Picture 9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9408960" y="0"/>
              <a:ext cx="2778480" cy="15595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/>
          <p:nvPr/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7 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2" name="Content Placeholder 2"/>
          <p:cNvSpPr/>
          <p:nvPr/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user_input =  int(input(“Enter a number: “))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if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user_input&gt;0</a:t>
            </a: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print(“Positive”)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elif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user_input&lt;0</a:t>
            </a: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print(“Negative”)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else: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print(“Zero”)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Application>LibreOffice/24.8.1.2$Windows_X86_64 LibreOffice_project/87fa9aec1a63e70835390b81c40bb8993f1d4ff6</Application>
  <AppVersion>15.0000</AppVersion>
  <Words>628</Words>
  <Paragraphs>99</Paragraphs>
  <Company>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2019-08-13T11:39:28Z</dcterms:created>
  <dc:creator>Stelios Sotiriadis</dc:creator>
  <dc:description/>
  <dc:language>en-GB</dc:language>
  <cp:lastModifiedBy/>
  <dcterms:modified xsi:type="dcterms:W3CDTF">2024-10-03T13:18:58Z</dcterms:modified>
  <cp:revision>461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