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jpeg" ContentType="image/jpeg"/>
  <Override PartName="/ppt/media/image2.gif" ContentType="image/gif"/>
  <Override PartName="/ppt/media/image3.gif" ContentType="image/gif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notes' format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3D17B19-E7FC-4701-AAF8-0D2041A6D18C}" type="slidenum"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Slide Number Placeholder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7DB5919D-61F9-4F7D-B59C-295C05AB5433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Slide Number Placeholder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0A551F35-90AF-4960-9050-E5BA83A8FBC1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7"/>
          <p:cNvSpPr/>
          <p:nvPr/>
        </p:nvSpPr>
        <p:spPr>
          <a:xfrm>
            <a:off x="1139400" y="2784960"/>
            <a:ext cx="10521360" cy="23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90000"/>
              </a:lnSpc>
            </a:pPr>
            <a:br>
              <a:rPr sz="1800"/>
            </a:br>
            <a:br>
              <a:rPr sz="1800"/>
            </a:br>
            <a:r>
              <a:rPr b="0" lang="en-GB" sz="4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D: conditional execution</a:t>
            </a:r>
            <a:endParaRPr b="0" lang="en-GB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3" name="Rectangle 2"/>
          <p:cNvSpPr/>
          <p:nvPr/>
        </p:nvSpPr>
        <p:spPr>
          <a:xfrm>
            <a:off x="0" y="0"/>
            <a:ext cx="12187440" cy="3413880"/>
          </a:xfrm>
          <a:prstGeom prst="rect">
            <a:avLst/>
          </a:prstGeom>
          <a:solidFill>
            <a:srgbClr val="6c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24" name="Content Placeholder 3" descr=""/>
          <p:cNvPicPr/>
          <p:nvPr/>
        </p:nvPicPr>
        <p:blipFill>
          <a:blip r:embed="rId1"/>
          <a:stretch/>
        </p:blipFill>
        <p:spPr>
          <a:xfrm>
            <a:off x="7646400" y="9360"/>
            <a:ext cx="4541040" cy="340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General Summary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4" name="Content Placeholder 4"/>
          <p:cNvSpPr/>
          <p:nvPr/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2500" lnSpcReduction="9999"/>
          </a:bodyPr>
          <a:p>
            <a:pPr marL="235440" indent="-23364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Compiler vs. Interpreter: Python is a line-by-line interpreter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5440" indent="-23364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variables store data: name/type/value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5440" indent="-23364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use </a:t>
            </a:r>
            <a:r>
              <a:rPr b="0" lang="en-US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input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Courier New"/>
                <a:ea typeface="Verdana"/>
              </a:rPr>
              <a:t> 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to get data from the user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5440" indent="-23364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use </a:t>
            </a:r>
            <a:r>
              <a:rPr b="0" lang="en-US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print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Courier New"/>
                <a:ea typeface="Verdana"/>
              </a:rPr>
              <a:t> 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to output data to the user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5440" indent="-23364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Data types: </a:t>
            </a:r>
            <a:r>
              <a:rPr b="0" lang="en-US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Integers, Floats, Strings (Text) and Boolean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5440" indent="-23364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use </a:t>
            </a:r>
            <a:r>
              <a:rPr b="0" lang="en-US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int() 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to transform text into numerical data, </a:t>
            </a:r>
            <a:r>
              <a:rPr b="0" lang="en-US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char()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and </a:t>
            </a:r>
            <a:r>
              <a:rPr b="0" lang="en-US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float()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 work similarly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5440" indent="-23364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use </a:t>
            </a:r>
            <a:r>
              <a:rPr b="0" lang="en-US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if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Courier New"/>
                <a:ea typeface="Verdana"/>
              </a:rPr>
              <a:t>/</a:t>
            </a:r>
            <a:r>
              <a:rPr b="0" lang="en-US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elif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Courier New"/>
                <a:ea typeface="Verdana"/>
              </a:rPr>
              <a:t>/</a:t>
            </a:r>
            <a:r>
              <a:rPr b="0" lang="en-US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else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Courier New"/>
                <a:ea typeface="Verdana"/>
              </a:rPr>
              <a:t> 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to create conditional, data-driven execution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8" dur="indefinite" restart="never" nodeType="tmRoot">
          <p:childTnLst>
            <p:seq>
              <p:cTn id="179" dur="indefinite" nodeType="mainSeq">
                <p:childTnLst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4" dur="10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5" dur="10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" dur="10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1" dur="10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2" dur="1000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3" dur="1000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8" dur="10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9" dur="1000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0" dur="1000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5" dur="10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6" dur="100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7" dur="100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2" dur="10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3" dur="1000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4" dur="1000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9" dur="10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0" dur="1000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1" dur="1000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ntent Placeholder 2"/>
          <p:cNvSpPr/>
          <p:nvPr/>
        </p:nvSpPr>
        <p:spPr>
          <a:xfrm>
            <a:off x="82080" y="1213560"/>
            <a:ext cx="5856480" cy="54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So far, all commands/instructions written in our program (a file with suffix .py) have been executed, from top to bottom.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Next, execution will be driven by the actual input data, so to implement </a:t>
            </a:r>
            <a:r>
              <a:rPr b="0" i="1" lang="en-CA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decision diagrams.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i="1" lang="en-CA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Decision means evaluating a True/False question.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i="1" lang="en-CA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Some parts of the code might never be executed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6" name="Rectangle 3"/>
          <p:cNvSpPr/>
          <p:nvPr/>
        </p:nvSpPr>
        <p:spPr>
          <a:xfrm>
            <a:off x="6091200" y="36000"/>
            <a:ext cx="6091200" cy="685332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7" name="TextBox 4"/>
          <p:cNvSpPr/>
          <p:nvPr/>
        </p:nvSpPr>
        <p:spPr>
          <a:xfrm>
            <a:off x="6012000" y="3895560"/>
            <a:ext cx="5974560" cy="26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CA" sz="22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LIMIT=32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CA" sz="22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temp = int(input(“Temp. Today?”))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CA" sz="22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if temp &gt; LIMIT: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CA" sz="22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CA" sz="22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Notice the indentation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br>
              <a:rPr sz="1600"/>
            </a:br>
            <a:r>
              <a:rPr b="0" lang="en-CA" sz="22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   </a:t>
            </a:r>
            <a:r>
              <a:rPr b="0" lang="en-CA" sz="22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print("Go cover the tomatoes!")</a:t>
            </a:r>
            <a:r>
              <a:rPr b="0" lang="en-CA" sz="22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	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8" name="Title 1"/>
          <p:cNvSpPr/>
          <p:nvPr/>
        </p:nvSpPr>
        <p:spPr>
          <a:xfrm>
            <a:off x="-61920" y="41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Conditional execution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9" name="Straight Connector 13"/>
          <p:cNvSpPr/>
          <p:nvPr/>
        </p:nvSpPr>
        <p:spPr>
          <a:xfrm>
            <a:off x="6169680" y="5612760"/>
            <a:ext cx="413280" cy="360"/>
          </a:xfrm>
          <a:prstGeom prst="line">
            <a:avLst/>
          </a:prstGeom>
          <a:ln w="28575">
            <a:solidFill>
              <a:srgbClr val="a5a5a5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0" name="Content Placeholder 9"/>
          <p:cNvSpPr/>
          <p:nvPr/>
        </p:nvSpPr>
        <p:spPr>
          <a:xfrm>
            <a:off x="7554600" y="286200"/>
            <a:ext cx="4473360" cy="39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Cover tomatoes?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1" name="Oval 5"/>
          <p:cNvSpPr/>
          <p:nvPr/>
        </p:nvSpPr>
        <p:spPr>
          <a:xfrm>
            <a:off x="9115560" y="777600"/>
            <a:ext cx="149760" cy="140040"/>
          </a:xfrm>
          <a:prstGeom prst="ellipse">
            <a:avLst/>
          </a:prstGeom>
          <a:solidFill>
            <a:srgbClr val="5b9bd5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2" name="Straight Arrow Connector 7"/>
          <p:cNvSpPr/>
          <p:nvPr/>
        </p:nvSpPr>
        <p:spPr>
          <a:xfrm>
            <a:off x="9191880" y="921600"/>
            <a:ext cx="1080" cy="393120"/>
          </a:xfrm>
          <a:custGeom>
            <a:avLst/>
            <a:gdLst>
              <a:gd name="textAreaLeft" fmla="*/ 0 w 1080"/>
              <a:gd name="textAreaRight" fmla="*/ 3960 w 1080"/>
              <a:gd name="textAreaTop" fmla="*/ 0 h 393120"/>
              <a:gd name="textAreaBottom" fmla="*/ 395640 h 393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3" name="Diamond 8"/>
          <p:cNvSpPr/>
          <p:nvPr/>
        </p:nvSpPr>
        <p:spPr>
          <a:xfrm>
            <a:off x="8123040" y="1163520"/>
            <a:ext cx="2146320" cy="882000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500" strike="noStrike" u="none">
                <a:solidFill>
                  <a:srgbClr val="ffffff"/>
                </a:solidFill>
                <a:uFillTx/>
                <a:latin typeface="Courier New"/>
                <a:ea typeface="DejaVu Sans"/>
              </a:rPr>
              <a:t>Temp</a:t>
            </a:r>
            <a:r>
              <a:rPr b="0" lang="en-GB" sz="1600" strike="noStrike" u="none">
                <a:solidFill>
                  <a:srgbClr val="ffffff"/>
                </a:solidFill>
                <a:uFillTx/>
                <a:latin typeface="Courier New"/>
                <a:ea typeface="DejaVu Sans"/>
              </a:rPr>
              <a:t>&gt;32</a:t>
            </a:r>
            <a:endParaRPr b="0" lang="en-GB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4" name="Rounded Rectangle 9"/>
          <p:cNvSpPr/>
          <p:nvPr/>
        </p:nvSpPr>
        <p:spPr>
          <a:xfrm>
            <a:off x="7020000" y="2453400"/>
            <a:ext cx="1238400" cy="53748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600" strike="noStrike" u="none">
                <a:solidFill>
                  <a:srgbClr val="ffffff"/>
                </a:solidFill>
                <a:uFillTx/>
                <a:latin typeface="Courier New"/>
                <a:ea typeface="DejaVu Sans"/>
              </a:rPr>
              <a:t>Cover tomatoes</a:t>
            </a:r>
            <a:endParaRPr b="0" lang="en-GB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5" name="Elbow Connector 12"/>
          <p:cNvSpPr/>
          <p:nvPr/>
        </p:nvSpPr>
        <p:spPr>
          <a:xfrm flipV="1" rot="10800000">
            <a:off x="7644960" y="1606320"/>
            <a:ext cx="478080" cy="843480"/>
          </a:xfrm>
          <a:prstGeom prst="bentConnector2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6" name="Elbow Connector 20"/>
          <p:cNvSpPr/>
          <p:nvPr/>
        </p:nvSpPr>
        <p:spPr>
          <a:xfrm>
            <a:off x="10273320" y="1606320"/>
            <a:ext cx="371880" cy="843480"/>
          </a:xfrm>
          <a:prstGeom prst="bentConnector2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7" name="Oval 27"/>
          <p:cNvSpPr/>
          <p:nvPr/>
        </p:nvSpPr>
        <p:spPr>
          <a:xfrm>
            <a:off x="8899560" y="3868560"/>
            <a:ext cx="282600" cy="262440"/>
          </a:xfrm>
          <a:prstGeom prst="ellipse">
            <a:avLst/>
          </a:prstGeom>
          <a:solidFill>
            <a:srgbClr val="5b9bd5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8" name="Oval 28"/>
          <p:cNvSpPr/>
          <p:nvPr/>
        </p:nvSpPr>
        <p:spPr>
          <a:xfrm>
            <a:off x="8968680" y="3937680"/>
            <a:ext cx="144360" cy="1242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3920" bIns="4392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9" name="Elbow Connector 29"/>
          <p:cNvSpPr/>
          <p:nvPr/>
        </p:nvSpPr>
        <p:spPr>
          <a:xfrm flipH="1" rot="16200000">
            <a:off x="7767000" y="2868840"/>
            <a:ext cx="1003680" cy="1254960"/>
          </a:xfrm>
          <a:prstGeom prst="bentConnector2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0" name="TextBox 12"/>
          <p:cNvSpPr/>
          <p:nvPr/>
        </p:nvSpPr>
        <p:spPr>
          <a:xfrm>
            <a:off x="7564320" y="1288080"/>
            <a:ext cx="521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20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Yes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1" name="TextBox 30"/>
          <p:cNvSpPr/>
          <p:nvPr/>
        </p:nvSpPr>
        <p:spPr>
          <a:xfrm>
            <a:off x="10198800" y="1228320"/>
            <a:ext cx="484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20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No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2" name="Rounded Rectangle 1"/>
          <p:cNvSpPr/>
          <p:nvPr/>
        </p:nvSpPr>
        <p:spPr>
          <a:xfrm>
            <a:off x="10027800" y="2453400"/>
            <a:ext cx="1238040" cy="53748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600" strike="noStrike" u="none">
                <a:solidFill>
                  <a:srgbClr val="ffffff"/>
                </a:solidFill>
                <a:uFillTx/>
                <a:latin typeface="Courier New"/>
                <a:ea typeface="DejaVu Sans"/>
              </a:rPr>
              <a:t>Uncover tomatoes</a:t>
            </a:r>
            <a:endParaRPr b="0" lang="en-GB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3" name="Elbow Connector 33"/>
          <p:cNvSpPr/>
          <p:nvPr/>
        </p:nvSpPr>
        <p:spPr>
          <a:xfrm rot="5400000">
            <a:off x="9416880" y="2766960"/>
            <a:ext cx="1003680" cy="1458720"/>
          </a:xfrm>
          <a:prstGeom prst="bentConnector2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4" name="TextBox 36"/>
          <p:cNvSpPr/>
          <p:nvPr/>
        </p:nvSpPr>
        <p:spPr>
          <a:xfrm>
            <a:off x="8510400" y="625680"/>
            <a:ext cx="5094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20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If…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ontent Placeholder 6"/>
          <p:cNvSpPr/>
          <p:nvPr/>
        </p:nvSpPr>
        <p:spPr>
          <a:xfrm>
            <a:off x="838080" y="1825560"/>
            <a:ext cx="5253120" cy="43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Python supports the logical conditions from mathematics: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Equals: a == b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Not Equals: a </a:t>
            </a:r>
            <a:r>
              <a:rPr b="0" lang="en-CA" sz="20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!=</a:t>
            </a:r>
            <a:r>
              <a:rPr b="0" lang="en-CA" sz="2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 b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Less than: a &lt; b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Less than or equal to: a &lt;= b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Greater than: a &gt; b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Greater than or equal to: a &gt;= b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6" name="Rectangle 11"/>
          <p:cNvSpPr/>
          <p:nvPr/>
        </p:nvSpPr>
        <p:spPr>
          <a:xfrm>
            <a:off x="6091200" y="0"/>
            <a:ext cx="6091200" cy="685332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7" name="TextBox 9"/>
          <p:cNvSpPr/>
          <p:nvPr/>
        </p:nvSpPr>
        <p:spPr>
          <a:xfrm>
            <a:off x="6111000" y="2167560"/>
            <a:ext cx="6071400" cy="24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a = 10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b = 9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if b &lt; a: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Notice the indentation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  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print("b is less than a")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	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8" name="Title 4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Conditionals if…else…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9" name="Straight Connector 2"/>
          <p:cNvSpPr/>
          <p:nvPr/>
        </p:nvSpPr>
        <p:spPr>
          <a:xfrm>
            <a:off x="6241680" y="3668760"/>
            <a:ext cx="413280" cy="360"/>
          </a:xfrm>
          <a:prstGeom prst="line">
            <a:avLst/>
          </a:prstGeom>
          <a:ln w="28575">
            <a:solidFill>
              <a:srgbClr val="a5a5a5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1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10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10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2" dur="1000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1000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10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9" dur="1000" fill="hold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1000" fill="hold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10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6" dur="1000" fill="hold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1000" fill="hold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1000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1000" fill="hold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ontent Placeholder 2"/>
          <p:cNvSpPr/>
          <p:nvPr/>
        </p:nvSpPr>
        <p:spPr>
          <a:xfrm>
            <a:off x="838080" y="1825560"/>
            <a:ext cx="5253120" cy="43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Syntax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if &lt;condition&gt;: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&lt;statement&gt;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else: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&lt;statement&gt;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1" name="Rectangle 3"/>
          <p:cNvSpPr/>
          <p:nvPr/>
        </p:nvSpPr>
        <p:spPr>
          <a:xfrm>
            <a:off x="4538520" y="0"/>
            <a:ext cx="7643880" cy="685332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2" name="TextBox 4"/>
          <p:cNvSpPr/>
          <p:nvPr/>
        </p:nvSpPr>
        <p:spPr>
          <a:xfrm>
            <a:off x="4638600" y="2167560"/>
            <a:ext cx="75438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a = 10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b = 9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if b &lt; a: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   print("b is less than a")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else: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print(“a is greater than b or equal”)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3" name="Title 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Conditionals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10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" dur="10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1" dur="10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10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10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6" dur="10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10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10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1" dur="100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100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" dur="1000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6" dur="1000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1000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ontent Placeholder 2"/>
          <p:cNvSpPr/>
          <p:nvPr/>
        </p:nvSpPr>
        <p:spPr>
          <a:xfrm>
            <a:off x="838080" y="1825560"/>
            <a:ext cx="5253120" cy="43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Syntax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if &lt;condition&gt;: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&lt;statement&gt;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elif &lt;condition&gt;: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&lt;statement&gt;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else: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&lt;statement&gt;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5" name="Rectangle 3"/>
          <p:cNvSpPr/>
          <p:nvPr/>
        </p:nvSpPr>
        <p:spPr>
          <a:xfrm>
            <a:off x="5214960" y="0"/>
            <a:ext cx="6967440" cy="685332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6" name="TextBox 4"/>
          <p:cNvSpPr/>
          <p:nvPr/>
        </p:nvSpPr>
        <p:spPr>
          <a:xfrm>
            <a:off x="5746680" y="234720"/>
            <a:ext cx="590364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a = 10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b = 9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if b &lt; a: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   print("b is less than a")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elif b == a: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print(“b is equal to a”)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else: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print(”b is greater than a”)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7" name="Title 1"/>
          <p:cNvSpPr/>
          <p:nvPr/>
        </p:nvSpPr>
        <p:spPr>
          <a:xfrm>
            <a:off x="82080" y="221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3-way conditionals</a:t>
            </a:r>
            <a:endParaRPr b="0" lang="en-GB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8" name="TextBox 5"/>
          <p:cNvSpPr/>
          <p:nvPr/>
        </p:nvSpPr>
        <p:spPr>
          <a:xfrm>
            <a:off x="5816880" y="3688560"/>
            <a:ext cx="589896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a = 10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b = 9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if b &lt; a: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   print("b is less than a")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elif b &gt; a: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print(“b is greater than a”)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else: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print(”a and b are equal”)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10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2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" dur="10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7" dur="10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10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" dur="10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2" dur="10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3" dur="10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" dur="10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7" dur="100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100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" dur="10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2" dur="10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" dur="10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6" dur="1000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7" dur="1000" fill="hold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1000" fill="hold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" dur="1000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2" dur="1000" fill="hold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" dur="1000" fill="hold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8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Quiz 6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0" name="Content Placeholder 2"/>
          <p:cNvSpPr/>
          <p:nvPr/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Fill the gaps with the appropriate commands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Print “Hi”, if a is greater or equal than b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a = 22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b = 82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_________ a _________ b _________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	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print(“Hi”)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61" name="Group 5"/>
          <p:cNvGrpSpPr/>
          <p:nvPr/>
        </p:nvGrpSpPr>
        <p:grpSpPr>
          <a:xfrm>
            <a:off x="9411480" y="0"/>
            <a:ext cx="2775600" cy="6853320"/>
            <a:chOff x="9411480" y="0"/>
            <a:chExt cx="2775600" cy="6853320"/>
          </a:xfrm>
        </p:grpSpPr>
        <p:sp>
          <p:nvSpPr>
            <p:cNvPr id="162" name="Rectangle 6"/>
            <p:cNvSpPr/>
            <p:nvPr/>
          </p:nvSpPr>
          <p:spPr>
            <a:xfrm>
              <a:off x="9411480" y="0"/>
              <a:ext cx="2775600" cy="6853320"/>
            </a:xfrm>
            <a:prstGeom prst="rect">
              <a:avLst/>
            </a:prstGeom>
            <a:solidFill>
              <a:srgbClr val="cdc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pic>
          <p:nvPicPr>
            <p:cNvPr id="163" name="Picture 7" descr="A picture containing text, clock&#10;&#10;Description automatically generated"/>
            <p:cNvPicPr/>
            <p:nvPr/>
          </p:nvPicPr>
          <p:blipFill>
            <a:blip r:embed="rId1">
              <a:lum bright="70000" contrast="-70000"/>
            </a:blip>
            <a:stretch/>
          </p:blipFill>
          <p:spPr>
            <a:xfrm>
              <a:off x="10071720" y="412200"/>
              <a:ext cx="1652400" cy="15994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Quiz 6 Solution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5" name="Content Placeholder 2"/>
          <p:cNvSpPr/>
          <p:nvPr/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Fill the gaps with the appropriate commands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Print “Hi”, if a is greater or equal than b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a = 22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b = 82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if a&gt;=b: 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	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print(“Hi”)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Quiz 7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7" name="Content Placeholder 2"/>
          <p:cNvSpPr/>
          <p:nvPr/>
        </p:nvSpPr>
        <p:spPr>
          <a:xfrm>
            <a:off x="838080" y="1825560"/>
            <a:ext cx="8419320" cy="43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Get started with Python in VS Code (w. extensions)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The programme will prompt the user to input a number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The program should output: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“</a:t>
            </a: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Positive”, if the number is greater than 0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“</a:t>
            </a: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Negative”, if the number is less than 0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“</a:t>
            </a: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Zero”, otherwise (it’s 0)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68" name="Group 7"/>
          <p:cNvGrpSpPr/>
          <p:nvPr/>
        </p:nvGrpSpPr>
        <p:grpSpPr>
          <a:xfrm>
            <a:off x="9408960" y="0"/>
            <a:ext cx="2778120" cy="6853320"/>
            <a:chOff x="9408960" y="0"/>
            <a:chExt cx="2778120" cy="6853320"/>
          </a:xfrm>
        </p:grpSpPr>
        <p:sp>
          <p:nvSpPr>
            <p:cNvPr id="169" name="Rectangle 8"/>
            <p:cNvSpPr/>
            <p:nvPr/>
          </p:nvSpPr>
          <p:spPr>
            <a:xfrm>
              <a:off x="9408960" y="0"/>
              <a:ext cx="2778120" cy="6853320"/>
            </a:xfrm>
            <a:prstGeom prst="rect">
              <a:avLst/>
            </a:prstGeom>
            <a:solidFill>
              <a:srgbClr val="cdc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pic>
          <p:nvPicPr>
            <p:cNvPr id="170" name="Picture 9" descr=""/>
            <p:cNvPicPr/>
            <p:nvPr/>
          </p:nvPicPr>
          <p:blipFill>
            <a:blip r:embed="rId1">
              <a:lum bright="70000" contrast="-70000"/>
            </a:blip>
            <a:stretch/>
          </p:blipFill>
          <p:spPr>
            <a:xfrm>
              <a:off x="9408960" y="0"/>
              <a:ext cx="2778120" cy="15591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Quiz 7 solution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2" name="Content Placeholder 2"/>
          <p:cNvSpPr/>
          <p:nvPr/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lnSpcReduction="9999"/>
          </a:bodyPr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user_input =  int(input(“Enter a number: “))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if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 user_input&gt;0</a:t>
            </a:r>
            <a:r>
              <a:rPr b="1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    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print(“Positive”)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elif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 user_input&lt;0</a:t>
            </a:r>
            <a:r>
              <a:rPr b="1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    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print(“Negative”)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else: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    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print(“Zero”)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5018</TotalTime>
  <Application>LibreOffice/24.8.1.2$Windows_X86_64 LibreOffice_project/87fa9aec1a63e70835390b81c40bb8993f1d4ff6</Application>
  <AppVersion>15.0000</AppVersion>
  <Words>628</Words>
  <Paragraphs>99</Paragraphs>
  <Company>Computer Science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2019-08-13T11:39:28Z</dcterms:created>
  <dc:creator>Stelios Sotiriadis</dc:creator>
  <dc:description/>
  <dc:language>en-GB</dc:language>
  <cp:lastModifiedBy/>
  <dcterms:modified xsi:type="dcterms:W3CDTF">2024-10-07T17:43:51Z</dcterms:modified>
  <cp:revision>462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