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gif" ContentType="image/gif"/>
  <Override PartName="/ppt/media/image2.gif" ContentType="image/gi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</p:sldMasterIdLst>
  <p:sldIdLst>
    <p:sldId id="256" r:id="rId38"/>
    <p:sldId id="257" r:id="rId39"/>
    <p:sldId id="258" r:id="rId40"/>
    <p:sldId id="259" r:id="rId41"/>
    <p:sldId id="260" r:id="rId42"/>
    <p:sldId id="261" r:id="rId43"/>
    <p:sldId id="262" r:id="rId44"/>
    <p:sldId id="263" r:id="rId45"/>
    <p:sldId id="264" r:id="rId46"/>
    <p:sldId id="265" r:id="rId47"/>
    <p:sldId id="266" r:id="rId48"/>
    <p:sldId id="267" r:id="rId49"/>
    <p:sldId id="268" r:id="rId50"/>
    <p:sldId id="269" r:id="rId51"/>
    <p:sldId id="270" r:id="rId52"/>
    <p:sldId id="271" r:id="rId53"/>
    <p:sldId id="272" r:id="rId54"/>
    <p:sldId id="273" r:id="rId55"/>
    <p:sldId id="274" r:id="rId56"/>
    <p:sldId id="275" r:id="rId5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" Target="slides/slide1.xml"/><Relationship Id="rId39" Type="http://schemas.openxmlformats.org/officeDocument/2006/relationships/slide" Target="slides/slide2.xml"/><Relationship Id="rId40" Type="http://schemas.openxmlformats.org/officeDocument/2006/relationships/slide" Target="slides/slide3.xml"/><Relationship Id="rId41" Type="http://schemas.openxmlformats.org/officeDocument/2006/relationships/slide" Target="slides/slide4.xml"/><Relationship Id="rId42" Type="http://schemas.openxmlformats.org/officeDocument/2006/relationships/slide" Target="slides/slide5.xml"/><Relationship Id="rId43" Type="http://schemas.openxmlformats.org/officeDocument/2006/relationships/slide" Target="slides/slide6.xml"/><Relationship Id="rId44" Type="http://schemas.openxmlformats.org/officeDocument/2006/relationships/slide" Target="slides/slide7.xml"/><Relationship Id="rId45" Type="http://schemas.openxmlformats.org/officeDocument/2006/relationships/slide" Target="slides/slide8.xml"/><Relationship Id="rId46" Type="http://schemas.openxmlformats.org/officeDocument/2006/relationships/slide" Target="slides/slide9.xml"/><Relationship Id="rId47" Type="http://schemas.openxmlformats.org/officeDocument/2006/relationships/slide" Target="slides/slide10.xml"/><Relationship Id="rId48" Type="http://schemas.openxmlformats.org/officeDocument/2006/relationships/slide" Target="slides/slide11.xml"/><Relationship Id="rId49" Type="http://schemas.openxmlformats.org/officeDocument/2006/relationships/slide" Target="slides/slide12.xml"/><Relationship Id="rId50" Type="http://schemas.openxmlformats.org/officeDocument/2006/relationships/slide" Target="slides/slide13.xml"/><Relationship Id="rId51" Type="http://schemas.openxmlformats.org/officeDocument/2006/relationships/slide" Target="slides/slide14.xml"/><Relationship Id="rId52" Type="http://schemas.openxmlformats.org/officeDocument/2006/relationships/slide" Target="slides/slide15.xml"/><Relationship Id="rId53" Type="http://schemas.openxmlformats.org/officeDocument/2006/relationships/slide" Target="slides/slide16.xml"/><Relationship Id="rId54" Type="http://schemas.openxmlformats.org/officeDocument/2006/relationships/slide" Target="slides/slide17.xml"/><Relationship Id="rId55" Type="http://schemas.openxmlformats.org/officeDocument/2006/relationships/slide" Target="slides/slide18.xml"/><Relationship Id="rId56" Type="http://schemas.openxmlformats.org/officeDocument/2006/relationships/slide" Target="slides/slide19.xml"/><Relationship Id="rId57" Type="http://schemas.openxmlformats.org/officeDocument/2006/relationships/slide" Target="slides/slide20.xml"/><Relationship Id="rId5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youtu.be/92WHN-pAFCs" TargetMode="External"/><Relationship Id="rId2" Type="http://schemas.openxmlformats.org/officeDocument/2006/relationships/hyperlink" Target="https://youtu.be/E3keLeMwfHY" TargetMode="External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The </a:t>
            </a:r>
            <a:r>
              <a:rPr b="0" i="1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While</a:t>
            </a:r>
            <a:r>
              <a:rPr b="0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 instruction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1280" cy="434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We saw ‘for’ to iterate over a sequence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With the while loop we can execute a set of statements only as long as a given condition is true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2" name="Rectangle 3"/>
          <p:cNvSpPr/>
          <p:nvPr/>
        </p:nvSpPr>
        <p:spPr>
          <a:xfrm>
            <a:off x="0" y="2434680"/>
            <a:ext cx="12187800" cy="135504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3" name="Rectangle 5"/>
          <p:cNvSpPr/>
          <p:nvPr/>
        </p:nvSpPr>
        <p:spPr>
          <a:xfrm>
            <a:off x="1277640" y="2513880"/>
            <a:ext cx="93812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DejaVu Sans"/>
              </a:rPr>
              <a:t>writers = [”Hemingway", ”Dickens", ”King"]</a:t>
            </a:r>
            <a:br>
              <a:rPr sz="1800"/>
            </a:b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DejaVu Sans"/>
              </a:rPr>
              <a:t>for x in writers :</a:t>
            </a:r>
            <a:br>
              <a:rPr sz="1800"/>
            </a:b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DejaVu Sans"/>
              </a:rPr>
              <a:t>       print(x)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1000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Quiz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1280" cy="434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What does it print?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7" name="Rectangle 3"/>
          <p:cNvSpPr/>
          <p:nvPr/>
        </p:nvSpPr>
        <p:spPr>
          <a:xfrm>
            <a:off x="9411480" y="0"/>
            <a:ext cx="2775960" cy="2575080"/>
          </a:xfrm>
          <a:prstGeom prst="rect">
            <a:avLst/>
          </a:prstGeom>
          <a:solidFill>
            <a:srgbClr val="cd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18" name="Picture 4" descr="A picture containing text, clock&#10;&#10;Description automatically generated"/>
          <p:cNvPicPr/>
          <p:nvPr/>
        </p:nvPicPr>
        <p:blipFill>
          <a:blip r:embed="rId1">
            <a:lum bright="70000" contrast="-70000"/>
          </a:blip>
          <a:stretch/>
        </p:blipFill>
        <p:spPr>
          <a:xfrm>
            <a:off x="10071720" y="412200"/>
            <a:ext cx="1652760" cy="1599840"/>
          </a:xfrm>
          <a:prstGeom prst="rect">
            <a:avLst/>
          </a:prstGeom>
          <a:ln w="0">
            <a:noFill/>
          </a:ln>
        </p:spPr>
      </p:pic>
      <p:sp>
        <p:nvSpPr>
          <p:cNvPr id="219" name="Rectangle 5"/>
          <p:cNvSpPr/>
          <p:nvPr/>
        </p:nvSpPr>
        <p:spPr>
          <a:xfrm>
            <a:off x="838080" y="2798640"/>
            <a:ext cx="7688520" cy="2651400"/>
          </a:xfrm>
          <a:prstGeom prst="rect">
            <a:avLst/>
          </a:prstGeom>
          <a:solidFill>
            <a:srgbClr val="4c4c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i = 1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while i&lt;6: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  </a:t>
            </a: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print(i)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  </a:t>
            </a: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if i == 4: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    </a:t>
            </a: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break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  </a:t>
            </a: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i=i+1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Quiz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1280" cy="434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What does it print?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2" name="Rectangle 5"/>
          <p:cNvSpPr/>
          <p:nvPr/>
        </p:nvSpPr>
        <p:spPr>
          <a:xfrm>
            <a:off x="838080" y="2461320"/>
            <a:ext cx="8139960" cy="2651400"/>
          </a:xfrm>
          <a:prstGeom prst="rect">
            <a:avLst/>
          </a:prstGeom>
          <a:solidFill>
            <a:srgbClr val="4c4c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i = 1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while i&lt;6: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  </a:t>
            </a: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print(i)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  </a:t>
            </a: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if i == 4: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    </a:t>
            </a: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break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  </a:t>
            </a:r>
            <a:r>
              <a:rPr b="1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i=i+1 # We always increase at the end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3" name="Rectangle 6"/>
          <p:cNvSpPr/>
          <p:nvPr/>
        </p:nvSpPr>
        <p:spPr>
          <a:xfrm>
            <a:off x="9083520" y="2798640"/>
            <a:ext cx="1669320" cy="204084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3200" strike="noStrike" u="none">
                <a:solidFill>
                  <a:srgbClr val="ffc000"/>
                </a:solidFill>
                <a:uFillTx/>
                <a:latin typeface="Calibri"/>
                <a:ea typeface="DejaVu Sans"/>
              </a:rPr>
              <a:t>1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3200" strike="noStrike" u="none">
                <a:solidFill>
                  <a:srgbClr val="ffc000"/>
                </a:solidFill>
                <a:uFillTx/>
                <a:latin typeface="Calibri"/>
                <a:ea typeface="DejaVu Sans"/>
              </a:rPr>
              <a:t>2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3200" strike="noStrike" u="none">
                <a:solidFill>
                  <a:srgbClr val="ffc000"/>
                </a:solidFill>
                <a:uFillTx/>
                <a:latin typeface="Calibri"/>
                <a:ea typeface="DejaVu Sans"/>
              </a:rPr>
              <a:t>3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3200" strike="noStrike" u="none">
                <a:solidFill>
                  <a:srgbClr val="ffc000"/>
                </a:solidFill>
                <a:uFillTx/>
                <a:latin typeface="Calibri"/>
                <a:ea typeface="DejaVu Sans"/>
              </a:rPr>
              <a:t>4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4" name="Rectangle 7"/>
          <p:cNvSpPr/>
          <p:nvPr/>
        </p:nvSpPr>
        <p:spPr>
          <a:xfrm>
            <a:off x="838080" y="5190840"/>
            <a:ext cx="8139960" cy="1370520"/>
          </a:xfrm>
          <a:prstGeom prst="rect">
            <a:avLst/>
          </a:prstGeom>
          <a:solidFill>
            <a:srgbClr val="4c4c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i=i+1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MS PGothic"/>
              </a:rPr>
              <a:t># OR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nn-NO" sz="2800" strike="noStrike" u="none">
                <a:solidFill>
                  <a:srgbClr val="ffc000"/>
                </a:solidFill>
                <a:uFillTx/>
                <a:latin typeface="Consolas"/>
                <a:ea typeface="MS PGothic"/>
              </a:rPr>
              <a:t>i+=1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324640" cy="13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32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Quiz: What’s wrong with this loop?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6" name="AutoShape 6"/>
          <p:cNvSpPr/>
          <p:nvPr/>
        </p:nvSpPr>
        <p:spPr>
          <a:xfrm>
            <a:off x="1154880" y="2690640"/>
            <a:ext cx="2491200" cy="1004040"/>
          </a:xfrm>
          <a:prstGeom prst="diamond">
            <a:avLst/>
          </a:prstGeom>
          <a:solidFill>
            <a:srgbClr val="26425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100" strike="noStrike" u="none">
                <a:solidFill>
                  <a:srgbClr val="ffffff"/>
                </a:solidFill>
                <a:uFillTx/>
                <a:latin typeface="Gill Sans"/>
                <a:ea typeface="MS PGothic"/>
              </a:rPr>
              <a:t>n &gt; 0 ?</a:t>
            </a:r>
            <a:endParaRPr b="0" lang="en-GB" sz="3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7" name="Rectangle 38"/>
          <p:cNvSpPr/>
          <p:nvPr/>
        </p:nvSpPr>
        <p:spPr>
          <a:xfrm>
            <a:off x="1721520" y="1690560"/>
            <a:ext cx="1357560" cy="678600"/>
          </a:xfrm>
          <a:prstGeom prst="rect">
            <a:avLst/>
          </a:prstGeom>
          <a:solidFill>
            <a:srgbClr val="26425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500" strike="noStrike" u="none">
                <a:solidFill>
                  <a:srgbClr val="ffffff"/>
                </a:solidFill>
                <a:uFillTx/>
                <a:latin typeface="Gill Sans"/>
                <a:ea typeface="MS PGothic"/>
              </a:rPr>
              <a:t>n = 1</a:t>
            </a:r>
            <a:endParaRPr b="0" lang="en-GB" sz="3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8" name="Straight Arrow Connector 39"/>
          <p:cNvSpPr/>
          <p:nvPr/>
        </p:nvSpPr>
        <p:spPr>
          <a:xfrm>
            <a:off x="2402640" y="2373480"/>
            <a:ext cx="360" cy="312840"/>
          </a:xfrm>
          <a:custGeom>
            <a:avLst/>
            <a:gdLst>
              <a:gd name="textAreaLeft" fmla="*/ 0 w 360"/>
              <a:gd name="textAreaRight" fmla="*/ 368640 w 360"/>
              <a:gd name="textAreaTop" fmla="*/ 0 h 312840"/>
              <a:gd name="textAreaBottom" fmla="*/ 316440 h 3128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29" name="Rectangle 40"/>
          <p:cNvSpPr/>
          <p:nvPr/>
        </p:nvSpPr>
        <p:spPr>
          <a:xfrm>
            <a:off x="3597120" y="3805200"/>
            <a:ext cx="2125440" cy="743400"/>
          </a:xfrm>
          <a:prstGeom prst="rect">
            <a:avLst/>
          </a:prstGeom>
          <a:solidFill>
            <a:srgbClr val="26425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Gill Sans"/>
                <a:ea typeface="MS PGothic"/>
              </a:rPr>
              <a:t>print “Hi”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0" name="Rectangle 48"/>
          <p:cNvSpPr/>
          <p:nvPr/>
        </p:nvSpPr>
        <p:spPr>
          <a:xfrm>
            <a:off x="838080" y="5424480"/>
            <a:ext cx="2133720" cy="744840"/>
          </a:xfrm>
          <a:prstGeom prst="rect">
            <a:avLst/>
          </a:prstGeom>
          <a:solidFill>
            <a:srgbClr val="26425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Gill Sans"/>
                <a:ea typeface="MS PGothic"/>
              </a:rPr>
              <a:t>print “End!”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1" name="Rectangle 49"/>
          <p:cNvSpPr/>
          <p:nvPr/>
        </p:nvSpPr>
        <p:spPr>
          <a:xfrm>
            <a:off x="591120" y="2565360"/>
            <a:ext cx="65844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3600" strike="noStrike" u="none">
                <a:solidFill>
                  <a:srgbClr val="000000"/>
                </a:solidFill>
                <a:uFillTx/>
                <a:latin typeface="Gill Sans"/>
                <a:ea typeface="MS PGothic"/>
              </a:rPr>
              <a:t>No</a:t>
            </a:r>
            <a:endParaRPr b="0" lang="en-GB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2" name="Rectangle 50"/>
          <p:cNvSpPr/>
          <p:nvPr/>
        </p:nvSpPr>
        <p:spPr>
          <a:xfrm>
            <a:off x="3785040" y="2565360"/>
            <a:ext cx="71244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3600" strike="noStrike" u="none">
                <a:solidFill>
                  <a:srgbClr val="000000"/>
                </a:solidFill>
                <a:uFillTx/>
                <a:latin typeface="Gill Sans"/>
                <a:ea typeface="MS PGothic"/>
              </a:rPr>
              <a:t>Yes</a:t>
            </a:r>
            <a:endParaRPr b="0" lang="en-GB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3" name="Elbow Connector 52"/>
          <p:cNvSpPr/>
          <p:nvPr/>
        </p:nvSpPr>
        <p:spPr>
          <a:xfrm>
            <a:off x="3650400" y="3195000"/>
            <a:ext cx="1007280" cy="605880"/>
          </a:xfrm>
          <a:prstGeom prst="bentConnector2">
            <a:avLst/>
          </a:prstGeom>
          <a:noFill/>
          <a:ln w="3810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34" name="Elbow Connector 53"/>
          <p:cNvSpPr/>
          <p:nvPr/>
        </p:nvSpPr>
        <p:spPr>
          <a:xfrm flipH="1" rot="5400000">
            <a:off x="3101040" y="3000600"/>
            <a:ext cx="849600" cy="2255040"/>
          </a:xfrm>
          <a:prstGeom prst="bentConnector3">
            <a:avLst>
              <a:gd name="adj1" fmla="val -26772"/>
            </a:avLst>
          </a:prstGeom>
          <a:noFill/>
          <a:ln w="3810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35" name="Elbow Connector 56"/>
          <p:cNvSpPr/>
          <p:nvPr/>
        </p:nvSpPr>
        <p:spPr>
          <a:xfrm flipH="1" flipV="1" rot="10800000">
            <a:off x="1154880" y="3195000"/>
            <a:ext cx="748080" cy="2225160"/>
          </a:xfrm>
          <a:prstGeom prst="bentConnector4">
            <a:avLst>
              <a:gd name="adj1" fmla="val -30388"/>
              <a:gd name="adj2" fmla="val 61306"/>
            </a:avLst>
          </a:prstGeom>
          <a:noFill/>
          <a:ln w="3810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36" name="Rectangle 64"/>
          <p:cNvSpPr/>
          <p:nvPr/>
        </p:nvSpPr>
        <p:spPr>
          <a:xfrm>
            <a:off x="6974640" y="2667960"/>
            <a:ext cx="4055760" cy="2040840"/>
          </a:xfrm>
          <a:prstGeom prst="rect">
            <a:avLst/>
          </a:prstGeom>
          <a:solidFill>
            <a:srgbClr val="4c4c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n = 1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while n &gt; 0 :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    </a:t>
            </a:r>
            <a:r>
              <a:rPr b="0" lang="en-US" sz="32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print(“Hi”)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print(“End”)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7" name="Rectangle 13"/>
          <p:cNvSpPr/>
          <p:nvPr/>
        </p:nvSpPr>
        <p:spPr>
          <a:xfrm>
            <a:off x="9411480" y="0"/>
            <a:ext cx="2775960" cy="2575080"/>
          </a:xfrm>
          <a:prstGeom prst="rect">
            <a:avLst/>
          </a:prstGeom>
          <a:solidFill>
            <a:srgbClr val="cd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38" name="Picture 14" descr="A picture containing text, clock&#10;&#10;Description automatically generated"/>
          <p:cNvPicPr/>
          <p:nvPr/>
        </p:nvPicPr>
        <p:blipFill>
          <a:blip r:embed="rId1">
            <a:lum bright="70000" contrast="-70000"/>
          </a:blip>
          <a:stretch/>
        </p:blipFill>
        <p:spPr>
          <a:xfrm>
            <a:off x="10071720" y="412200"/>
            <a:ext cx="1652760" cy="159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Quiz: What’s wrong with this loop?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0" name="AutoShape 6"/>
          <p:cNvSpPr/>
          <p:nvPr/>
        </p:nvSpPr>
        <p:spPr>
          <a:xfrm>
            <a:off x="1154880" y="2690640"/>
            <a:ext cx="2491200" cy="1004040"/>
          </a:xfrm>
          <a:prstGeom prst="diamond">
            <a:avLst/>
          </a:prstGeom>
          <a:solidFill>
            <a:srgbClr val="26425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100" strike="noStrike" u="none">
                <a:solidFill>
                  <a:srgbClr val="ffffff"/>
                </a:solidFill>
                <a:uFillTx/>
                <a:latin typeface="Gill Sans"/>
                <a:ea typeface="MS PGothic"/>
              </a:rPr>
              <a:t>n &gt; 0 ?</a:t>
            </a:r>
            <a:endParaRPr b="0" lang="en-GB" sz="3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1" name="Rectangle 38"/>
          <p:cNvSpPr/>
          <p:nvPr/>
        </p:nvSpPr>
        <p:spPr>
          <a:xfrm>
            <a:off x="1721520" y="1690560"/>
            <a:ext cx="1357560" cy="678600"/>
          </a:xfrm>
          <a:prstGeom prst="rect">
            <a:avLst/>
          </a:prstGeom>
          <a:solidFill>
            <a:srgbClr val="26425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500" strike="noStrike" u="none">
                <a:solidFill>
                  <a:srgbClr val="ffffff"/>
                </a:solidFill>
                <a:uFillTx/>
                <a:latin typeface="Gill Sans"/>
                <a:ea typeface="MS PGothic"/>
              </a:rPr>
              <a:t>n = 1</a:t>
            </a:r>
            <a:endParaRPr b="0" lang="en-GB" sz="3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2" name="Straight Arrow Connector 39"/>
          <p:cNvSpPr/>
          <p:nvPr/>
        </p:nvSpPr>
        <p:spPr>
          <a:xfrm>
            <a:off x="2402640" y="2373480"/>
            <a:ext cx="360" cy="312840"/>
          </a:xfrm>
          <a:custGeom>
            <a:avLst/>
            <a:gdLst>
              <a:gd name="textAreaLeft" fmla="*/ 0 w 360"/>
              <a:gd name="textAreaRight" fmla="*/ 368640 w 360"/>
              <a:gd name="textAreaTop" fmla="*/ 0 h 312840"/>
              <a:gd name="textAreaBottom" fmla="*/ 316440 h 3128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43" name="Rectangle 40"/>
          <p:cNvSpPr/>
          <p:nvPr/>
        </p:nvSpPr>
        <p:spPr>
          <a:xfrm>
            <a:off x="3597120" y="3805200"/>
            <a:ext cx="2125440" cy="743400"/>
          </a:xfrm>
          <a:prstGeom prst="rect">
            <a:avLst/>
          </a:prstGeom>
          <a:solidFill>
            <a:srgbClr val="26425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Gill Sans"/>
                <a:ea typeface="MS PGothic"/>
              </a:rPr>
              <a:t>print “Hi”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4" name="Rectangle 48"/>
          <p:cNvSpPr/>
          <p:nvPr/>
        </p:nvSpPr>
        <p:spPr>
          <a:xfrm>
            <a:off x="838080" y="5424480"/>
            <a:ext cx="2133720" cy="744840"/>
          </a:xfrm>
          <a:prstGeom prst="rect">
            <a:avLst/>
          </a:prstGeom>
          <a:solidFill>
            <a:srgbClr val="26425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Gill Sans"/>
                <a:ea typeface="MS PGothic"/>
              </a:rPr>
              <a:t>print “End!”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5" name="Rectangle 49"/>
          <p:cNvSpPr/>
          <p:nvPr/>
        </p:nvSpPr>
        <p:spPr>
          <a:xfrm>
            <a:off x="591120" y="2565360"/>
            <a:ext cx="65844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3600" strike="noStrike" u="none">
                <a:solidFill>
                  <a:srgbClr val="000000"/>
                </a:solidFill>
                <a:uFillTx/>
                <a:latin typeface="Gill Sans"/>
                <a:ea typeface="MS PGothic"/>
              </a:rPr>
              <a:t>No</a:t>
            </a:r>
            <a:endParaRPr b="0" lang="en-GB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6" name="Rectangle 50"/>
          <p:cNvSpPr/>
          <p:nvPr/>
        </p:nvSpPr>
        <p:spPr>
          <a:xfrm>
            <a:off x="3785040" y="2565360"/>
            <a:ext cx="71244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3600" strike="noStrike" u="none">
                <a:solidFill>
                  <a:srgbClr val="000000"/>
                </a:solidFill>
                <a:uFillTx/>
                <a:latin typeface="Gill Sans"/>
                <a:ea typeface="MS PGothic"/>
              </a:rPr>
              <a:t>Yes</a:t>
            </a:r>
            <a:endParaRPr b="0" lang="en-GB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7" name="Elbow Connector 52"/>
          <p:cNvSpPr/>
          <p:nvPr/>
        </p:nvSpPr>
        <p:spPr>
          <a:xfrm>
            <a:off x="3650400" y="3195000"/>
            <a:ext cx="1007280" cy="605880"/>
          </a:xfrm>
          <a:prstGeom prst="bentConnector2">
            <a:avLst/>
          </a:prstGeom>
          <a:noFill/>
          <a:ln w="3810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48" name="Elbow Connector 53"/>
          <p:cNvSpPr/>
          <p:nvPr/>
        </p:nvSpPr>
        <p:spPr>
          <a:xfrm flipH="1" rot="5400000">
            <a:off x="3101040" y="3000600"/>
            <a:ext cx="849600" cy="2255040"/>
          </a:xfrm>
          <a:prstGeom prst="bentConnector3">
            <a:avLst>
              <a:gd name="adj1" fmla="val -26772"/>
            </a:avLst>
          </a:prstGeom>
          <a:noFill/>
          <a:ln w="3810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49" name="Elbow Connector 56"/>
          <p:cNvSpPr/>
          <p:nvPr/>
        </p:nvSpPr>
        <p:spPr>
          <a:xfrm flipH="1" flipV="1" rot="10800000">
            <a:off x="1154880" y="3195000"/>
            <a:ext cx="748080" cy="2225160"/>
          </a:xfrm>
          <a:prstGeom prst="bentConnector4">
            <a:avLst>
              <a:gd name="adj1" fmla="val -30388"/>
              <a:gd name="adj2" fmla="val 61306"/>
            </a:avLst>
          </a:prstGeom>
          <a:noFill/>
          <a:ln w="3810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50" name="Rectangle 64"/>
          <p:cNvSpPr/>
          <p:nvPr/>
        </p:nvSpPr>
        <p:spPr>
          <a:xfrm>
            <a:off x="6974640" y="2667960"/>
            <a:ext cx="4055760" cy="2040840"/>
          </a:xfrm>
          <a:prstGeom prst="rect">
            <a:avLst/>
          </a:prstGeom>
          <a:solidFill>
            <a:srgbClr val="4c4c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n = 1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while n &gt; 0 :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    </a:t>
            </a:r>
            <a:r>
              <a:rPr b="0" lang="en-US" sz="32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print(“Hi”)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print(“End”)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1" name="TextBox 14"/>
          <p:cNvSpPr/>
          <p:nvPr/>
        </p:nvSpPr>
        <p:spPr>
          <a:xfrm>
            <a:off x="7052760" y="5338080"/>
            <a:ext cx="379512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3200" strike="noStrike" u="none">
                <a:solidFill>
                  <a:srgbClr val="ff0000"/>
                </a:solidFill>
                <a:uFillTx/>
                <a:latin typeface="Calibri"/>
                <a:ea typeface="DejaVu Sans"/>
              </a:rPr>
              <a:t>This loop will never terminate!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Indefinite loops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1280" cy="434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“</a:t>
            </a: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While” loops are called "indefinite loops" because they keep going until a logical condition becomes False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The loops we have seen so far are pretty easy to examine to see whether they will terminate or become  "infinite"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Sometimes it is a little harder to make sure that a loop will terminate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We need to create conditions to check all possible scenarios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000" strike="noStrike" u="none">
                <a:solidFill>
                  <a:srgbClr val="f7d1d5"/>
                </a:solidFill>
                <a:uFillTx/>
                <a:latin typeface="Verdana"/>
                <a:ea typeface="Verdana"/>
              </a:rPr>
              <a:t>We need to do it ourselves, and ahead of actually running the code. Why?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10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1000" fill="hold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1000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7" dur="1000" fill="hold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1000" fill="hold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" dur="1000"/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4" dur="1000" fill="hold"/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1000" fill="hold"/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1000"/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9" dur="1000" fill="hold"/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1000" fill="hold"/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07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36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3 minutes with hardcore Computer Science</a:t>
            </a:r>
            <a:endParaRPr b="0" lang="en-GB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838080" y="1429560"/>
            <a:ext cx="10511280" cy="434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Alan Turing’s “Halt” theorem: deciding whether a code containing loops will ever end is not possible in general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Rice’s theorem: all non-trivial properties of a code can be mapped to Turing’s “Halt” problem (see above) 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Consequence: checking that a code terminates in reasonable time, as well as other properties cannot really be automated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No automated Software Engineering is possible: you have to do it yourself.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6" name="Rectangle 252"/>
          <p:cNvSpPr/>
          <p:nvPr/>
        </p:nvSpPr>
        <p:spPr>
          <a:xfrm>
            <a:off x="7926120" y="2173680"/>
            <a:ext cx="413136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GB" sz="1800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Click here for a simple proof (YT video)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7" name="Rectangle 253"/>
          <p:cNvSpPr/>
          <p:nvPr/>
        </p:nvSpPr>
        <p:spPr>
          <a:xfrm>
            <a:off x="7380000" y="5357880"/>
            <a:ext cx="462060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GB" sz="1800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Click here to see what a “Turing machine” is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Indefinite loops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1280" cy="370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74600" indent="-174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Quite often we have a list of items, effectively a finite set of things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4600" indent="-174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We can use a </a:t>
            </a:r>
            <a:r>
              <a:rPr b="1" lang="en-US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for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 loop to iterate over a list of data.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4600" indent="-174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Those are called </a:t>
            </a:r>
            <a:r>
              <a:rPr b="0" lang="en-US" sz="2800" strike="noStrike" u="none">
                <a:solidFill>
                  <a:srgbClr val="efd846"/>
                </a:solidFill>
                <a:uFillTx/>
                <a:latin typeface="Verdana"/>
                <a:ea typeface="Verdana"/>
              </a:rPr>
              <a:t>definite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 loops because will execute an exact number of times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74600" indent="-174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We say that: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31800" indent="-174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definite loops iterate through the members of a set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" dur="1000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8" dur="1000" fill="hold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" dur="1000" fill="hold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1000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5" dur="1000" fill="hold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1000" fill="hold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" dur="1000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2" dur="1000" fill="hold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" dur="1000" fill="hold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" dur="1000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9" dur="1000" fill="hold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1000" fill="hold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" dur="1000"/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4" dur="1000" fill="hold"/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" dur="1000" fill="hold"/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For vs. While loop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1280" cy="434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The for statement is used to iterate over the elements of a sequence.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The while loop tells the computer to do something as long as the condition is met. Its construct consists of a block of code and a condition.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While in lists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843720" cy="434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For loops: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Iterate for each element in a list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While there are elements: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Iterate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4" name="Rectangle 4"/>
          <p:cNvSpPr/>
          <p:nvPr/>
        </p:nvSpPr>
        <p:spPr>
          <a:xfrm>
            <a:off x="4553640" y="0"/>
            <a:ext cx="7634160" cy="6853680"/>
          </a:xfrm>
          <a:prstGeom prst="rect">
            <a:avLst/>
          </a:prstGeom>
          <a:solidFill>
            <a:srgbClr val="264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65" name="Rectangle 5"/>
          <p:cNvSpPr/>
          <p:nvPr/>
        </p:nvSpPr>
        <p:spPr>
          <a:xfrm>
            <a:off x="4800600" y="855360"/>
            <a:ext cx="29221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alist = [1, 3, 7, 9]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for anum in alist: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      </a:t>
            </a:r>
            <a:r>
              <a:rPr b="0" lang="en-GB" sz="24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print(anum)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6" name="Rectangle 6"/>
          <p:cNvSpPr/>
          <p:nvPr/>
        </p:nvSpPr>
        <p:spPr>
          <a:xfrm>
            <a:off x="5236920" y="2169360"/>
            <a:ext cx="1522800" cy="16398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Calibri"/>
                <a:ea typeface="DejaVu Sans"/>
              </a:rPr>
              <a:t>1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Calibri"/>
                <a:ea typeface="DejaVu Sans"/>
              </a:rPr>
              <a:t>3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Calibri"/>
                <a:ea typeface="DejaVu Sans"/>
              </a:rPr>
              <a:t>7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Calibri"/>
                <a:ea typeface="DejaVu Sans"/>
              </a:rPr>
              <a:t>9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7" name="Rectangle 7"/>
          <p:cNvSpPr/>
          <p:nvPr/>
        </p:nvSpPr>
        <p:spPr>
          <a:xfrm>
            <a:off x="7841520" y="371880"/>
            <a:ext cx="434592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alist = [1, 3, 7, 9]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count = 0 # Represents the index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while(True):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    </a:t>
            </a:r>
            <a:r>
              <a:rPr b="0" lang="en-GB" sz="24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print(alist[count])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    </a:t>
            </a:r>
            <a:r>
              <a:rPr b="0" lang="en-GB" sz="24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if count == len(alist)-1: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        </a:t>
            </a:r>
            <a:r>
              <a:rPr b="0" lang="en-GB" sz="24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print("end")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        </a:t>
            </a:r>
            <a:r>
              <a:rPr b="0" lang="en-GB" sz="24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break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    </a:t>
            </a:r>
            <a:r>
              <a:rPr b="0" lang="en-GB" sz="24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count = count + 1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8" name="Rectangle 8"/>
          <p:cNvSpPr/>
          <p:nvPr/>
        </p:nvSpPr>
        <p:spPr>
          <a:xfrm>
            <a:off x="8663040" y="3554640"/>
            <a:ext cx="1522800" cy="16398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Calibri"/>
                <a:ea typeface="DejaVu Sans"/>
              </a:rPr>
              <a:t>1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Calibri"/>
                <a:ea typeface="DejaVu Sans"/>
              </a:rPr>
              <a:t>3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Calibri"/>
                <a:ea typeface="DejaVu Sans"/>
              </a:rPr>
              <a:t>7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Calibri"/>
                <a:ea typeface="DejaVu Sans"/>
              </a:rPr>
              <a:t>9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6" dur="indefinite" restart="never" nodeType="tmRoot">
          <p:childTnLst>
            <p:seq>
              <p:cTn id="137" dur="indefinite" nodeType="mainSeq">
                <p:childTnLst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" dur="10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3" dur="100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" dur="100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" dur="1000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8" dur="1000" fill="hold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9" dur="1000" fill="hold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3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4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7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8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9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4" dur="1000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5" dur="1000" fill="hold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" dur="1000" fill="hold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9" dur="1000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0" dur="1000" fill="hold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1" dur="1000" fill="hold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4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5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9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0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Quiz!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255160" cy="434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A while loop in Python is used for what type of iteration?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Definite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Indeterminate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Indefinite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Discriminant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1" name="Rectangle 3"/>
          <p:cNvSpPr/>
          <p:nvPr/>
        </p:nvSpPr>
        <p:spPr>
          <a:xfrm>
            <a:off x="9411480" y="0"/>
            <a:ext cx="2775960" cy="2575080"/>
          </a:xfrm>
          <a:prstGeom prst="rect">
            <a:avLst/>
          </a:prstGeom>
          <a:solidFill>
            <a:srgbClr val="cd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72" name="Picture 4" descr="A picture containing text, clock&#10;&#10;Description automatically generated"/>
          <p:cNvPicPr/>
          <p:nvPr/>
        </p:nvPicPr>
        <p:blipFill>
          <a:blip r:embed="rId1">
            <a:lum bright="70000" contrast="-70000"/>
          </a:blip>
          <a:stretch/>
        </p:blipFill>
        <p:spPr>
          <a:xfrm>
            <a:off x="10071720" y="412200"/>
            <a:ext cx="1652760" cy="159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3"/>
          <p:cNvSpPr/>
          <p:nvPr/>
        </p:nvSpPr>
        <p:spPr>
          <a:xfrm>
            <a:off x="0" y="2933280"/>
            <a:ext cx="12187800" cy="202248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While loop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1280" cy="434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With the while loop we can execute a set of statements as long as a condition is true.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nn-NO" sz="2800" strike="noStrike" u="none">
                <a:solidFill>
                  <a:srgbClr val="ffff00"/>
                </a:solidFill>
                <a:uFillTx/>
                <a:latin typeface="Courier New"/>
                <a:ea typeface="Verdana"/>
              </a:rPr>
              <a:t>i = 1</a:t>
            </a:r>
            <a:br>
              <a:rPr sz="3200"/>
            </a:br>
            <a:r>
              <a:rPr b="1" lang="nn-NO" sz="2800" strike="noStrike" u="none">
                <a:solidFill>
                  <a:srgbClr val="ffff00"/>
                </a:solidFill>
                <a:uFillTx/>
                <a:latin typeface="Courier New"/>
                <a:ea typeface="Verdana"/>
              </a:rPr>
              <a:t>while i &lt; 6:</a:t>
            </a:r>
            <a:br>
              <a:rPr sz="3200"/>
            </a:br>
            <a:r>
              <a:rPr b="1" lang="nn-NO" sz="2800" strike="noStrike" u="none">
                <a:solidFill>
                  <a:srgbClr val="ffff00"/>
                </a:solidFill>
                <a:uFillTx/>
                <a:latin typeface="Courier New"/>
                <a:ea typeface="Verdana"/>
              </a:rPr>
              <a:t>  print(i)</a:t>
            </a:r>
            <a:br>
              <a:rPr sz="3200"/>
            </a:br>
            <a:r>
              <a:rPr b="1" lang="nn-NO" sz="2800" strike="noStrike" u="none">
                <a:solidFill>
                  <a:srgbClr val="ffff00"/>
                </a:solidFill>
                <a:uFillTx/>
                <a:latin typeface="Courier New"/>
                <a:ea typeface="Verdana"/>
              </a:rPr>
              <a:t>  i += 1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Quiz!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1280" cy="434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A while loop in Python is used for what type of iteration?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Definite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Indeterminate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1" lang="en-GB" sz="2400" strike="noStrike" u="none">
                <a:solidFill>
                  <a:srgbClr val="ff0000"/>
                </a:solidFill>
                <a:uFillTx/>
                <a:latin typeface="Verdana"/>
                <a:ea typeface="Verdana"/>
              </a:rPr>
              <a:t>Indefinite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Discriminant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3"/>
          <p:cNvSpPr/>
          <p:nvPr/>
        </p:nvSpPr>
        <p:spPr>
          <a:xfrm>
            <a:off x="0" y="2933280"/>
            <a:ext cx="12187800" cy="286272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While loop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1280" cy="434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With the break statement we can stop the loop even if the while condition is true: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nn-NO" sz="2800" strike="noStrike" u="none">
                <a:solidFill>
                  <a:srgbClr val="ffff00"/>
                </a:solidFill>
                <a:uFillTx/>
                <a:latin typeface="Courier New"/>
                <a:ea typeface="Verdana"/>
              </a:rPr>
              <a:t>i = 1</a:t>
            </a:r>
            <a:br>
              <a:rPr sz="3200"/>
            </a:br>
            <a:r>
              <a:rPr b="1" lang="nn-NO" sz="2800" strike="noStrike" u="none">
                <a:solidFill>
                  <a:srgbClr val="ffff00"/>
                </a:solidFill>
                <a:uFillTx/>
                <a:latin typeface="Courier New"/>
                <a:ea typeface="Verdana"/>
              </a:rPr>
              <a:t>while i &lt; 6:</a:t>
            </a:r>
            <a:br>
              <a:rPr sz="3200"/>
            </a:br>
            <a:r>
              <a:rPr b="1" lang="nn-NO" sz="2800" strike="noStrike" u="none">
                <a:solidFill>
                  <a:srgbClr val="ffff00"/>
                </a:solidFill>
                <a:uFillTx/>
                <a:latin typeface="Courier New"/>
                <a:ea typeface="Verdana"/>
              </a:rPr>
              <a:t>  print(i)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nn-NO" sz="2800" strike="noStrike" u="none">
                <a:solidFill>
                  <a:srgbClr val="ffff00"/>
                </a:solidFill>
                <a:uFillTx/>
                <a:latin typeface="Courier New"/>
                <a:ea typeface="Verdana"/>
              </a:rPr>
              <a:t>  </a:t>
            </a:r>
            <a:r>
              <a:rPr b="1" lang="en-GB" sz="2800" strike="noStrike" u="none">
                <a:solidFill>
                  <a:srgbClr val="ffff00"/>
                </a:solidFill>
                <a:uFillTx/>
                <a:latin typeface="Courier New"/>
                <a:ea typeface="Verdana"/>
              </a:rPr>
              <a:t>if i == 3:</a:t>
            </a:r>
            <a:br>
              <a:rPr sz="3200"/>
            </a:br>
            <a:r>
              <a:rPr b="1" lang="en-GB" sz="2800" strike="noStrike" u="none">
                <a:solidFill>
                  <a:srgbClr val="ffff00"/>
                </a:solidFill>
                <a:uFillTx/>
                <a:latin typeface="Courier New"/>
                <a:ea typeface="Verdana"/>
              </a:rPr>
              <a:t>    break</a:t>
            </a:r>
            <a:br>
              <a:rPr sz="3200"/>
            </a:br>
            <a:r>
              <a:rPr b="1" lang="nn-NO" sz="2800" strike="noStrike" u="none">
                <a:solidFill>
                  <a:srgbClr val="ffff00"/>
                </a:solidFill>
                <a:uFillTx/>
                <a:latin typeface="Courier New"/>
                <a:ea typeface="Verdana"/>
              </a:rPr>
              <a:t>  i += 1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3"/>
          <p:cNvSpPr/>
          <p:nvPr/>
        </p:nvSpPr>
        <p:spPr>
          <a:xfrm>
            <a:off x="0" y="2933280"/>
            <a:ext cx="12187800" cy="222552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While loop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1280" cy="434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We can have a while loop using an indefinite </a:t>
            </a:r>
            <a:r>
              <a:rPr b="1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True</a:t>
            </a: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 condition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nn-NO" sz="2800" strike="noStrike" u="none">
                <a:solidFill>
                  <a:srgbClr val="ffff00"/>
                </a:solidFill>
                <a:uFillTx/>
                <a:latin typeface="Courier New"/>
                <a:ea typeface="Verdana"/>
              </a:rPr>
              <a:t>while True:     #  or while(True)</a:t>
            </a:r>
            <a:br>
              <a:rPr sz="3200"/>
            </a:br>
            <a:r>
              <a:rPr b="1" lang="nn-NO" sz="2800" strike="noStrike" u="none">
                <a:solidFill>
                  <a:srgbClr val="ffff00"/>
                </a:solidFill>
                <a:uFillTx/>
                <a:latin typeface="Courier New"/>
                <a:ea typeface="Verdana"/>
              </a:rPr>
              <a:t>  num = int(input(‘enter an integer: ’))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nn-NO" sz="2800" strike="noStrike" u="none">
                <a:solidFill>
                  <a:srgbClr val="ffff00"/>
                </a:solidFill>
                <a:uFillTx/>
                <a:latin typeface="Courier New"/>
                <a:ea typeface="Verdana"/>
              </a:rPr>
              <a:t>  </a:t>
            </a:r>
            <a:r>
              <a:rPr b="1" lang="en-GB" sz="2800" strike="noStrike" u="none">
                <a:solidFill>
                  <a:srgbClr val="ffff00"/>
                </a:solidFill>
                <a:uFillTx/>
                <a:latin typeface="Courier New"/>
                <a:ea typeface="Verdana"/>
              </a:rPr>
              <a:t>if </a:t>
            </a:r>
            <a:r>
              <a:rPr b="1" lang="nn-NO" sz="2800" strike="noStrike" u="none">
                <a:solidFill>
                  <a:srgbClr val="ffff00"/>
                </a:solidFill>
                <a:uFillTx/>
                <a:latin typeface="Courier New"/>
                <a:ea typeface="Verdana"/>
              </a:rPr>
              <a:t> num</a:t>
            </a:r>
            <a:r>
              <a:rPr b="1" lang="en-GB" sz="2800" strike="noStrike" u="none">
                <a:solidFill>
                  <a:srgbClr val="ffff00"/>
                </a:solidFill>
                <a:uFillTx/>
                <a:latin typeface="Courier New"/>
                <a:ea typeface="Verdana"/>
              </a:rPr>
              <a:t> == 3:</a:t>
            </a:r>
            <a:br>
              <a:rPr sz="3200"/>
            </a:br>
            <a:r>
              <a:rPr b="1" lang="en-GB" sz="2800" strike="noStrike" u="none">
                <a:solidFill>
                  <a:srgbClr val="ffff00"/>
                </a:solidFill>
                <a:uFillTx/>
                <a:latin typeface="Courier New"/>
                <a:ea typeface="Verdana"/>
              </a:rPr>
              <a:t>    break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GB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#</a:t>
            </a:r>
            <a:r>
              <a:rPr b="1" lang="en-GB" sz="2800" strike="noStrike" u="none">
                <a:solidFill>
                  <a:srgbClr val="ff0000"/>
                </a:solidFill>
                <a:uFillTx/>
                <a:latin typeface="Courier New"/>
                <a:ea typeface="Verdana"/>
              </a:rPr>
              <a:t> T</a:t>
            </a:r>
            <a:r>
              <a:rPr b="1" lang="en-GB" sz="2800" strike="noStrike" u="none">
                <a:solidFill>
                  <a:srgbClr val="ffff00"/>
                </a:solidFill>
                <a:uFillTx/>
                <a:latin typeface="Courier New"/>
                <a:ea typeface="Verdana"/>
              </a:rPr>
              <a:t>rue, not </a:t>
            </a:r>
            <a:r>
              <a:rPr b="1" lang="en-GB" sz="2800" strike="noStrike" u="none">
                <a:solidFill>
                  <a:srgbClr val="ff0000"/>
                </a:solidFill>
                <a:uFillTx/>
                <a:latin typeface="Courier New"/>
                <a:ea typeface="Verdana"/>
              </a:rPr>
              <a:t>t</a:t>
            </a:r>
            <a:r>
              <a:rPr b="1" lang="en-GB" sz="2800" strike="noStrike" u="none">
                <a:solidFill>
                  <a:srgbClr val="ffff00"/>
                </a:solidFill>
                <a:uFillTx/>
                <a:latin typeface="Courier New"/>
                <a:ea typeface="Verdana"/>
              </a:rPr>
              <a:t>rue...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While loop example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4872960" cy="434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What is this algo. doing?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5" name="AutoShape 6"/>
          <p:cNvSpPr/>
          <p:nvPr/>
        </p:nvSpPr>
        <p:spPr>
          <a:xfrm>
            <a:off x="6953040" y="1446120"/>
            <a:ext cx="2865960" cy="1265760"/>
          </a:xfrm>
          <a:prstGeom prst="diamond">
            <a:avLst/>
          </a:prstGeom>
          <a:solidFill>
            <a:srgbClr val="26425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100" strike="noStrike" u="none">
                <a:solidFill>
                  <a:srgbClr val="ffffff"/>
                </a:solidFill>
                <a:uFillTx/>
                <a:latin typeface="Gill Sans"/>
                <a:ea typeface="MS PGothic"/>
              </a:rPr>
              <a:t>n &gt; 0 ?</a:t>
            </a:r>
            <a:endParaRPr b="0" lang="en-GB" sz="3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6" name="Rectangle 15"/>
          <p:cNvSpPr/>
          <p:nvPr/>
        </p:nvSpPr>
        <p:spPr>
          <a:xfrm>
            <a:off x="6105600" y="1368360"/>
            <a:ext cx="65844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3600" strike="noStrike" u="none">
                <a:solidFill>
                  <a:srgbClr val="000000"/>
                </a:solidFill>
                <a:uFillTx/>
                <a:latin typeface="Gill Sans"/>
                <a:ea typeface="MS PGothic"/>
              </a:rPr>
              <a:t>No</a:t>
            </a:r>
            <a:endParaRPr b="0" lang="en-GB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7" name="Rectangle 16"/>
          <p:cNvSpPr/>
          <p:nvPr/>
        </p:nvSpPr>
        <p:spPr>
          <a:xfrm>
            <a:off x="6927480" y="6094440"/>
            <a:ext cx="2916720" cy="744840"/>
          </a:xfrm>
          <a:prstGeom prst="rect">
            <a:avLst/>
          </a:prstGeom>
          <a:solidFill>
            <a:srgbClr val="26425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500" strike="noStrike" u="none">
                <a:solidFill>
                  <a:srgbClr val="ffffff"/>
                </a:solidFill>
                <a:uFillTx/>
                <a:latin typeface="Gill Sans"/>
                <a:ea typeface="MS PGothic"/>
              </a:rPr>
              <a:t>print 'Blastoff!'</a:t>
            </a:r>
            <a:endParaRPr b="0" lang="en-GB" sz="3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8" name="Rectangle 17"/>
          <p:cNvSpPr/>
          <p:nvPr/>
        </p:nvSpPr>
        <p:spPr>
          <a:xfrm>
            <a:off x="10195560" y="1368360"/>
            <a:ext cx="71244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3600" strike="noStrike" u="none">
                <a:solidFill>
                  <a:srgbClr val="000000"/>
                </a:solidFill>
                <a:uFillTx/>
                <a:latin typeface="Gill Sans"/>
                <a:ea typeface="MS PGothic"/>
              </a:rPr>
              <a:t>Yes</a:t>
            </a:r>
            <a:endParaRPr b="0" lang="en-GB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9" name="Rectangle 18"/>
          <p:cNvSpPr/>
          <p:nvPr/>
        </p:nvSpPr>
        <p:spPr>
          <a:xfrm>
            <a:off x="6927480" y="150840"/>
            <a:ext cx="2916720" cy="744840"/>
          </a:xfrm>
          <a:prstGeom prst="rect">
            <a:avLst/>
          </a:prstGeom>
          <a:solidFill>
            <a:srgbClr val="26425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500" strike="noStrike" u="none">
                <a:solidFill>
                  <a:srgbClr val="ffffff"/>
                </a:solidFill>
                <a:uFillTx/>
                <a:latin typeface="Gill Sans"/>
                <a:ea typeface="MS PGothic"/>
              </a:rPr>
              <a:t>n = 5</a:t>
            </a:r>
            <a:endParaRPr b="0" lang="en-GB" sz="3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0" name="Rectangle 19"/>
          <p:cNvSpPr/>
          <p:nvPr/>
        </p:nvSpPr>
        <p:spPr>
          <a:xfrm>
            <a:off x="9111960" y="2728800"/>
            <a:ext cx="2916720" cy="744840"/>
          </a:xfrm>
          <a:prstGeom prst="rect">
            <a:avLst/>
          </a:prstGeom>
          <a:solidFill>
            <a:srgbClr val="26425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500" strike="noStrike" u="none">
                <a:solidFill>
                  <a:srgbClr val="ffffff"/>
                </a:solidFill>
                <a:uFillTx/>
                <a:latin typeface="Gill Sans"/>
                <a:ea typeface="MS PGothic"/>
              </a:rPr>
              <a:t>print n</a:t>
            </a:r>
            <a:endParaRPr b="0" lang="en-GB" sz="3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1" name="Rectangle 6"/>
          <p:cNvSpPr/>
          <p:nvPr/>
        </p:nvSpPr>
        <p:spPr>
          <a:xfrm>
            <a:off x="9099360" y="3948120"/>
            <a:ext cx="2916720" cy="744840"/>
          </a:xfrm>
          <a:prstGeom prst="rect">
            <a:avLst/>
          </a:prstGeom>
          <a:solidFill>
            <a:srgbClr val="26425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500" strike="noStrike" u="none">
                <a:solidFill>
                  <a:srgbClr val="ffffff"/>
                </a:solidFill>
                <a:uFillTx/>
                <a:latin typeface="Gill Sans"/>
                <a:ea typeface="MS PGothic"/>
              </a:rPr>
              <a:t>n = n -1</a:t>
            </a:r>
            <a:endParaRPr b="0" lang="en-GB" sz="3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2" name="Elbow Connector 22"/>
          <p:cNvSpPr/>
          <p:nvPr/>
        </p:nvSpPr>
        <p:spPr>
          <a:xfrm flipH="1" flipV="1" rot="10800000">
            <a:off x="6953040" y="2081160"/>
            <a:ext cx="1430640" cy="4008960"/>
          </a:xfrm>
          <a:prstGeom prst="bentConnector4">
            <a:avLst>
              <a:gd name="adj1" fmla="val -15929"/>
              <a:gd name="adj2" fmla="val 86756"/>
            </a:avLst>
          </a:prstGeom>
          <a:noFill/>
          <a:ln w="38100">
            <a:solidFill>
              <a:srgbClr val="ffffff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3" name="Elbow Connector 25"/>
          <p:cNvSpPr/>
          <p:nvPr/>
        </p:nvSpPr>
        <p:spPr>
          <a:xfrm>
            <a:off x="9823320" y="2081160"/>
            <a:ext cx="744840" cy="643320"/>
          </a:xfrm>
          <a:prstGeom prst="bentConnector2">
            <a:avLst/>
          </a:prstGeom>
          <a:noFill/>
          <a:ln w="38100">
            <a:solidFill>
              <a:srgbClr val="ffffff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4" name="Straight Arrow Connector 27"/>
          <p:cNvSpPr/>
          <p:nvPr/>
        </p:nvSpPr>
        <p:spPr>
          <a:xfrm flipH="1">
            <a:off x="10555560" y="3478320"/>
            <a:ext cx="8280" cy="465480"/>
          </a:xfrm>
          <a:custGeom>
            <a:avLst/>
            <a:gdLst>
              <a:gd name="textAreaLeft" fmla="*/ 1800 w 8280"/>
              <a:gd name="textAreaRight" fmla="*/ 13680 w 8280"/>
              <a:gd name="textAreaTop" fmla="*/ 0 h 465480"/>
              <a:gd name="textAreaBottom" fmla="*/ 469080 h 4654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ffffff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5" name="Elbow Connector 29"/>
          <p:cNvSpPr/>
          <p:nvPr/>
        </p:nvSpPr>
        <p:spPr>
          <a:xfrm flipH="1" rot="5400000">
            <a:off x="8479080" y="2625120"/>
            <a:ext cx="1976760" cy="2167560"/>
          </a:xfrm>
          <a:prstGeom prst="bentConnector3">
            <a:avLst>
              <a:gd name="adj1" fmla="val -11538"/>
            </a:avLst>
          </a:prstGeom>
          <a:noFill/>
          <a:ln w="38100">
            <a:solidFill>
              <a:srgbClr val="ffffff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6" name="Straight Arrow Connector 31"/>
          <p:cNvSpPr/>
          <p:nvPr/>
        </p:nvSpPr>
        <p:spPr>
          <a:xfrm>
            <a:off x="8388000" y="900000"/>
            <a:ext cx="360" cy="541800"/>
          </a:xfrm>
          <a:custGeom>
            <a:avLst/>
            <a:gdLst>
              <a:gd name="textAreaLeft" fmla="*/ 0 w 360"/>
              <a:gd name="textAreaRight" fmla="*/ 368640 w 360"/>
              <a:gd name="textAreaTop" fmla="*/ 0 h 541800"/>
              <a:gd name="textAreaBottom" fmla="*/ 545400 h 541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ffffff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7" name="Rectangle 32"/>
          <p:cNvSpPr/>
          <p:nvPr/>
        </p:nvSpPr>
        <p:spPr>
          <a:xfrm>
            <a:off x="917280" y="2845440"/>
            <a:ext cx="3802320" cy="2528640"/>
          </a:xfrm>
          <a:prstGeom prst="rect">
            <a:avLst/>
          </a:prstGeom>
          <a:solidFill>
            <a:srgbClr val="4c4c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3200" strike="noStrike" u="none">
                <a:solidFill>
                  <a:srgbClr val="ffc000"/>
                </a:solidFill>
                <a:uFillTx/>
                <a:latin typeface="Calibri"/>
                <a:ea typeface="DejaVu Sans"/>
              </a:rPr>
              <a:t>n = 5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3200" strike="noStrike" u="none">
                <a:solidFill>
                  <a:srgbClr val="ffc000"/>
                </a:solidFill>
                <a:uFillTx/>
                <a:latin typeface="Calibri"/>
                <a:ea typeface="DejaVu Sans"/>
              </a:rPr>
              <a:t>while n &gt; 0 :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3200" strike="noStrike" u="none">
                <a:solidFill>
                  <a:srgbClr val="ffc000"/>
                </a:solidFill>
                <a:uFillTx/>
                <a:latin typeface="Calibri"/>
                <a:ea typeface="DejaVu Sans"/>
              </a:rPr>
              <a:t>    </a:t>
            </a:r>
            <a:r>
              <a:rPr b="0" lang="en-GB" sz="3200" strike="noStrike" u="none">
                <a:solidFill>
                  <a:srgbClr val="ffc000"/>
                </a:solidFill>
                <a:uFillTx/>
                <a:latin typeface="Calibri"/>
                <a:ea typeface="DejaVu Sans"/>
              </a:rPr>
              <a:t>print(n)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3200" strike="noStrike" u="none">
                <a:solidFill>
                  <a:srgbClr val="ffc000"/>
                </a:solidFill>
                <a:uFillTx/>
                <a:latin typeface="Calibri"/>
                <a:ea typeface="DejaVu Sans"/>
              </a:rPr>
              <a:t>    </a:t>
            </a:r>
            <a:r>
              <a:rPr b="0" lang="en-GB" sz="3200" strike="noStrike" u="none">
                <a:solidFill>
                  <a:srgbClr val="ffc000"/>
                </a:solidFill>
                <a:uFillTx/>
                <a:latin typeface="Calibri"/>
                <a:ea typeface="DejaVu Sans"/>
              </a:rPr>
              <a:t>n = n-1   #(n-=1)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3200" strike="noStrike" u="none">
                <a:solidFill>
                  <a:srgbClr val="ffc000"/>
                </a:solidFill>
                <a:uFillTx/>
                <a:latin typeface="Calibri"/>
                <a:ea typeface="DejaVu Sans"/>
              </a:rPr>
              <a:t>print('Blastoff!')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8" name="Rectangle 20"/>
          <p:cNvSpPr/>
          <p:nvPr/>
        </p:nvSpPr>
        <p:spPr>
          <a:xfrm>
            <a:off x="4802400" y="2845440"/>
            <a:ext cx="1669320" cy="301644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3200" strike="noStrike" u="none">
                <a:solidFill>
                  <a:srgbClr val="ffc000"/>
                </a:solidFill>
                <a:uFillTx/>
                <a:latin typeface="Calibri"/>
                <a:ea typeface="DejaVu Sans"/>
              </a:rPr>
              <a:t>5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3200" strike="noStrike" u="none">
                <a:solidFill>
                  <a:srgbClr val="ffc000"/>
                </a:solidFill>
                <a:uFillTx/>
                <a:latin typeface="Calibri"/>
                <a:ea typeface="DejaVu Sans"/>
              </a:rPr>
              <a:t>4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3200" strike="noStrike" u="none">
                <a:solidFill>
                  <a:srgbClr val="ffc000"/>
                </a:solidFill>
                <a:uFillTx/>
                <a:latin typeface="Calibri"/>
                <a:ea typeface="DejaVu Sans"/>
              </a:rPr>
              <a:t>3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3200" strike="noStrike" u="none">
                <a:solidFill>
                  <a:srgbClr val="ffc000"/>
                </a:solidFill>
                <a:uFillTx/>
                <a:latin typeface="Calibri"/>
                <a:ea typeface="DejaVu Sans"/>
              </a:rPr>
              <a:t>2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3200" strike="noStrike" u="none">
                <a:solidFill>
                  <a:srgbClr val="ffc000"/>
                </a:solidFill>
                <a:uFillTx/>
                <a:latin typeface="Calibri"/>
                <a:ea typeface="DejaVu Sans"/>
              </a:rPr>
              <a:t>1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3200" strike="noStrike" u="none">
                <a:solidFill>
                  <a:srgbClr val="ffc000"/>
                </a:solidFill>
                <a:uFillTx/>
                <a:latin typeface="Calibri"/>
                <a:ea typeface="DejaVu Sans"/>
              </a:rPr>
              <a:t>Blastoff!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Breaking from while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709920" cy="434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The 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break</a:t>
            </a: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 statement ends the current loop and jumps out of to the while immediately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We use break to stop, when a condition is met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1" name="Rectangle 3"/>
          <p:cNvSpPr/>
          <p:nvPr/>
        </p:nvSpPr>
        <p:spPr>
          <a:xfrm>
            <a:off x="1124640" y="3338640"/>
            <a:ext cx="7688520" cy="2651400"/>
          </a:xfrm>
          <a:prstGeom prst="rect">
            <a:avLst/>
          </a:prstGeom>
          <a:solidFill>
            <a:srgbClr val="4c4c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while(True):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    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num = int(input("Enter a number, or 0 to exit"))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    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print(num)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    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if num == 0: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        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print("...break!")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        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break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" dur="indefinite" restart="never" nodeType="tmRoot">
          <p:childTnLst>
            <p:seq>
              <p:cTn id="35" dur="indefinite" nodeType="mainSeq">
                <p:childTnLst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10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1000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Breaking from while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061480" cy="434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The break statement ends the current loop and jumps to the statement immediately following the loop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4" name="Rectangle 3"/>
          <p:cNvSpPr/>
          <p:nvPr/>
        </p:nvSpPr>
        <p:spPr>
          <a:xfrm>
            <a:off x="838080" y="3264840"/>
            <a:ext cx="7688520" cy="2651400"/>
          </a:xfrm>
          <a:prstGeom prst="rect">
            <a:avLst/>
          </a:prstGeom>
          <a:solidFill>
            <a:srgbClr val="4c4c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while(True):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    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num = int(input("Enter a number, or 0 to exit"))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    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print(num)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    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if num == 0: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        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print("...break!")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        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Calibri"/>
                <a:ea typeface="MS PGothic"/>
              </a:rPr>
              <a:t>break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05" name="Picture 4" descr=""/>
          <p:cNvPicPr/>
          <p:nvPr/>
        </p:nvPicPr>
        <p:blipFill>
          <a:blip r:embed="rId1"/>
          <a:stretch/>
        </p:blipFill>
        <p:spPr>
          <a:xfrm>
            <a:off x="8903880" y="570600"/>
            <a:ext cx="2881800" cy="563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Quiz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838080" y="1717560"/>
            <a:ext cx="10511280" cy="434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What does it print?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8" name="Rectangle 3"/>
          <p:cNvSpPr/>
          <p:nvPr/>
        </p:nvSpPr>
        <p:spPr>
          <a:xfrm>
            <a:off x="9411480" y="0"/>
            <a:ext cx="2775960" cy="2575080"/>
          </a:xfrm>
          <a:prstGeom prst="rect">
            <a:avLst/>
          </a:prstGeom>
          <a:solidFill>
            <a:srgbClr val="cd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09" name="Picture 4" descr="A picture containing text, clock&#10;&#10;Description automatically generated"/>
          <p:cNvPicPr/>
          <p:nvPr/>
        </p:nvPicPr>
        <p:blipFill>
          <a:blip r:embed="rId1">
            <a:lum bright="70000" contrast="-70000"/>
          </a:blip>
          <a:stretch/>
        </p:blipFill>
        <p:spPr>
          <a:xfrm>
            <a:off x="10071720" y="412200"/>
            <a:ext cx="1652760" cy="1599840"/>
          </a:xfrm>
          <a:prstGeom prst="rect">
            <a:avLst/>
          </a:prstGeom>
          <a:ln w="0">
            <a:noFill/>
          </a:ln>
        </p:spPr>
      </p:pic>
      <p:sp>
        <p:nvSpPr>
          <p:cNvPr id="210" name="Rectangle 5"/>
          <p:cNvSpPr/>
          <p:nvPr/>
        </p:nvSpPr>
        <p:spPr>
          <a:xfrm>
            <a:off x="838080" y="2798640"/>
            <a:ext cx="7688520" cy="2651400"/>
          </a:xfrm>
          <a:prstGeom prst="rect">
            <a:avLst/>
          </a:prstGeom>
          <a:solidFill>
            <a:srgbClr val="4c4c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i = 1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while i&lt;6: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  </a:t>
            </a: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i=i+1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  </a:t>
            </a: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if i == 4: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    </a:t>
            </a: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break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  </a:t>
            </a: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print(i)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Quiz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1280" cy="434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What does it print?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3" name="Rectangle 5"/>
          <p:cNvSpPr/>
          <p:nvPr/>
        </p:nvSpPr>
        <p:spPr>
          <a:xfrm>
            <a:off x="838080" y="2798640"/>
            <a:ext cx="7688520" cy="2651400"/>
          </a:xfrm>
          <a:prstGeom prst="rect">
            <a:avLst/>
          </a:prstGeom>
          <a:solidFill>
            <a:srgbClr val="4c4c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i = 1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while i&lt;6: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  </a:t>
            </a: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i=i+1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  </a:t>
            </a: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if i == 4: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    </a:t>
            </a: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break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  </a:t>
            </a:r>
            <a:r>
              <a:rPr b="0" lang="nn-NO" sz="2800" strike="noStrike" u="none">
                <a:solidFill>
                  <a:srgbClr val="ffc000"/>
                </a:solidFill>
                <a:uFillTx/>
                <a:latin typeface="Consolas"/>
                <a:ea typeface="DejaVu Sans"/>
              </a:rPr>
              <a:t>print(i)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4" name="Rectangle 6"/>
          <p:cNvSpPr/>
          <p:nvPr/>
        </p:nvSpPr>
        <p:spPr>
          <a:xfrm>
            <a:off x="8663400" y="2798640"/>
            <a:ext cx="1669320" cy="106524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3200" strike="noStrike" u="none">
                <a:solidFill>
                  <a:srgbClr val="ffc000"/>
                </a:solidFill>
                <a:uFillTx/>
                <a:latin typeface="Calibri"/>
                <a:ea typeface="DejaVu Sans"/>
              </a:rPr>
              <a:t>2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3200" strike="noStrike" u="none">
                <a:solidFill>
                  <a:srgbClr val="ffc000"/>
                </a:solidFill>
                <a:uFillTx/>
                <a:latin typeface="Calibri"/>
                <a:ea typeface="DejaVu Sans"/>
              </a:rPr>
              <a:t>3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11588</TotalTime>
  <Application>LibreOffice/24.8.1.2$Windows_X86_64 LibreOffice_project/87fa9aec1a63e70835390b81c40bb8993f1d4ff6</Application>
  <AppVersion>15.0000</AppVersion>
  <Words>3412</Words>
  <Paragraphs>584</Paragraphs>
  <Company>Computer Science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2019-08-13T11:39:28Z</dcterms:created>
  <dc:creator>Stelios Sotiriadis</dc:creator>
  <dc:description/>
  <dc:language>en-GB</dc:language>
  <cp:lastModifiedBy/>
  <cp:lastPrinted>2024-10-09T21:43:10Z</cp:lastPrinted>
  <dcterms:modified xsi:type="dcterms:W3CDTF">2024-10-09T21:43:03Z</dcterms:modified>
  <cp:revision>496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2</vt:i4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58</vt:i4>
  </property>
</Properties>
</file>