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56" r:id="rId4"/>
    <p:sldId id="258" r:id="rId5"/>
    <p:sldId id="259" r:id="rId6"/>
    <p:sldId id="262" r:id="rId7"/>
    <p:sldId id="263" r:id="rId8"/>
    <p:sldId id="265" r:id="rId9"/>
    <p:sldId id="266" r:id="rId10"/>
    <p:sldId id="272" r:id="rId11"/>
    <p:sldId id="267" r:id="rId12"/>
    <p:sldId id="268" r:id="rId13"/>
    <p:sldId id="269" r:id="rId14"/>
    <p:sldId id="270" r:id="rId15"/>
    <p:sldId id="271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9C4468C-BE47-4FF8-9449-289D397F7758}">
          <p14:sldIdLst>
            <p14:sldId id="257"/>
          </p14:sldIdLst>
        </p14:section>
        <p14:section name="Data Source" id="{0C71A569-B0F9-4101-B880-C264785E7B2B}">
          <p14:sldIdLst>
            <p14:sldId id="260"/>
            <p14:sldId id="256"/>
            <p14:sldId id="258"/>
          </p14:sldIdLst>
        </p14:section>
        <p14:section name="Past Work" id="{45BDE317-FE4D-4660-B49A-A21D0E29C2A3}">
          <p14:sldIdLst>
            <p14:sldId id="259"/>
          </p14:sldIdLst>
        </p14:section>
        <p14:section name="Data Preparation" id="{F51C212B-5D3E-41FB-9207-B1F73A78442A}">
          <p14:sldIdLst>
            <p14:sldId id="262"/>
            <p14:sldId id="263"/>
            <p14:sldId id="265"/>
            <p14:sldId id="266"/>
            <p14:sldId id="272"/>
            <p14:sldId id="267"/>
            <p14:sldId id="268"/>
            <p14:sldId id="269"/>
          </p14:sldIdLst>
        </p14:section>
        <p14:section name="Baseline Models" id="{FD0B3B88-C556-4C61-917E-3CB7C2192185}">
          <p14:sldIdLst>
            <p14:sldId id="270"/>
            <p14:sldId id="271"/>
          </p14:sldIdLst>
        </p14:section>
        <p14:section name="Evaluation" id="{C31128B0-EC63-44EF-BDB4-82545C25DCCB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6614C-D22C-4EE8-89C1-144ECEF3B112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4032E8-66EC-4919-8668-62BCCA6748E5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b="1" dirty="0"/>
            <a:t>Accidents</a:t>
          </a:r>
          <a:br>
            <a:rPr lang="en-US" dirty="0"/>
          </a:br>
          <a:r>
            <a:rPr lang="en-US" dirty="0"/>
            <a:t>ID: </a:t>
          </a:r>
          <a:r>
            <a:rPr lang="en-US" i="1" dirty="0"/>
            <a:t>Accident Index</a:t>
          </a:r>
          <a:endParaRPr lang="en-GB" i="1" dirty="0"/>
        </a:p>
      </dgm:t>
    </dgm:pt>
    <dgm:pt modelId="{C9A69AF6-4655-4239-A33B-96686970633C}" type="parTrans" cxnId="{EF90B71A-E0F5-466F-B1E9-0310819F7568}">
      <dgm:prSet/>
      <dgm:spPr/>
      <dgm:t>
        <a:bodyPr/>
        <a:lstStyle/>
        <a:p>
          <a:endParaRPr lang="en-GB"/>
        </a:p>
      </dgm:t>
    </dgm:pt>
    <dgm:pt modelId="{FF6E7C7E-EFD5-437D-BDB9-40ADCAC389FA}" type="sibTrans" cxnId="{EF90B71A-E0F5-466F-B1E9-0310819F7568}">
      <dgm:prSet/>
      <dgm:spPr/>
      <dgm:t>
        <a:bodyPr/>
        <a:lstStyle/>
        <a:p>
          <a:endParaRPr lang="en-GB"/>
        </a:p>
      </dgm:t>
    </dgm:pt>
    <dgm:pt modelId="{29999CC2-B336-4F40-AFCA-100B46ECC4F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Accident</a:t>
          </a:r>
          <a:endParaRPr lang="en-GB" dirty="0"/>
        </a:p>
      </dgm:t>
    </dgm:pt>
    <dgm:pt modelId="{6E55D1B0-22E9-4B68-A622-BBADAFDCEFB9}" type="parTrans" cxnId="{B6FF26CF-822B-4297-9B73-67CF6C2E7096}">
      <dgm:prSet/>
      <dgm:spPr/>
      <dgm:t>
        <a:bodyPr/>
        <a:lstStyle/>
        <a:p>
          <a:endParaRPr lang="en-GB"/>
        </a:p>
      </dgm:t>
    </dgm:pt>
    <dgm:pt modelId="{91A85D89-4C74-40A3-8550-FDFA7AE89856}" type="sibTrans" cxnId="{B6FF26CF-822B-4297-9B73-67CF6C2E7096}">
      <dgm:prSet/>
      <dgm:spPr/>
      <dgm:t>
        <a:bodyPr/>
        <a:lstStyle/>
        <a:p>
          <a:endParaRPr lang="en-GB"/>
        </a:p>
      </dgm:t>
    </dgm:pt>
    <dgm:pt modelId="{7FE349F3-E25E-4DE9-8CB7-DB78C85C9261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b="1" dirty="0"/>
            <a:t>Vehicles</a:t>
          </a:r>
          <a:br>
            <a:rPr lang="en-US" dirty="0"/>
          </a:br>
          <a:r>
            <a:rPr lang="en-US" dirty="0"/>
            <a:t>ID: </a:t>
          </a:r>
          <a:r>
            <a:rPr lang="en-US" i="1" dirty="0"/>
            <a:t>Vehicle Reference</a:t>
          </a:r>
          <a:br>
            <a:rPr lang="en-US" dirty="0"/>
          </a:br>
          <a:r>
            <a:rPr lang="en-US" dirty="0"/>
            <a:t>Foreign Key: </a:t>
          </a:r>
          <a:r>
            <a:rPr lang="en-US" i="1" dirty="0"/>
            <a:t>Accident Index</a:t>
          </a:r>
          <a:endParaRPr lang="en-GB" i="1" dirty="0"/>
        </a:p>
      </dgm:t>
    </dgm:pt>
    <dgm:pt modelId="{EE868954-66E1-4191-B06C-6017121AE3AC}" type="parTrans" cxnId="{37A5CDA0-8254-4E10-BDD9-878D958AE126}">
      <dgm:prSet/>
      <dgm:spPr/>
      <dgm:t>
        <a:bodyPr/>
        <a:lstStyle/>
        <a:p>
          <a:endParaRPr lang="en-GB"/>
        </a:p>
      </dgm:t>
    </dgm:pt>
    <dgm:pt modelId="{804B34C7-A093-4DC2-801E-F0F0FED9DF94}" type="sibTrans" cxnId="{37A5CDA0-8254-4E10-BDD9-878D958AE126}">
      <dgm:prSet/>
      <dgm:spPr/>
      <dgm:t>
        <a:bodyPr/>
        <a:lstStyle/>
        <a:p>
          <a:endParaRPr lang="en-GB"/>
        </a:p>
      </dgm:t>
    </dgm:pt>
    <dgm:pt modelId="{44BE0BB6-FD74-4787-9419-293273804B4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Vehicle 1</a:t>
          </a:r>
          <a:endParaRPr lang="en-GB" dirty="0"/>
        </a:p>
      </dgm:t>
    </dgm:pt>
    <dgm:pt modelId="{069FF071-9756-470B-BB9C-5127ED08057D}" type="parTrans" cxnId="{F11DA798-FA33-49D2-A6E3-715C241D5094}">
      <dgm:prSet/>
      <dgm:spPr/>
      <dgm:t>
        <a:bodyPr/>
        <a:lstStyle/>
        <a:p>
          <a:endParaRPr lang="en-GB"/>
        </a:p>
      </dgm:t>
    </dgm:pt>
    <dgm:pt modelId="{B0A010E7-756B-461D-8DBF-3C08C5984728}" type="sibTrans" cxnId="{F11DA798-FA33-49D2-A6E3-715C241D5094}">
      <dgm:prSet/>
      <dgm:spPr/>
      <dgm:t>
        <a:bodyPr/>
        <a:lstStyle/>
        <a:p>
          <a:endParaRPr lang="en-GB"/>
        </a:p>
      </dgm:t>
    </dgm:pt>
    <dgm:pt modelId="{1C97C8DF-131A-43E9-8F95-355DE51C0CE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Vehicle 2</a:t>
          </a:r>
          <a:endParaRPr lang="en-GB" dirty="0"/>
        </a:p>
      </dgm:t>
    </dgm:pt>
    <dgm:pt modelId="{05668C64-2420-470C-AD8E-288B69176CFB}" type="parTrans" cxnId="{4BB2BBBE-5451-4B60-9CAC-6BD348880CF1}">
      <dgm:prSet/>
      <dgm:spPr/>
      <dgm:t>
        <a:bodyPr/>
        <a:lstStyle/>
        <a:p>
          <a:endParaRPr lang="en-GB"/>
        </a:p>
      </dgm:t>
    </dgm:pt>
    <dgm:pt modelId="{6D5EC836-0BAD-4E89-91D4-6C2A26494A3A}" type="sibTrans" cxnId="{4BB2BBBE-5451-4B60-9CAC-6BD348880CF1}">
      <dgm:prSet/>
      <dgm:spPr/>
      <dgm:t>
        <a:bodyPr/>
        <a:lstStyle/>
        <a:p>
          <a:endParaRPr lang="en-GB"/>
        </a:p>
      </dgm:t>
    </dgm:pt>
    <dgm:pt modelId="{D0FC1377-C4C8-4A0F-85E4-3F9D5B4BC74B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b="1" dirty="0"/>
            <a:t>Casualties</a:t>
          </a:r>
          <a:br>
            <a:rPr lang="en-US" b="1" dirty="0"/>
          </a:br>
          <a:r>
            <a:rPr lang="en-US" b="0" dirty="0"/>
            <a:t>ID: </a:t>
          </a:r>
          <a:r>
            <a:rPr lang="en-US" b="0" i="1" dirty="0"/>
            <a:t>Casualty Reference</a:t>
          </a:r>
          <a:br>
            <a:rPr lang="en-US" dirty="0"/>
          </a:br>
          <a:r>
            <a:rPr lang="en-US" dirty="0"/>
            <a:t>Foreign Key: </a:t>
          </a:r>
          <a:r>
            <a:rPr lang="en-US" i="1" dirty="0"/>
            <a:t>Accident Index</a:t>
          </a:r>
          <a:br>
            <a:rPr lang="en-US" dirty="0"/>
          </a:br>
          <a:r>
            <a:rPr lang="en-US" dirty="0"/>
            <a:t>Foreign Key: </a:t>
          </a:r>
          <a:r>
            <a:rPr lang="en-US" i="1" dirty="0"/>
            <a:t>Vehicle Reference</a:t>
          </a:r>
          <a:endParaRPr lang="en-GB" i="1" dirty="0"/>
        </a:p>
      </dgm:t>
    </dgm:pt>
    <dgm:pt modelId="{CF998652-47D5-41E6-A1CE-F49429BD395A}" type="parTrans" cxnId="{CECBEADF-2652-4A6E-B0EA-F55696335DB1}">
      <dgm:prSet/>
      <dgm:spPr/>
      <dgm:t>
        <a:bodyPr/>
        <a:lstStyle/>
        <a:p>
          <a:endParaRPr lang="en-GB"/>
        </a:p>
      </dgm:t>
    </dgm:pt>
    <dgm:pt modelId="{D97D311C-7032-4AB1-B59D-746AE32B2600}" type="sibTrans" cxnId="{CECBEADF-2652-4A6E-B0EA-F55696335DB1}">
      <dgm:prSet/>
      <dgm:spPr/>
      <dgm:t>
        <a:bodyPr/>
        <a:lstStyle/>
        <a:p>
          <a:endParaRPr lang="en-GB"/>
        </a:p>
      </dgm:t>
    </dgm:pt>
    <dgm:pt modelId="{799595EF-81C7-4690-8364-3B756A13CD41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Casualty 1</a:t>
          </a:r>
          <a:br>
            <a:rPr lang="en-US" dirty="0"/>
          </a:br>
          <a:r>
            <a:rPr lang="en-US" dirty="0"/>
            <a:t>(Driver)</a:t>
          </a:r>
          <a:endParaRPr lang="en-GB" dirty="0"/>
        </a:p>
      </dgm:t>
    </dgm:pt>
    <dgm:pt modelId="{A7CB975E-4EC3-4743-94CD-A2093BC46341}" type="parTrans" cxnId="{DE9D4121-581E-41AB-8122-72A76816824C}">
      <dgm:prSet/>
      <dgm:spPr/>
      <dgm:t>
        <a:bodyPr/>
        <a:lstStyle/>
        <a:p>
          <a:endParaRPr lang="en-GB"/>
        </a:p>
      </dgm:t>
    </dgm:pt>
    <dgm:pt modelId="{BD0C96D2-418F-476C-82E3-C8F2CF648C56}" type="sibTrans" cxnId="{DE9D4121-581E-41AB-8122-72A76816824C}">
      <dgm:prSet/>
      <dgm:spPr/>
      <dgm:t>
        <a:bodyPr/>
        <a:lstStyle/>
        <a:p>
          <a:endParaRPr lang="en-GB"/>
        </a:p>
      </dgm:t>
    </dgm:pt>
    <dgm:pt modelId="{F29AB976-1BB9-4762-A804-1653508EE4C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Casualty 2</a:t>
          </a:r>
          <a:br>
            <a:rPr lang="en-US" dirty="0"/>
          </a:br>
          <a:r>
            <a:rPr lang="en-US" dirty="0"/>
            <a:t>(Passenger)</a:t>
          </a:r>
          <a:endParaRPr lang="en-GB" dirty="0"/>
        </a:p>
      </dgm:t>
    </dgm:pt>
    <dgm:pt modelId="{2F398816-76D7-42EB-9D4E-D9E1E430F7C0}" type="parTrans" cxnId="{7249E6CB-C7A1-46B4-AC57-1BBC90A88A15}">
      <dgm:prSet/>
      <dgm:spPr/>
      <dgm:t>
        <a:bodyPr/>
        <a:lstStyle/>
        <a:p>
          <a:endParaRPr lang="en-GB"/>
        </a:p>
      </dgm:t>
    </dgm:pt>
    <dgm:pt modelId="{735B7A10-DBCE-4269-A6A4-B982403C2094}" type="sibTrans" cxnId="{7249E6CB-C7A1-46B4-AC57-1BBC90A88A15}">
      <dgm:prSet/>
      <dgm:spPr/>
      <dgm:t>
        <a:bodyPr/>
        <a:lstStyle/>
        <a:p>
          <a:endParaRPr lang="en-GB"/>
        </a:p>
      </dgm:t>
    </dgm:pt>
    <dgm:pt modelId="{C7C26C3D-4601-4161-A696-4F8ECC798D03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Casualty 3</a:t>
          </a:r>
          <a:br>
            <a:rPr lang="en-US" dirty="0"/>
          </a:br>
          <a:r>
            <a:rPr lang="en-US" dirty="0"/>
            <a:t>(Pedestrian)</a:t>
          </a:r>
          <a:endParaRPr lang="en-GB" dirty="0"/>
        </a:p>
      </dgm:t>
    </dgm:pt>
    <dgm:pt modelId="{B5DF9751-7503-4BA9-8DD8-7172484EB633}" type="parTrans" cxnId="{18C47B6E-56C9-421D-9382-84270FC3746D}">
      <dgm:prSet/>
      <dgm:spPr/>
      <dgm:t>
        <a:bodyPr/>
        <a:lstStyle/>
        <a:p>
          <a:endParaRPr lang="en-GB"/>
        </a:p>
      </dgm:t>
    </dgm:pt>
    <dgm:pt modelId="{F87F1CA1-CDB4-47DB-A6FA-A06074858E08}" type="sibTrans" cxnId="{18C47B6E-56C9-421D-9382-84270FC3746D}">
      <dgm:prSet/>
      <dgm:spPr/>
      <dgm:t>
        <a:bodyPr/>
        <a:lstStyle/>
        <a:p>
          <a:endParaRPr lang="en-GB"/>
        </a:p>
      </dgm:t>
    </dgm:pt>
    <dgm:pt modelId="{6B97A749-6DE7-4D50-A61C-96500715AA4E}" type="pres">
      <dgm:prSet presAssocID="{C1B6614C-D22C-4EE8-89C1-144ECEF3B112}" presName="theList" presStyleCnt="0">
        <dgm:presLayoutVars>
          <dgm:dir/>
          <dgm:animLvl val="lvl"/>
          <dgm:resizeHandles val="exact"/>
        </dgm:presLayoutVars>
      </dgm:prSet>
      <dgm:spPr/>
    </dgm:pt>
    <dgm:pt modelId="{ABCC9645-6A41-4786-A688-E15DFF2AF240}" type="pres">
      <dgm:prSet presAssocID="{FF4032E8-66EC-4919-8668-62BCCA6748E5}" presName="compNode" presStyleCnt="0"/>
      <dgm:spPr/>
    </dgm:pt>
    <dgm:pt modelId="{0F24AF3E-BBE0-4736-87B6-54773AFE9EC7}" type="pres">
      <dgm:prSet presAssocID="{FF4032E8-66EC-4919-8668-62BCCA6748E5}" presName="aNode" presStyleLbl="bgShp" presStyleIdx="0" presStyleCnt="3"/>
      <dgm:spPr/>
    </dgm:pt>
    <dgm:pt modelId="{C08B3A7E-2C88-43B1-9AF3-BFC21C0B18B2}" type="pres">
      <dgm:prSet presAssocID="{FF4032E8-66EC-4919-8668-62BCCA6748E5}" presName="textNode" presStyleLbl="bgShp" presStyleIdx="0" presStyleCnt="3"/>
      <dgm:spPr/>
    </dgm:pt>
    <dgm:pt modelId="{A2B3F768-51B3-4ECE-BE06-F2EC3088935A}" type="pres">
      <dgm:prSet presAssocID="{FF4032E8-66EC-4919-8668-62BCCA6748E5}" presName="compChildNode" presStyleCnt="0"/>
      <dgm:spPr/>
    </dgm:pt>
    <dgm:pt modelId="{CD893959-038A-44CA-A2DA-C02AAB496822}" type="pres">
      <dgm:prSet presAssocID="{FF4032E8-66EC-4919-8668-62BCCA6748E5}" presName="theInnerList" presStyleCnt="0"/>
      <dgm:spPr/>
    </dgm:pt>
    <dgm:pt modelId="{2024FF96-2E1C-460E-8220-6295CE64F0F5}" type="pres">
      <dgm:prSet presAssocID="{29999CC2-B336-4F40-AFCA-100B46ECC4FA}" presName="childNode" presStyleLbl="node1" presStyleIdx="0" presStyleCnt="6" custScaleY="39775">
        <dgm:presLayoutVars>
          <dgm:bulletEnabled val="1"/>
        </dgm:presLayoutVars>
      </dgm:prSet>
      <dgm:spPr/>
    </dgm:pt>
    <dgm:pt modelId="{F1DBE1F3-962B-4FA9-BCAB-0A3E5014A220}" type="pres">
      <dgm:prSet presAssocID="{FF4032E8-66EC-4919-8668-62BCCA6748E5}" presName="aSpace" presStyleCnt="0"/>
      <dgm:spPr/>
    </dgm:pt>
    <dgm:pt modelId="{3DBBC99A-D33A-49E3-B6C3-588E98A4D39D}" type="pres">
      <dgm:prSet presAssocID="{7FE349F3-E25E-4DE9-8CB7-DB78C85C9261}" presName="compNode" presStyleCnt="0"/>
      <dgm:spPr/>
    </dgm:pt>
    <dgm:pt modelId="{F3BC9F91-36B5-4538-9803-D43ABB329D99}" type="pres">
      <dgm:prSet presAssocID="{7FE349F3-E25E-4DE9-8CB7-DB78C85C9261}" presName="aNode" presStyleLbl="bgShp" presStyleIdx="1" presStyleCnt="3"/>
      <dgm:spPr/>
    </dgm:pt>
    <dgm:pt modelId="{D07D82FA-B067-4612-9498-715738D719D1}" type="pres">
      <dgm:prSet presAssocID="{7FE349F3-E25E-4DE9-8CB7-DB78C85C9261}" presName="textNode" presStyleLbl="bgShp" presStyleIdx="1" presStyleCnt="3"/>
      <dgm:spPr/>
    </dgm:pt>
    <dgm:pt modelId="{F8500DA9-E39D-43E5-9D96-2AFA9B299B85}" type="pres">
      <dgm:prSet presAssocID="{7FE349F3-E25E-4DE9-8CB7-DB78C85C9261}" presName="compChildNode" presStyleCnt="0"/>
      <dgm:spPr/>
    </dgm:pt>
    <dgm:pt modelId="{115A5A14-369E-44A1-897A-D2567285CA88}" type="pres">
      <dgm:prSet presAssocID="{7FE349F3-E25E-4DE9-8CB7-DB78C85C9261}" presName="theInnerList" presStyleCnt="0"/>
      <dgm:spPr/>
    </dgm:pt>
    <dgm:pt modelId="{C8123DD9-213F-48B9-A7FB-378F1B03A9C9}" type="pres">
      <dgm:prSet presAssocID="{44BE0BB6-FD74-4787-9419-293273804B4E}" presName="childNode" presStyleLbl="node1" presStyleIdx="1" presStyleCnt="6" custScaleY="34672">
        <dgm:presLayoutVars>
          <dgm:bulletEnabled val="1"/>
        </dgm:presLayoutVars>
      </dgm:prSet>
      <dgm:spPr/>
    </dgm:pt>
    <dgm:pt modelId="{91E74F5C-74EA-43A3-9908-07D3E64F790F}" type="pres">
      <dgm:prSet presAssocID="{44BE0BB6-FD74-4787-9419-293273804B4E}" presName="aSpace2" presStyleCnt="0"/>
      <dgm:spPr/>
    </dgm:pt>
    <dgm:pt modelId="{A1832F77-7DA8-4A31-B17C-E34B352DEF69}" type="pres">
      <dgm:prSet presAssocID="{1C97C8DF-131A-43E9-8F95-355DE51C0CE3}" presName="childNode" presStyleLbl="node1" presStyleIdx="2" presStyleCnt="6" custScaleY="34672">
        <dgm:presLayoutVars>
          <dgm:bulletEnabled val="1"/>
        </dgm:presLayoutVars>
      </dgm:prSet>
      <dgm:spPr/>
    </dgm:pt>
    <dgm:pt modelId="{63CBE385-A859-4874-9F12-6232482C3E65}" type="pres">
      <dgm:prSet presAssocID="{7FE349F3-E25E-4DE9-8CB7-DB78C85C9261}" presName="aSpace" presStyleCnt="0"/>
      <dgm:spPr/>
    </dgm:pt>
    <dgm:pt modelId="{0C8279F4-D055-4E9C-9EA3-1D3E82D3136D}" type="pres">
      <dgm:prSet presAssocID="{D0FC1377-C4C8-4A0F-85E4-3F9D5B4BC74B}" presName="compNode" presStyleCnt="0"/>
      <dgm:spPr/>
    </dgm:pt>
    <dgm:pt modelId="{6C9652A2-D77D-42F8-B8DF-63673B636A7A}" type="pres">
      <dgm:prSet presAssocID="{D0FC1377-C4C8-4A0F-85E4-3F9D5B4BC74B}" presName="aNode" presStyleLbl="bgShp" presStyleIdx="2" presStyleCnt="3"/>
      <dgm:spPr/>
    </dgm:pt>
    <dgm:pt modelId="{F61367C5-8185-4AF0-8219-E2ED17EF4B1D}" type="pres">
      <dgm:prSet presAssocID="{D0FC1377-C4C8-4A0F-85E4-3F9D5B4BC74B}" presName="textNode" presStyleLbl="bgShp" presStyleIdx="2" presStyleCnt="3"/>
      <dgm:spPr/>
    </dgm:pt>
    <dgm:pt modelId="{20A98BF4-7F36-48BF-AC97-1788D85771B6}" type="pres">
      <dgm:prSet presAssocID="{D0FC1377-C4C8-4A0F-85E4-3F9D5B4BC74B}" presName="compChildNode" presStyleCnt="0"/>
      <dgm:spPr/>
    </dgm:pt>
    <dgm:pt modelId="{666B7F3B-1DCD-4C96-8F0D-D24217714A0F}" type="pres">
      <dgm:prSet presAssocID="{D0FC1377-C4C8-4A0F-85E4-3F9D5B4BC74B}" presName="theInnerList" presStyleCnt="0"/>
      <dgm:spPr/>
    </dgm:pt>
    <dgm:pt modelId="{4039905F-1C15-439E-AB1A-3BE5330E0044}" type="pres">
      <dgm:prSet presAssocID="{799595EF-81C7-4690-8364-3B756A13CD41}" presName="childNode" presStyleLbl="node1" presStyleIdx="3" presStyleCnt="6">
        <dgm:presLayoutVars>
          <dgm:bulletEnabled val="1"/>
        </dgm:presLayoutVars>
      </dgm:prSet>
      <dgm:spPr/>
    </dgm:pt>
    <dgm:pt modelId="{21C22AFB-118E-4B19-949F-BD4461F43D9B}" type="pres">
      <dgm:prSet presAssocID="{799595EF-81C7-4690-8364-3B756A13CD41}" presName="aSpace2" presStyleCnt="0"/>
      <dgm:spPr/>
    </dgm:pt>
    <dgm:pt modelId="{54967AFE-369A-4518-AF81-9E8326D5454C}" type="pres">
      <dgm:prSet presAssocID="{F29AB976-1BB9-4762-A804-1653508EE4CB}" presName="childNode" presStyleLbl="node1" presStyleIdx="4" presStyleCnt="6">
        <dgm:presLayoutVars>
          <dgm:bulletEnabled val="1"/>
        </dgm:presLayoutVars>
      </dgm:prSet>
      <dgm:spPr/>
    </dgm:pt>
    <dgm:pt modelId="{903EFC86-6DEC-4D7A-86D9-425930FAB5A0}" type="pres">
      <dgm:prSet presAssocID="{F29AB976-1BB9-4762-A804-1653508EE4CB}" presName="aSpace2" presStyleCnt="0"/>
      <dgm:spPr/>
    </dgm:pt>
    <dgm:pt modelId="{8C684EF5-5134-4C62-A427-45FB35CCAB17}" type="pres">
      <dgm:prSet presAssocID="{C7C26C3D-4601-4161-A696-4F8ECC798D03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F9477913-B776-46DE-BF3E-DF3C5BC6797F}" type="presOf" srcId="{D0FC1377-C4C8-4A0F-85E4-3F9D5B4BC74B}" destId="{6C9652A2-D77D-42F8-B8DF-63673B636A7A}" srcOrd="0" destOrd="0" presId="urn:microsoft.com/office/officeart/2005/8/layout/lProcess2"/>
    <dgm:cxn modelId="{EF90B71A-E0F5-466F-B1E9-0310819F7568}" srcId="{C1B6614C-D22C-4EE8-89C1-144ECEF3B112}" destId="{FF4032E8-66EC-4919-8668-62BCCA6748E5}" srcOrd="0" destOrd="0" parTransId="{C9A69AF6-4655-4239-A33B-96686970633C}" sibTransId="{FF6E7C7E-EFD5-437D-BDB9-40ADCAC389FA}"/>
    <dgm:cxn modelId="{89D0E61C-B45F-4FCA-92C1-9BD54B51EF38}" type="presOf" srcId="{7FE349F3-E25E-4DE9-8CB7-DB78C85C9261}" destId="{F3BC9F91-36B5-4538-9803-D43ABB329D99}" srcOrd="0" destOrd="0" presId="urn:microsoft.com/office/officeart/2005/8/layout/lProcess2"/>
    <dgm:cxn modelId="{DE9D4121-581E-41AB-8122-72A76816824C}" srcId="{D0FC1377-C4C8-4A0F-85E4-3F9D5B4BC74B}" destId="{799595EF-81C7-4690-8364-3B756A13CD41}" srcOrd="0" destOrd="0" parTransId="{A7CB975E-4EC3-4743-94CD-A2093BC46341}" sibTransId="{BD0C96D2-418F-476C-82E3-C8F2CF648C56}"/>
    <dgm:cxn modelId="{2DCC482C-FFAF-4E21-B42B-496294CCAE61}" type="presOf" srcId="{44BE0BB6-FD74-4787-9419-293273804B4E}" destId="{C8123DD9-213F-48B9-A7FB-378F1B03A9C9}" srcOrd="0" destOrd="0" presId="urn:microsoft.com/office/officeart/2005/8/layout/lProcess2"/>
    <dgm:cxn modelId="{4E06E538-DBA5-488E-BBBA-CB40E3F14331}" type="presOf" srcId="{C7C26C3D-4601-4161-A696-4F8ECC798D03}" destId="{8C684EF5-5134-4C62-A427-45FB35CCAB17}" srcOrd="0" destOrd="0" presId="urn:microsoft.com/office/officeart/2005/8/layout/lProcess2"/>
    <dgm:cxn modelId="{C128C75C-E810-4C2F-B571-FDB27764BBD9}" type="presOf" srcId="{D0FC1377-C4C8-4A0F-85E4-3F9D5B4BC74B}" destId="{F61367C5-8185-4AF0-8219-E2ED17EF4B1D}" srcOrd="1" destOrd="0" presId="urn:microsoft.com/office/officeart/2005/8/layout/lProcess2"/>
    <dgm:cxn modelId="{18C47B6E-56C9-421D-9382-84270FC3746D}" srcId="{D0FC1377-C4C8-4A0F-85E4-3F9D5B4BC74B}" destId="{C7C26C3D-4601-4161-A696-4F8ECC798D03}" srcOrd="2" destOrd="0" parTransId="{B5DF9751-7503-4BA9-8DD8-7172484EB633}" sibTransId="{F87F1CA1-CDB4-47DB-A6FA-A06074858E08}"/>
    <dgm:cxn modelId="{F267AC4E-7DB4-4CA6-9105-8541007E0A8F}" type="presOf" srcId="{7FE349F3-E25E-4DE9-8CB7-DB78C85C9261}" destId="{D07D82FA-B067-4612-9498-715738D719D1}" srcOrd="1" destOrd="0" presId="urn:microsoft.com/office/officeart/2005/8/layout/lProcess2"/>
    <dgm:cxn modelId="{F0893F97-FBB9-4FD6-BB47-93161CEC7CBB}" type="presOf" srcId="{C1B6614C-D22C-4EE8-89C1-144ECEF3B112}" destId="{6B97A749-6DE7-4D50-A61C-96500715AA4E}" srcOrd="0" destOrd="0" presId="urn:microsoft.com/office/officeart/2005/8/layout/lProcess2"/>
    <dgm:cxn modelId="{F11DA798-FA33-49D2-A6E3-715C241D5094}" srcId="{7FE349F3-E25E-4DE9-8CB7-DB78C85C9261}" destId="{44BE0BB6-FD74-4787-9419-293273804B4E}" srcOrd="0" destOrd="0" parTransId="{069FF071-9756-470B-BB9C-5127ED08057D}" sibTransId="{B0A010E7-756B-461D-8DBF-3C08C5984728}"/>
    <dgm:cxn modelId="{37A5CDA0-8254-4E10-BDD9-878D958AE126}" srcId="{C1B6614C-D22C-4EE8-89C1-144ECEF3B112}" destId="{7FE349F3-E25E-4DE9-8CB7-DB78C85C9261}" srcOrd="1" destOrd="0" parTransId="{EE868954-66E1-4191-B06C-6017121AE3AC}" sibTransId="{804B34C7-A093-4DC2-801E-F0F0FED9DF94}"/>
    <dgm:cxn modelId="{4BB2BBBE-5451-4B60-9CAC-6BD348880CF1}" srcId="{7FE349F3-E25E-4DE9-8CB7-DB78C85C9261}" destId="{1C97C8DF-131A-43E9-8F95-355DE51C0CE3}" srcOrd="1" destOrd="0" parTransId="{05668C64-2420-470C-AD8E-288B69176CFB}" sibTransId="{6D5EC836-0BAD-4E89-91D4-6C2A26494A3A}"/>
    <dgm:cxn modelId="{747098C0-7BF9-47F3-A21E-D477F7A8D726}" type="presOf" srcId="{FF4032E8-66EC-4919-8668-62BCCA6748E5}" destId="{C08B3A7E-2C88-43B1-9AF3-BFC21C0B18B2}" srcOrd="1" destOrd="0" presId="urn:microsoft.com/office/officeart/2005/8/layout/lProcess2"/>
    <dgm:cxn modelId="{7249E6CB-C7A1-46B4-AC57-1BBC90A88A15}" srcId="{D0FC1377-C4C8-4A0F-85E4-3F9D5B4BC74B}" destId="{F29AB976-1BB9-4762-A804-1653508EE4CB}" srcOrd="1" destOrd="0" parTransId="{2F398816-76D7-42EB-9D4E-D9E1E430F7C0}" sibTransId="{735B7A10-DBCE-4269-A6A4-B982403C2094}"/>
    <dgm:cxn modelId="{B6FF26CF-822B-4297-9B73-67CF6C2E7096}" srcId="{FF4032E8-66EC-4919-8668-62BCCA6748E5}" destId="{29999CC2-B336-4F40-AFCA-100B46ECC4FA}" srcOrd="0" destOrd="0" parTransId="{6E55D1B0-22E9-4B68-A622-BBADAFDCEFB9}" sibTransId="{91A85D89-4C74-40A3-8550-FDFA7AE89856}"/>
    <dgm:cxn modelId="{DAD512DA-246E-494D-AD8A-53A3A3C0273B}" type="presOf" srcId="{1C97C8DF-131A-43E9-8F95-355DE51C0CE3}" destId="{A1832F77-7DA8-4A31-B17C-E34B352DEF69}" srcOrd="0" destOrd="0" presId="urn:microsoft.com/office/officeart/2005/8/layout/lProcess2"/>
    <dgm:cxn modelId="{CECBEADF-2652-4A6E-B0EA-F55696335DB1}" srcId="{C1B6614C-D22C-4EE8-89C1-144ECEF3B112}" destId="{D0FC1377-C4C8-4A0F-85E4-3F9D5B4BC74B}" srcOrd="2" destOrd="0" parTransId="{CF998652-47D5-41E6-A1CE-F49429BD395A}" sibTransId="{D97D311C-7032-4AB1-B59D-746AE32B2600}"/>
    <dgm:cxn modelId="{B69F1FE2-FB15-4397-9123-984E4F608424}" type="presOf" srcId="{799595EF-81C7-4690-8364-3B756A13CD41}" destId="{4039905F-1C15-439E-AB1A-3BE5330E0044}" srcOrd="0" destOrd="0" presId="urn:microsoft.com/office/officeart/2005/8/layout/lProcess2"/>
    <dgm:cxn modelId="{E47FDCF1-79F4-47D3-8C6E-806BACE5392F}" type="presOf" srcId="{FF4032E8-66EC-4919-8668-62BCCA6748E5}" destId="{0F24AF3E-BBE0-4736-87B6-54773AFE9EC7}" srcOrd="0" destOrd="0" presId="urn:microsoft.com/office/officeart/2005/8/layout/lProcess2"/>
    <dgm:cxn modelId="{E7FB60F4-AE9B-4672-89A4-E1C9DB4E1A6D}" type="presOf" srcId="{29999CC2-B336-4F40-AFCA-100B46ECC4FA}" destId="{2024FF96-2E1C-460E-8220-6295CE64F0F5}" srcOrd="0" destOrd="0" presId="urn:microsoft.com/office/officeart/2005/8/layout/lProcess2"/>
    <dgm:cxn modelId="{18C880FB-B3FB-4069-9E15-E3E204226A00}" type="presOf" srcId="{F29AB976-1BB9-4762-A804-1653508EE4CB}" destId="{54967AFE-369A-4518-AF81-9E8326D5454C}" srcOrd="0" destOrd="0" presId="urn:microsoft.com/office/officeart/2005/8/layout/lProcess2"/>
    <dgm:cxn modelId="{54CAAA57-6E80-4E8D-8648-926B258DBF3A}" type="presParOf" srcId="{6B97A749-6DE7-4D50-A61C-96500715AA4E}" destId="{ABCC9645-6A41-4786-A688-E15DFF2AF240}" srcOrd="0" destOrd="0" presId="urn:microsoft.com/office/officeart/2005/8/layout/lProcess2"/>
    <dgm:cxn modelId="{002471A6-EE40-4332-863A-0F0E5BFE4F17}" type="presParOf" srcId="{ABCC9645-6A41-4786-A688-E15DFF2AF240}" destId="{0F24AF3E-BBE0-4736-87B6-54773AFE9EC7}" srcOrd="0" destOrd="0" presId="urn:microsoft.com/office/officeart/2005/8/layout/lProcess2"/>
    <dgm:cxn modelId="{563C90AC-4776-41BC-AA95-0DC6D7337AF5}" type="presParOf" srcId="{ABCC9645-6A41-4786-A688-E15DFF2AF240}" destId="{C08B3A7E-2C88-43B1-9AF3-BFC21C0B18B2}" srcOrd="1" destOrd="0" presId="urn:microsoft.com/office/officeart/2005/8/layout/lProcess2"/>
    <dgm:cxn modelId="{E9D261D6-3B13-4D8C-9EE7-F86E624775B9}" type="presParOf" srcId="{ABCC9645-6A41-4786-A688-E15DFF2AF240}" destId="{A2B3F768-51B3-4ECE-BE06-F2EC3088935A}" srcOrd="2" destOrd="0" presId="urn:microsoft.com/office/officeart/2005/8/layout/lProcess2"/>
    <dgm:cxn modelId="{32840B5C-8519-49DC-A6B7-60D9891CE957}" type="presParOf" srcId="{A2B3F768-51B3-4ECE-BE06-F2EC3088935A}" destId="{CD893959-038A-44CA-A2DA-C02AAB496822}" srcOrd="0" destOrd="0" presId="urn:microsoft.com/office/officeart/2005/8/layout/lProcess2"/>
    <dgm:cxn modelId="{9E5B54B2-102C-4B9E-B914-F8F22B2D755F}" type="presParOf" srcId="{CD893959-038A-44CA-A2DA-C02AAB496822}" destId="{2024FF96-2E1C-460E-8220-6295CE64F0F5}" srcOrd="0" destOrd="0" presId="urn:microsoft.com/office/officeart/2005/8/layout/lProcess2"/>
    <dgm:cxn modelId="{E863F3F9-170C-4D00-9FCD-3028B59D649A}" type="presParOf" srcId="{6B97A749-6DE7-4D50-A61C-96500715AA4E}" destId="{F1DBE1F3-962B-4FA9-BCAB-0A3E5014A220}" srcOrd="1" destOrd="0" presId="urn:microsoft.com/office/officeart/2005/8/layout/lProcess2"/>
    <dgm:cxn modelId="{5AFEF4F8-AA2B-44A0-8781-66E3E48C9FBF}" type="presParOf" srcId="{6B97A749-6DE7-4D50-A61C-96500715AA4E}" destId="{3DBBC99A-D33A-49E3-B6C3-588E98A4D39D}" srcOrd="2" destOrd="0" presId="urn:microsoft.com/office/officeart/2005/8/layout/lProcess2"/>
    <dgm:cxn modelId="{4C78C006-9171-4CE7-94BE-3555D66B5935}" type="presParOf" srcId="{3DBBC99A-D33A-49E3-B6C3-588E98A4D39D}" destId="{F3BC9F91-36B5-4538-9803-D43ABB329D99}" srcOrd="0" destOrd="0" presId="urn:microsoft.com/office/officeart/2005/8/layout/lProcess2"/>
    <dgm:cxn modelId="{3881E12C-B89F-4C0A-A1E6-B25F45F2155A}" type="presParOf" srcId="{3DBBC99A-D33A-49E3-B6C3-588E98A4D39D}" destId="{D07D82FA-B067-4612-9498-715738D719D1}" srcOrd="1" destOrd="0" presId="urn:microsoft.com/office/officeart/2005/8/layout/lProcess2"/>
    <dgm:cxn modelId="{B47AC951-F445-4365-B340-9AD6BCC48458}" type="presParOf" srcId="{3DBBC99A-D33A-49E3-B6C3-588E98A4D39D}" destId="{F8500DA9-E39D-43E5-9D96-2AFA9B299B85}" srcOrd="2" destOrd="0" presId="urn:microsoft.com/office/officeart/2005/8/layout/lProcess2"/>
    <dgm:cxn modelId="{63BBFF4D-23AD-483E-8E84-3BE20EA4A615}" type="presParOf" srcId="{F8500DA9-E39D-43E5-9D96-2AFA9B299B85}" destId="{115A5A14-369E-44A1-897A-D2567285CA88}" srcOrd="0" destOrd="0" presId="urn:microsoft.com/office/officeart/2005/8/layout/lProcess2"/>
    <dgm:cxn modelId="{9319D293-33A0-4A0D-8E5C-776BA81EC23A}" type="presParOf" srcId="{115A5A14-369E-44A1-897A-D2567285CA88}" destId="{C8123DD9-213F-48B9-A7FB-378F1B03A9C9}" srcOrd="0" destOrd="0" presId="urn:microsoft.com/office/officeart/2005/8/layout/lProcess2"/>
    <dgm:cxn modelId="{70139103-F948-40B6-9576-D7D3589BF1A3}" type="presParOf" srcId="{115A5A14-369E-44A1-897A-D2567285CA88}" destId="{91E74F5C-74EA-43A3-9908-07D3E64F790F}" srcOrd="1" destOrd="0" presId="urn:microsoft.com/office/officeart/2005/8/layout/lProcess2"/>
    <dgm:cxn modelId="{3FA9D02E-6C06-4E50-B7DF-C0AA4518A44A}" type="presParOf" srcId="{115A5A14-369E-44A1-897A-D2567285CA88}" destId="{A1832F77-7DA8-4A31-B17C-E34B352DEF69}" srcOrd="2" destOrd="0" presId="urn:microsoft.com/office/officeart/2005/8/layout/lProcess2"/>
    <dgm:cxn modelId="{52CB00A8-449A-4B5C-90E2-4E5CA1FADBCE}" type="presParOf" srcId="{6B97A749-6DE7-4D50-A61C-96500715AA4E}" destId="{63CBE385-A859-4874-9F12-6232482C3E65}" srcOrd="3" destOrd="0" presId="urn:microsoft.com/office/officeart/2005/8/layout/lProcess2"/>
    <dgm:cxn modelId="{BD8B48C5-6613-4197-8A41-4B56CDAB307A}" type="presParOf" srcId="{6B97A749-6DE7-4D50-A61C-96500715AA4E}" destId="{0C8279F4-D055-4E9C-9EA3-1D3E82D3136D}" srcOrd="4" destOrd="0" presId="urn:microsoft.com/office/officeart/2005/8/layout/lProcess2"/>
    <dgm:cxn modelId="{1D7D4471-2CC1-4D05-A2D1-2975E069060F}" type="presParOf" srcId="{0C8279F4-D055-4E9C-9EA3-1D3E82D3136D}" destId="{6C9652A2-D77D-42F8-B8DF-63673B636A7A}" srcOrd="0" destOrd="0" presId="urn:microsoft.com/office/officeart/2005/8/layout/lProcess2"/>
    <dgm:cxn modelId="{EBAED941-2E92-464D-86D6-3B9221E30EB3}" type="presParOf" srcId="{0C8279F4-D055-4E9C-9EA3-1D3E82D3136D}" destId="{F61367C5-8185-4AF0-8219-E2ED17EF4B1D}" srcOrd="1" destOrd="0" presId="urn:microsoft.com/office/officeart/2005/8/layout/lProcess2"/>
    <dgm:cxn modelId="{8B75C86A-C19F-4A69-9D7C-6C1DE4A1703C}" type="presParOf" srcId="{0C8279F4-D055-4E9C-9EA3-1D3E82D3136D}" destId="{20A98BF4-7F36-48BF-AC97-1788D85771B6}" srcOrd="2" destOrd="0" presId="urn:microsoft.com/office/officeart/2005/8/layout/lProcess2"/>
    <dgm:cxn modelId="{EF62B83B-F18E-49CE-8B15-F50F9523CB9B}" type="presParOf" srcId="{20A98BF4-7F36-48BF-AC97-1788D85771B6}" destId="{666B7F3B-1DCD-4C96-8F0D-D24217714A0F}" srcOrd="0" destOrd="0" presId="urn:microsoft.com/office/officeart/2005/8/layout/lProcess2"/>
    <dgm:cxn modelId="{9E0FF581-4192-407E-8794-6E7F92C2529A}" type="presParOf" srcId="{666B7F3B-1DCD-4C96-8F0D-D24217714A0F}" destId="{4039905F-1C15-439E-AB1A-3BE5330E0044}" srcOrd="0" destOrd="0" presId="urn:microsoft.com/office/officeart/2005/8/layout/lProcess2"/>
    <dgm:cxn modelId="{35E03F12-F31B-4F58-8E7F-67195263932A}" type="presParOf" srcId="{666B7F3B-1DCD-4C96-8F0D-D24217714A0F}" destId="{21C22AFB-118E-4B19-949F-BD4461F43D9B}" srcOrd="1" destOrd="0" presId="urn:microsoft.com/office/officeart/2005/8/layout/lProcess2"/>
    <dgm:cxn modelId="{805F24A4-8B87-4E7B-8203-13E3AB1B1CD3}" type="presParOf" srcId="{666B7F3B-1DCD-4C96-8F0D-D24217714A0F}" destId="{54967AFE-369A-4518-AF81-9E8326D5454C}" srcOrd="2" destOrd="0" presId="urn:microsoft.com/office/officeart/2005/8/layout/lProcess2"/>
    <dgm:cxn modelId="{B07AC969-4F2B-463D-A5E4-0761B9168266}" type="presParOf" srcId="{666B7F3B-1DCD-4C96-8F0D-D24217714A0F}" destId="{903EFC86-6DEC-4D7A-86D9-425930FAB5A0}" srcOrd="3" destOrd="0" presId="urn:microsoft.com/office/officeart/2005/8/layout/lProcess2"/>
    <dgm:cxn modelId="{64105E8D-505E-4821-9DC9-983230EEA159}" type="presParOf" srcId="{666B7F3B-1DCD-4C96-8F0D-D24217714A0F}" destId="{8C684EF5-5134-4C62-A427-45FB35CCAB1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4AF3E-BBE0-4736-87B6-54773AFE9EC7}">
      <dsp:nvSpPr>
        <dsp:cNvPr id="0" name=""/>
        <dsp:cNvSpPr/>
      </dsp:nvSpPr>
      <dsp:spPr>
        <a:xfrm>
          <a:off x="1227" y="0"/>
          <a:ext cx="3192362" cy="37101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Accidents</a:t>
          </a:r>
          <a:br>
            <a:rPr lang="en-US" sz="1700" kern="1200" dirty="0"/>
          </a:br>
          <a:r>
            <a:rPr lang="en-US" sz="1700" kern="1200" dirty="0"/>
            <a:t>ID: </a:t>
          </a:r>
          <a:r>
            <a:rPr lang="en-US" sz="1700" i="1" kern="1200" dirty="0"/>
            <a:t>Accident Index</a:t>
          </a:r>
          <a:endParaRPr lang="en-GB" sz="1700" i="1" kern="1200" dirty="0"/>
        </a:p>
      </dsp:txBody>
      <dsp:txXfrm>
        <a:off x="1227" y="0"/>
        <a:ext cx="3192362" cy="1113045"/>
      </dsp:txXfrm>
    </dsp:sp>
    <dsp:sp modelId="{2024FF96-2E1C-460E-8220-6295CE64F0F5}">
      <dsp:nvSpPr>
        <dsp:cNvPr id="0" name=""/>
        <dsp:cNvSpPr/>
      </dsp:nvSpPr>
      <dsp:spPr>
        <a:xfrm>
          <a:off x="320464" y="1839237"/>
          <a:ext cx="2553890" cy="959213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Accident</a:t>
          </a:r>
          <a:endParaRPr lang="en-GB" sz="2100" kern="1200" dirty="0"/>
        </a:p>
      </dsp:txBody>
      <dsp:txXfrm>
        <a:off x="348558" y="1867331"/>
        <a:ext cx="2497702" cy="903025"/>
      </dsp:txXfrm>
    </dsp:sp>
    <dsp:sp modelId="{F3BC9F91-36B5-4538-9803-D43ABB329D99}">
      <dsp:nvSpPr>
        <dsp:cNvPr id="0" name=""/>
        <dsp:cNvSpPr/>
      </dsp:nvSpPr>
      <dsp:spPr>
        <a:xfrm>
          <a:off x="3433018" y="0"/>
          <a:ext cx="3192362" cy="37101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Vehicles</a:t>
          </a:r>
          <a:br>
            <a:rPr lang="en-US" sz="1700" kern="1200" dirty="0"/>
          </a:br>
          <a:r>
            <a:rPr lang="en-US" sz="1700" kern="1200" dirty="0"/>
            <a:t>ID: </a:t>
          </a:r>
          <a:r>
            <a:rPr lang="en-US" sz="1700" i="1" kern="1200" dirty="0"/>
            <a:t>Vehicle Reference</a:t>
          </a:r>
          <a:br>
            <a:rPr lang="en-US" sz="1700" kern="1200" dirty="0"/>
          </a:br>
          <a:r>
            <a:rPr lang="en-US" sz="1700" kern="1200" dirty="0"/>
            <a:t>Foreign Key: </a:t>
          </a:r>
          <a:r>
            <a:rPr lang="en-US" sz="1700" i="1" kern="1200" dirty="0"/>
            <a:t>Accident Index</a:t>
          </a:r>
          <a:endParaRPr lang="en-GB" sz="1700" i="1" kern="1200" dirty="0"/>
        </a:p>
      </dsp:txBody>
      <dsp:txXfrm>
        <a:off x="3433018" y="0"/>
        <a:ext cx="3192362" cy="1113045"/>
      </dsp:txXfrm>
    </dsp:sp>
    <dsp:sp modelId="{C8123DD9-213F-48B9-A7FB-378F1B03A9C9}">
      <dsp:nvSpPr>
        <dsp:cNvPr id="0" name=""/>
        <dsp:cNvSpPr/>
      </dsp:nvSpPr>
      <dsp:spPr>
        <a:xfrm>
          <a:off x="3752254" y="1297187"/>
          <a:ext cx="2553890" cy="836149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Vehicle 1</a:t>
          </a:r>
          <a:endParaRPr lang="en-GB" sz="2100" kern="1200" dirty="0"/>
        </a:p>
      </dsp:txBody>
      <dsp:txXfrm>
        <a:off x="3776744" y="1321677"/>
        <a:ext cx="2504910" cy="787169"/>
      </dsp:txXfrm>
    </dsp:sp>
    <dsp:sp modelId="{A1832F77-7DA8-4A31-B17C-E34B352DEF69}">
      <dsp:nvSpPr>
        <dsp:cNvPr id="0" name=""/>
        <dsp:cNvSpPr/>
      </dsp:nvSpPr>
      <dsp:spPr>
        <a:xfrm>
          <a:off x="3752254" y="2504351"/>
          <a:ext cx="2553890" cy="836149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Vehicle 2</a:t>
          </a:r>
          <a:endParaRPr lang="en-GB" sz="2100" kern="1200" dirty="0"/>
        </a:p>
      </dsp:txBody>
      <dsp:txXfrm>
        <a:off x="3776744" y="2528841"/>
        <a:ext cx="2504910" cy="787169"/>
      </dsp:txXfrm>
    </dsp:sp>
    <dsp:sp modelId="{6C9652A2-D77D-42F8-B8DF-63673B636A7A}">
      <dsp:nvSpPr>
        <dsp:cNvPr id="0" name=""/>
        <dsp:cNvSpPr/>
      </dsp:nvSpPr>
      <dsp:spPr>
        <a:xfrm>
          <a:off x="6864808" y="0"/>
          <a:ext cx="3192362" cy="37101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Casualties</a:t>
          </a:r>
          <a:br>
            <a:rPr lang="en-US" sz="1700" b="1" kern="1200" dirty="0"/>
          </a:br>
          <a:r>
            <a:rPr lang="en-US" sz="1700" b="0" kern="1200" dirty="0"/>
            <a:t>ID: </a:t>
          </a:r>
          <a:r>
            <a:rPr lang="en-US" sz="1700" b="0" i="1" kern="1200" dirty="0"/>
            <a:t>Casualty Reference</a:t>
          </a:r>
          <a:br>
            <a:rPr lang="en-US" sz="1700" kern="1200" dirty="0"/>
          </a:br>
          <a:r>
            <a:rPr lang="en-US" sz="1700" kern="1200" dirty="0"/>
            <a:t>Foreign Key: </a:t>
          </a:r>
          <a:r>
            <a:rPr lang="en-US" sz="1700" i="1" kern="1200" dirty="0"/>
            <a:t>Accident Index</a:t>
          </a:r>
          <a:br>
            <a:rPr lang="en-US" sz="1700" kern="1200" dirty="0"/>
          </a:br>
          <a:r>
            <a:rPr lang="en-US" sz="1700" kern="1200" dirty="0"/>
            <a:t>Foreign Key: </a:t>
          </a:r>
          <a:r>
            <a:rPr lang="en-US" sz="1700" i="1" kern="1200" dirty="0"/>
            <a:t>Vehicle Reference</a:t>
          </a:r>
          <a:endParaRPr lang="en-GB" sz="1700" i="1" kern="1200" dirty="0"/>
        </a:p>
      </dsp:txBody>
      <dsp:txXfrm>
        <a:off x="6864808" y="0"/>
        <a:ext cx="3192362" cy="1113045"/>
      </dsp:txXfrm>
    </dsp:sp>
    <dsp:sp modelId="{4039905F-1C15-439E-AB1A-3BE5330E0044}">
      <dsp:nvSpPr>
        <dsp:cNvPr id="0" name=""/>
        <dsp:cNvSpPr/>
      </dsp:nvSpPr>
      <dsp:spPr>
        <a:xfrm>
          <a:off x="7184044" y="1113362"/>
          <a:ext cx="2553890" cy="728896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Casualty 1</a:t>
          </a:r>
          <a:br>
            <a:rPr lang="en-US" sz="2100" kern="1200" dirty="0"/>
          </a:br>
          <a:r>
            <a:rPr lang="en-US" sz="2100" kern="1200" dirty="0"/>
            <a:t>(Driver)</a:t>
          </a:r>
          <a:endParaRPr lang="en-GB" sz="2100" kern="1200" dirty="0"/>
        </a:p>
      </dsp:txBody>
      <dsp:txXfrm>
        <a:off x="7205393" y="1134711"/>
        <a:ext cx="2511192" cy="686198"/>
      </dsp:txXfrm>
    </dsp:sp>
    <dsp:sp modelId="{54967AFE-369A-4518-AF81-9E8326D5454C}">
      <dsp:nvSpPr>
        <dsp:cNvPr id="0" name=""/>
        <dsp:cNvSpPr/>
      </dsp:nvSpPr>
      <dsp:spPr>
        <a:xfrm>
          <a:off x="7184044" y="1954396"/>
          <a:ext cx="2553890" cy="728896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Casualty 2</a:t>
          </a:r>
          <a:br>
            <a:rPr lang="en-US" sz="2100" kern="1200" dirty="0"/>
          </a:br>
          <a:r>
            <a:rPr lang="en-US" sz="2100" kern="1200" dirty="0"/>
            <a:t>(Passenger)</a:t>
          </a:r>
          <a:endParaRPr lang="en-GB" sz="2100" kern="1200" dirty="0"/>
        </a:p>
      </dsp:txBody>
      <dsp:txXfrm>
        <a:off x="7205393" y="1975745"/>
        <a:ext cx="2511192" cy="686198"/>
      </dsp:txXfrm>
    </dsp:sp>
    <dsp:sp modelId="{8C684EF5-5134-4C62-A427-45FB35CCAB17}">
      <dsp:nvSpPr>
        <dsp:cNvPr id="0" name=""/>
        <dsp:cNvSpPr/>
      </dsp:nvSpPr>
      <dsp:spPr>
        <a:xfrm>
          <a:off x="7184044" y="2795430"/>
          <a:ext cx="2553890" cy="728896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Casualty 3</a:t>
          </a:r>
          <a:br>
            <a:rPr lang="en-US" sz="2100" kern="1200" dirty="0"/>
          </a:br>
          <a:r>
            <a:rPr lang="en-US" sz="2100" kern="1200" dirty="0"/>
            <a:t>(Pedestrian)</a:t>
          </a:r>
          <a:endParaRPr lang="en-GB" sz="2100" kern="1200" dirty="0"/>
        </a:p>
      </dsp:txBody>
      <dsp:txXfrm>
        <a:off x="7205393" y="2816779"/>
        <a:ext cx="2511192" cy="686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7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86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07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37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11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90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70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81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53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CD43B3-1B9B-4DEF-931F-A0BC92141CEE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17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8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CD43B3-1B9B-4DEF-931F-A0BC92141CEE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6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uk/dataset/cb7ae6f0-4be6-4935-9277-47e5ce24a11f/road-safety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GB" sz="3600" b="1" dirty="0"/>
              <a:t>Predicting Seriousness of Injury in a Traffic Accident:</a:t>
            </a:r>
            <a:br>
              <a:rPr lang="en-GB" sz="3600" dirty="0"/>
            </a:br>
            <a:r>
              <a:rPr lang="en-GB" sz="3600" i="1" dirty="0"/>
              <a:t>A New Imbalanced Dataset and Benchmark</a:t>
            </a:r>
            <a:br>
              <a:rPr lang="en-GB" sz="3600" i="1" dirty="0"/>
            </a:br>
            <a:br>
              <a:rPr lang="en-GB" sz="3600" i="1" dirty="0"/>
            </a:br>
            <a:r>
              <a:rPr lang="en-GB" sz="3200" i="1" dirty="0"/>
              <a:t>Paschalis Lagias, George D. Magoulas, Ylli Prifti, and Alessandro Provetti</a:t>
            </a:r>
            <a:br>
              <a:rPr lang="en-GB" sz="3200" i="1" dirty="0"/>
            </a:b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F375F-94FC-79F6-05D0-AA24C9EBA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cap="none" dirty="0"/>
              <a:t>Birkbeck College, University of London, UK</a:t>
            </a:r>
            <a:endParaRPr lang="en-GB" sz="3200" cap="none" dirty="0"/>
          </a:p>
        </p:txBody>
      </p:sp>
    </p:spTree>
    <p:extLst>
      <p:ext uri="{BB962C8B-B14F-4D97-AF65-F5344CB8AC3E}">
        <p14:creationId xmlns:p14="http://schemas.microsoft.com/office/powerpoint/2010/main" val="174195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Missing value imputation based on domain knowledge</a:t>
            </a:r>
            <a:br>
              <a:rPr lang="en-GB" sz="3600" i="1" dirty="0"/>
            </a:br>
            <a:endParaRPr lang="en-GB" sz="3600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Car Passenger:</a:t>
            </a:r>
          </a:p>
          <a:p>
            <a:pPr marL="201168" lvl="1" indent="0">
              <a:buNone/>
            </a:pPr>
            <a:r>
              <a:rPr lang="en-US" sz="2000" dirty="0"/>
              <a:t>Missing values related to buses and vans were replaced with “Not car passenger”.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Car Passenger:</a:t>
            </a:r>
          </a:p>
          <a:p>
            <a:pPr marL="201168" lvl="1" indent="0">
              <a:buNone/>
            </a:pPr>
            <a:r>
              <a:rPr lang="en-US" sz="2000" dirty="0"/>
              <a:t>Missing values related to buses and vans were replaced with “Not car passenger”.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Car Passenger:</a:t>
            </a:r>
          </a:p>
          <a:p>
            <a:pPr marL="201168" lvl="1" indent="0">
              <a:buNone/>
            </a:pPr>
            <a:r>
              <a:rPr lang="en-US" sz="2000" dirty="0"/>
              <a:t>Missing values related to buses and vans were replaced with “Not car </a:t>
            </a:r>
            <a:r>
              <a:rPr lang="en-US" sz="2000"/>
              <a:t>passenger”.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5421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Time processing</a:t>
            </a:r>
            <a:br>
              <a:rPr lang="en-GB" sz="3600" i="1" dirty="0"/>
            </a:br>
            <a:endParaRPr lang="en-GB" sz="3600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800" b="1" dirty="0"/>
              <a:t>Merging Accidents, Vehicles and Casualties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Stage 1: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Vehicles + Casualties join on </a:t>
            </a:r>
            <a:r>
              <a:rPr lang="en-US" sz="2000" i="1" dirty="0"/>
              <a:t>Vehicle Reference.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Vehicles not matched with a casualty were removed.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Stage 2: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Stage 1 + Accidents join on </a:t>
            </a:r>
            <a:r>
              <a:rPr lang="en-US" sz="2000" i="1" dirty="0"/>
              <a:t>Accident Index.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GB" sz="2400" b="1" dirty="0"/>
              <a:t>Output: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2,915,883 rows and 66 features.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Casualty severity class distribution heavily imbalanced.</a:t>
            </a:r>
          </a:p>
        </p:txBody>
      </p:sp>
    </p:spTree>
    <p:extLst>
      <p:ext uri="{BB962C8B-B14F-4D97-AF65-F5344CB8AC3E}">
        <p14:creationId xmlns:p14="http://schemas.microsoft.com/office/powerpoint/2010/main" val="158462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Feature correlation and importance</a:t>
            </a:r>
            <a:br>
              <a:rPr lang="en-GB" sz="3600" i="1" dirty="0"/>
            </a:br>
            <a:endParaRPr lang="en-GB" sz="3600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800" b="1" dirty="0"/>
              <a:t>Merging Accidents, Vehicles and Casualties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Stage 1: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Vehicles + Casualties join on </a:t>
            </a:r>
            <a:r>
              <a:rPr lang="en-US" sz="2000" i="1" dirty="0"/>
              <a:t>Vehicle Reference.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Vehicles not matched with a casualty were removed.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Stage 2: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Stage 1 + Accidents join on </a:t>
            </a:r>
            <a:r>
              <a:rPr lang="en-US" sz="2000" i="1" dirty="0"/>
              <a:t>Accident Index.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GB" sz="2400" b="1" dirty="0"/>
              <a:t>Output: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2,915,883 rows and 66 features.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Casualty severity class distribution heavily imbalanced.</a:t>
            </a:r>
          </a:p>
        </p:txBody>
      </p:sp>
    </p:spTree>
    <p:extLst>
      <p:ext uri="{BB962C8B-B14F-4D97-AF65-F5344CB8AC3E}">
        <p14:creationId xmlns:p14="http://schemas.microsoft.com/office/powerpoint/2010/main" val="202423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Imputation with missForest</a:t>
            </a:r>
            <a:br>
              <a:rPr lang="en-GB" sz="3600" i="1" dirty="0"/>
            </a:br>
            <a:endParaRPr lang="en-GB" sz="3600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800" b="1" dirty="0"/>
              <a:t>Merging Accidents, Vehicles and Casualties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Stage 1: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Vehicles + Casualties join on </a:t>
            </a:r>
            <a:r>
              <a:rPr lang="en-US" sz="2000" i="1" dirty="0"/>
              <a:t>Vehicle Reference.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Vehicles not matched with a casualty were removed.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Stage 2: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Stage 1 + Accidents join on </a:t>
            </a:r>
            <a:r>
              <a:rPr lang="en-US" sz="2000" i="1" dirty="0"/>
              <a:t>Accident Index.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GB" sz="2400" b="1" dirty="0"/>
              <a:t>Output: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2,915,883 rows and 66 features.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Casualty severity class distribution heavily imbalanced.</a:t>
            </a:r>
          </a:p>
        </p:txBody>
      </p:sp>
    </p:spTree>
    <p:extLst>
      <p:ext uri="{BB962C8B-B14F-4D97-AF65-F5344CB8AC3E}">
        <p14:creationId xmlns:p14="http://schemas.microsoft.com/office/powerpoint/2010/main" val="46965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GB" sz="3600" b="1" dirty="0"/>
              <a:t>Baseline Models</a:t>
            </a:r>
            <a:br>
              <a:rPr lang="en-GB" sz="3600" dirty="0"/>
            </a:br>
            <a:r>
              <a:rPr lang="en-GB" sz="3600" i="1" dirty="0"/>
              <a:t>Multi-layered Perceptron</a:t>
            </a:r>
            <a:br>
              <a:rPr lang="en-GB" sz="3600" i="1" dirty="0"/>
            </a:br>
            <a:endParaRPr lang="en-GB" sz="3600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800" b="1" dirty="0"/>
              <a:t>Merging Accidents, Vehicles and Casualties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Stage 1: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Vehicles + Casualties join on </a:t>
            </a:r>
            <a:r>
              <a:rPr lang="en-US" sz="2000" i="1" dirty="0"/>
              <a:t>Vehicle Reference.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Vehicles not matched with a casualty were removed.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Stage 2: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Stage 1 + Accidents join on </a:t>
            </a:r>
            <a:r>
              <a:rPr lang="en-US" sz="2000" i="1" dirty="0"/>
              <a:t>Accident Index.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GB" sz="2400" b="1" dirty="0"/>
              <a:t>Output: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2,915,883 rows and 66 features.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Casualty severity class distribution heavily imbalanced.</a:t>
            </a:r>
          </a:p>
        </p:txBody>
      </p:sp>
    </p:spTree>
    <p:extLst>
      <p:ext uri="{BB962C8B-B14F-4D97-AF65-F5344CB8AC3E}">
        <p14:creationId xmlns:p14="http://schemas.microsoft.com/office/powerpoint/2010/main" val="2976992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GB" sz="3600" b="1" dirty="0"/>
              <a:t>Baseline Models</a:t>
            </a:r>
            <a:br>
              <a:rPr lang="en-GB" sz="3600" dirty="0"/>
            </a:br>
            <a:r>
              <a:rPr lang="en-GB" sz="3600" i="1" dirty="0"/>
              <a:t>Reinforcement Learning Deep Q Network</a:t>
            </a:r>
            <a:br>
              <a:rPr lang="en-GB" sz="3600" i="1" dirty="0"/>
            </a:br>
            <a:endParaRPr lang="en-GB" sz="3600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800" b="1" dirty="0"/>
              <a:t>Merging Accidents, Vehicles and Casualties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Stage 1: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Vehicles + Casualties join on </a:t>
            </a:r>
            <a:r>
              <a:rPr lang="en-US" sz="2000" i="1" dirty="0"/>
              <a:t>Vehicle Reference.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Vehicles not matched with a casualty were removed.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Stage 2: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Stage 1 + Accidents join on </a:t>
            </a:r>
            <a:r>
              <a:rPr lang="en-US" sz="2000" i="1" dirty="0"/>
              <a:t>Accident Index.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GB" sz="2400" b="1" dirty="0"/>
              <a:t>Output: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2,915,883 rows and 66 features.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Casualty severity class distribution heavily imbalanced.</a:t>
            </a:r>
          </a:p>
        </p:txBody>
      </p:sp>
    </p:spTree>
    <p:extLst>
      <p:ext uri="{BB962C8B-B14F-4D97-AF65-F5344CB8AC3E}">
        <p14:creationId xmlns:p14="http://schemas.microsoft.com/office/powerpoint/2010/main" val="254334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GB" sz="3600" b="1" dirty="0"/>
              <a:t>UK Department for Transport</a:t>
            </a:r>
            <a:br>
              <a:rPr lang="en-GB" sz="3600" dirty="0"/>
            </a:br>
            <a:r>
              <a:rPr lang="en-GB" sz="3600" i="1" dirty="0"/>
              <a:t>Traffic Accident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Available to </a:t>
            </a:r>
            <a:r>
              <a:rPr lang="en-US"/>
              <a:t>the public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45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GB" sz="3600" b="1" dirty="0"/>
              <a:t>UK Department for Transport</a:t>
            </a:r>
            <a:br>
              <a:rPr lang="en-GB" sz="3600" dirty="0"/>
            </a:br>
            <a:r>
              <a:rPr lang="en-GB" sz="3600" i="1" dirty="0"/>
              <a:t>Road Safety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400" dirty="0"/>
              <a:t>Available to the public via UK Government Open Data webpage: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Road Safety Data link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Records available since 1979.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3 datasets published per year: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b="1" dirty="0"/>
              <a:t>Accidents:</a:t>
            </a:r>
            <a:r>
              <a:rPr lang="en-US" sz="2000" dirty="0"/>
              <a:t> Incident conditions.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b="1" dirty="0"/>
              <a:t>Vehicles:</a:t>
            </a:r>
            <a:r>
              <a:rPr lang="en-US" sz="2000" dirty="0"/>
              <a:t> Vehicle characteristics, driver details, action before the incident.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b="1" dirty="0"/>
              <a:t>Casualties:</a:t>
            </a:r>
            <a:r>
              <a:rPr lang="en-US" sz="2000" dirty="0"/>
              <a:t> Details about injured individuals.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STATS 20: Associated Documentation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19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GB" sz="3600" b="1" dirty="0"/>
              <a:t>UK Department for Transport</a:t>
            </a:r>
            <a:br>
              <a:rPr lang="en-GB" sz="3600" dirty="0"/>
            </a:br>
            <a:r>
              <a:rPr lang="en-GB" sz="3600" i="1" dirty="0"/>
              <a:t>Road Safety Data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DC560B5-ABDF-6C32-908B-BEBCD616E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633142"/>
              </p:ext>
            </p:extLst>
          </p:nvPr>
        </p:nvGraphicFramePr>
        <p:xfrm>
          <a:off x="1097280" y="2243959"/>
          <a:ext cx="10058399" cy="3710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62A7EA-7F3F-4E5C-0F79-6EBFB6769BE4}"/>
              </a:ext>
            </a:extLst>
          </p:cNvPr>
          <p:cNvCxnSpPr>
            <a:cxnSpLocks/>
          </p:cNvCxnSpPr>
          <p:nvPr/>
        </p:nvCxnSpPr>
        <p:spPr>
          <a:xfrm flipV="1">
            <a:off x="3978166" y="3930869"/>
            <a:ext cx="877613" cy="672662"/>
          </a:xfrm>
          <a:prstGeom prst="straightConnector1">
            <a:avLst/>
          </a:prstGeom>
          <a:ln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8A8D13-7678-ED4E-087C-C461458A369A}"/>
              </a:ext>
            </a:extLst>
          </p:cNvPr>
          <p:cNvCxnSpPr>
            <a:cxnSpLocks/>
          </p:cNvCxnSpPr>
          <p:nvPr/>
        </p:nvCxnSpPr>
        <p:spPr>
          <a:xfrm>
            <a:off x="3978166" y="4603531"/>
            <a:ext cx="877613" cy="609600"/>
          </a:xfrm>
          <a:prstGeom prst="straightConnector1">
            <a:avLst/>
          </a:prstGeom>
          <a:ln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A99567-3FDA-5368-D95C-96B82EB9C807}"/>
              </a:ext>
            </a:extLst>
          </p:cNvPr>
          <p:cNvCxnSpPr>
            <a:cxnSpLocks/>
          </p:cNvCxnSpPr>
          <p:nvPr/>
        </p:nvCxnSpPr>
        <p:spPr>
          <a:xfrm>
            <a:off x="7412421" y="5171090"/>
            <a:ext cx="859220" cy="220717"/>
          </a:xfrm>
          <a:prstGeom prst="straightConnector1">
            <a:avLst/>
          </a:prstGeom>
          <a:ln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D5A06C-6AC7-20A8-7E55-6A82F94A56D6}"/>
              </a:ext>
            </a:extLst>
          </p:cNvPr>
          <p:cNvCxnSpPr>
            <a:cxnSpLocks/>
          </p:cNvCxnSpPr>
          <p:nvPr/>
        </p:nvCxnSpPr>
        <p:spPr>
          <a:xfrm>
            <a:off x="7412421" y="4009698"/>
            <a:ext cx="859220" cy="593833"/>
          </a:xfrm>
          <a:prstGeom prst="straightConnector1">
            <a:avLst/>
          </a:prstGeom>
          <a:ln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2C2DB2-CEBE-136A-CF95-E0DA887ABC5A}"/>
              </a:ext>
            </a:extLst>
          </p:cNvPr>
          <p:cNvCxnSpPr>
            <a:cxnSpLocks/>
          </p:cNvCxnSpPr>
          <p:nvPr/>
        </p:nvCxnSpPr>
        <p:spPr>
          <a:xfrm flipV="1">
            <a:off x="7412421" y="3715408"/>
            <a:ext cx="877613" cy="294290"/>
          </a:xfrm>
          <a:prstGeom prst="straightConnector1">
            <a:avLst/>
          </a:prstGeom>
          <a:ln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50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GB" sz="3600" b="1" dirty="0"/>
              <a:t>UK Department for Transport</a:t>
            </a:r>
            <a:br>
              <a:rPr lang="en-GB" sz="3600" dirty="0"/>
            </a:br>
            <a:r>
              <a:rPr lang="en-GB" sz="3600" i="1" dirty="0"/>
              <a:t>Road Safety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400" dirty="0"/>
              <a:t>Accident / Casualty Severity: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b="1" dirty="0"/>
              <a:t>Slight:</a:t>
            </a:r>
            <a:br>
              <a:rPr lang="en-US" sz="2000" b="1" dirty="0"/>
            </a:br>
            <a:r>
              <a:rPr lang="en-US" sz="2000" b="1" dirty="0"/>
              <a:t> </a:t>
            </a:r>
            <a:r>
              <a:rPr lang="en-US" sz="2000" dirty="0"/>
              <a:t>E.g., collisions in parking lots or with very low speed. About 89% of all records.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b="1" dirty="0"/>
              <a:t>Serious:</a:t>
            </a:r>
            <a:br>
              <a:rPr lang="en-US" sz="2000" b="1" dirty="0"/>
            </a:br>
            <a:r>
              <a:rPr lang="en-US" sz="2000" b="1" dirty="0"/>
              <a:t> </a:t>
            </a:r>
            <a:r>
              <a:rPr lang="en-US" sz="2000" dirty="0"/>
              <a:t>Incidents where hospitalization is required. About 10% of all records.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 Fatal:</a:t>
            </a:r>
            <a:br>
              <a:rPr lang="en-US" sz="2000" b="1" dirty="0"/>
            </a:br>
            <a:r>
              <a:rPr lang="en-US" sz="2000" b="1" dirty="0"/>
              <a:t> </a:t>
            </a:r>
            <a:r>
              <a:rPr lang="en-US" sz="2000" dirty="0"/>
              <a:t>About 1% of all records.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400" dirty="0"/>
              <a:t>Most data variables are nominal and encoded with integers that represent a category.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Missing values are encoded with -1.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94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GB" sz="3600" b="1" dirty="0"/>
              <a:t>Past Work with UK Road Safety Data</a:t>
            </a:r>
            <a:endParaRPr lang="en-GB" sz="3600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Research Focus: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Exploratory data analysis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Prediction of Accident Severity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Features derived mostly from Accidents dataset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1" dirty="0"/>
              <a:t> Challenges: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Class distribution for Accident Severity is heavily imbalanced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Low accuracy achieved for minority classes (serious, fatal)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Missing values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51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Data merging</a:t>
            </a:r>
            <a:br>
              <a:rPr lang="en-GB" sz="3600" i="1" dirty="0"/>
            </a:br>
            <a:endParaRPr lang="en-GB" sz="3600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800" b="1" dirty="0"/>
              <a:t>Merging Accidents, Vehicles and Casualties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Stage 1: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Vehicles + Casualties join on </a:t>
            </a:r>
            <a:r>
              <a:rPr lang="en-US" sz="2000" i="1" dirty="0"/>
              <a:t>Vehicle Reference.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Vehicles not matched with a casualty were removed.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Stage 2: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Stage 1 + Accidents join on </a:t>
            </a:r>
            <a:r>
              <a:rPr lang="en-US" sz="2000" i="1" dirty="0"/>
              <a:t>Accident Index.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GB" sz="2400" b="1" dirty="0"/>
              <a:t>Output: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2,915,883 rows and 66 features.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Casualty severity class distribution heavily imbalanced.</a:t>
            </a:r>
          </a:p>
        </p:txBody>
      </p:sp>
    </p:spTree>
    <p:extLst>
      <p:ext uri="{BB962C8B-B14F-4D97-AF65-F5344CB8AC3E}">
        <p14:creationId xmlns:p14="http://schemas.microsoft.com/office/powerpoint/2010/main" val="965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Casualty Severity imbalanced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910D5-6E94-A0AA-6677-A13B50BD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28" y="1825326"/>
            <a:ext cx="7692543" cy="439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0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Features dropped</a:t>
            </a:r>
            <a:br>
              <a:rPr lang="en-GB" sz="3600" i="1" dirty="0"/>
            </a:br>
            <a:endParaRPr lang="en-GB" sz="3600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281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Accident Index, Vehicle Ref. and Casualty Ref:</a:t>
            </a:r>
          </a:p>
          <a:p>
            <a:pPr marL="201168" lvl="1" indent="0">
              <a:buNone/>
            </a:pPr>
            <a:r>
              <a:rPr lang="en-US" sz="2000" dirty="0"/>
              <a:t>Features used only for data joins.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Age Band of Driver and Age Band of Casualty:</a:t>
            </a:r>
          </a:p>
          <a:p>
            <a:pPr marL="201168" lvl="1" indent="0">
              <a:buNone/>
            </a:pPr>
            <a:r>
              <a:rPr lang="en-US" sz="2000" dirty="0"/>
              <a:t>Data already include ages for casualties and drivers.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GB" sz="2400" b="1" dirty="0"/>
              <a:t>Latitude, Longitude and LSOA of Accident Location:</a:t>
            </a:r>
          </a:p>
          <a:p>
            <a:pPr marL="201168" lvl="1" indent="0">
              <a:buNone/>
            </a:pPr>
            <a:r>
              <a:rPr lang="en-GB" sz="2000" dirty="0"/>
              <a:t>Data already include Eastings and Northings.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GB" sz="2400" b="1" dirty="0"/>
              <a:t>Did Police attend Accident Scene, Accident Severity and No of Casualties:</a:t>
            </a:r>
          </a:p>
          <a:p>
            <a:pPr marL="201168" lvl="1" indent="0">
              <a:buNone/>
            </a:pPr>
            <a:r>
              <a:rPr lang="en-GB" sz="2000" dirty="0"/>
              <a:t>Post-accident information was removed from the research.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GB" sz="2400" b="1" dirty="0"/>
              <a:t>Road Maintenance Worker, Journey Purpose of Driver and Engine Capacity:</a:t>
            </a:r>
          </a:p>
          <a:p>
            <a:pPr marL="201168" lvl="1" indent="0">
              <a:buNone/>
            </a:pPr>
            <a:r>
              <a:rPr lang="en-GB" sz="2000" dirty="0"/>
              <a:t>Excessive number of missing values, “unknown” and “not applicable”. Engine Capacity data inconsistent with Vehicle Types.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0654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Correction for “unknown” values</a:t>
            </a:r>
            <a:br>
              <a:rPr lang="en-GB" sz="3600" i="1" dirty="0"/>
            </a:br>
            <a:endParaRPr lang="en-GB" sz="3600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800" b="1" dirty="0"/>
              <a:t>Values for “unknown” were re-encoded as missing with -1: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</a:t>
            </a:r>
            <a:r>
              <a:rPr lang="en-US" sz="2400" dirty="0"/>
              <a:t>Urban or Rural Area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Sex of Casualty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Sex of Driver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Pedestrian Location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Pedestrian Movement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Light Conditions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105631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964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Courier New</vt:lpstr>
      <vt:lpstr>Wingdings</vt:lpstr>
      <vt:lpstr>Retrospect</vt:lpstr>
      <vt:lpstr>Predicting Seriousness of Injury in a Traffic Accident: A New Imbalanced Dataset and Benchmark  Paschalis Lagias, George D. Magoulas, Ylli Prifti, and Alessandro Provetti </vt:lpstr>
      <vt:lpstr>UK Department for Transport Road Safety Data</vt:lpstr>
      <vt:lpstr>UK Department for Transport Road Safety Data</vt:lpstr>
      <vt:lpstr>UK Department for Transport Road Safety Data</vt:lpstr>
      <vt:lpstr>Past Work with UK Road Safety Data</vt:lpstr>
      <vt:lpstr>Data Preparation Data merging </vt:lpstr>
      <vt:lpstr>Data Preparation Casualty Severity imbalanced distribution</vt:lpstr>
      <vt:lpstr>Data Preparation Features dropped </vt:lpstr>
      <vt:lpstr>Data Preparation Correction for “unknown” values </vt:lpstr>
      <vt:lpstr>Data Preparation Missing value imputation based on domain knowledge </vt:lpstr>
      <vt:lpstr>Data Preparation Time processing </vt:lpstr>
      <vt:lpstr>Data Preparation Feature correlation and importance </vt:lpstr>
      <vt:lpstr>Data Preparation Imputation with missForest </vt:lpstr>
      <vt:lpstr>Baseline Models Multi-layered Perceptron </vt:lpstr>
      <vt:lpstr>Baseline Models Reinforcement Learning Deep Q Network </vt:lpstr>
      <vt:lpstr>UK Department for Transport Traffic Accident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Paschalis Lagias</dc:creator>
  <cp:lastModifiedBy>Paschalis Lagias</cp:lastModifiedBy>
  <cp:revision>40</cp:revision>
  <dcterms:created xsi:type="dcterms:W3CDTF">2022-05-28T14:14:36Z</dcterms:created>
  <dcterms:modified xsi:type="dcterms:W3CDTF">2022-05-30T22:08:57Z</dcterms:modified>
</cp:coreProperties>
</file>