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0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6.emf"/><Relationship Id="rId7" Type="http://schemas.openxmlformats.org/officeDocument/2006/relationships/image" Target="../media/image20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6.emf"/><Relationship Id="rId7" Type="http://schemas.openxmlformats.org/officeDocument/2006/relationships/image" Target="../media/image2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6.emf"/><Relationship Id="rId7" Type="http://schemas.openxmlformats.org/officeDocument/2006/relationships/image" Target="../media/image2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6.emf"/><Relationship Id="rId7" Type="http://schemas.openxmlformats.org/officeDocument/2006/relationships/image" Target="../media/image2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image" Target="../media/image25.emf"/><Relationship Id="rId4" Type="http://schemas.openxmlformats.org/officeDocument/2006/relationships/image" Target="../media/image17.emf"/><Relationship Id="rId9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6.emf"/><Relationship Id="rId7" Type="http://schemas.openxmlformats.org/officeDocument/2006/relationships/image" Target="../media/image2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image" Target="../media/image26.emf"/><Relationship Id="rId4" Type="http://schemas.openxmlformats.org/officeDocument/2006/relationships/image" Target="../media/image17.emf"/><Relationship Id="rId9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6.emf"/><Relationship Id="rId7" Type="http://schemas.openxmlformats.org/officeDocument/2006/relationships/image" Target="../media/image2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11" Type="http://schemas.openxmlformats.org/officeDocument/2006/relationships/image" Target="../media/image27.emf"/><Relationship Id="rId5" Type="http://schemas.openxmlformats.org/officeDocument/2006/relationships/image" Target="../media/image18.emf"/><Relationship Id="rId10" Type="http://schemas.openxmlformats.org/officeDocument/2006/relationships/image" Target="../media/image26.emf"/><Relationship Id="rId4" Type="http://schemas.openxmlformats.org/officeDocument/2006/relationships/image" Target="../media/image17.emf"/><Relationship Id="rId9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6.emf"/><Relationship Id="rId7" Type="http://schemas.openxmlformats.org/officeDocument/2006/relationships/image" Target="../media/image2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image" Target="../media/image28.emf"/><Relationship Id="rId4" Type="http://schemas.openxmlformats.org/officeDocument/2006/relationships/image" Target="../media/image17.emf"/><Relationship Id="rId9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5D5B3C-814C-AC4A-8D9C-D406673B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91" y="2597559"/>
            <a:ext cx="7673354" cy="5902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16E341-E781-5343-88DC-C209A6CDE23A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BCD8C-8A02-D04E-B88C-89A8E2210F54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7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EFE1F-22C0-844E-BF47-355488AEAB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87"/>
          <a:stretch/>
        </p:blipFill>
        <p:spPr>
          <a:xfrm>
            <a:off x="4848836" y="2699743"/>
            <a:ext cx="5075341" cy="5881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53FA16-621C-6F42-AAC4-34D00FAF0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370" y="4220737"/>
            <a:ext cx="1875803" cy="5662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22C11C-9DD3-B340-BF33-1FDAFB68B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370" y="4227979"/>
            <a:ext cx="1888514" cy="5701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3CFA47-BBE4-8046-9F57-522E1A041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1933" y="2699743"/>
            <a:ext cx="5109145" cy="5881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3EB1064-876F-1E49-AC34-3D65B046E080}"/>
              </a:ext>
            </a:extLst>
          </p:cNvPr>
          <p:cNvSpPr/>
          <p:nvPr/>
        </p:nvSpPr>
        <p:spPr>
          <a:xfrm>
            <a:off x="4831933" y="1900398"/>
            <a:ext cx="5437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在数组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中有，所以就不用更新了。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25492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20944A7-455C-C24E-B3C4-E3B6D92D8660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B28F6EA-374E-2543-A9C7-499ADE0FACC2}"/>
              </a:ext>
            </a:extLst>
          </p:cNvPr>
          <p:cNvCxnSpPr/>
          <p:nvPr/>
        </p:nvCxnSpPr>
        <p:spPr>
          <a:xfrm>
            <a:off x="5193231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A78A5CD-F96A-3645-BA75-C0A3EF2856B6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F3737E-0AC8-A344-96CD-C6171AE11522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412254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25492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DFE0F9D-8ACE-CF44-834C-578738682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892" y="2699742"/>
            <a:ext cx="4484285" cy="58810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C0F8DA9-6483-2A40-B529-AA5231D5D4AB}"/>
              </a:ext>
            </a:extLst>
          </p:cNvPr>
          <p:cNvSpPr/>
          <p:nvPr/>
        </p:nvSpPr>
        <p:spPr>
          <a:xfrm>
            <a:off x="5439892" y="1568353"/>
            <a:ext cx="6282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要小，应该更新到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数组的某个位置，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使得长度为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的数组的最小末尾是“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4”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18D57C-B1F5-8344-8598-A61F83811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862" y="4220737"/>
            <a:ext cx="1896745" cy="57260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11E55D9-59A1-194C-BC36-11C0E508D130}"/>
              </a:ext>
            </a:extLst>
          </p:cNvPr>
          <p:cNvSpPr/>
          <p:nvPr/>
        </p:nvSpPr>
        <p:spPr>
          <a:xfrm>
            <a:off x="3048753" y="3343323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容易看出，“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4”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应该将原来“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的位置替换。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1B9858-70D1-5F40-8BF3-E6C1C4599716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D8B2133-B1B8-9741-B606-625D8566EA4A}"/>
              </a:ext>
            </a:extLst>
          </p:cNvPr>
          <p:cNvCxnSpPr/>
          <p:nvPr/>
        </p:nvCxnSpPr>
        <p:spPr>
          <a:xfrm>
            <a:off x="5795903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331B595-EE7E-A648-989D-2405B553E06A}"/>
              </a:ext>
            </a:extLst>
          </p:cNvPr>
          <p:cNvSpPr/>
          <p:nvPr/>
        </p:nvSpPr>
        <p:spPr>
          <a:xfrm>
            <a:off x="2161880" y="92573"/>
            <a:ext cx="6636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7FDAB5-3AB2-AF4B-9136-AFE7ECCEEB20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303063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25492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DFE0F9D-8ACE-CF44-834C-5787386822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32"/>
          <a:stretch/>
        </p:blipFill>
        <p:spPr>
          <a:xfrm>
            <a:off x="6073629" y="2699742"/>
            <a:ext cx="3850548" cy="5881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18D57C-B1F5-8344-8598-A61F83811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862" y="4220737"/>
            <a:ext cx="1896745" cy="5726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609DFF2-0BF4-7D47-A40A-012A4B2453DC}"/>
              </a:ext>
            </a:extLst>
          </p:cNvPr>
          <p:cNvSpPr/>
          <p:nvPr/>
        </p:nvSpPr>
        <p:spPr>
          <a:xfrm>
            <a:off x="2432591" y="3347601"/>
            <a:ext cx="9371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表示：到当前遍历的数为止，长度为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的“上升子序列”末尾元素最小是“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BE7340-13BC-DB42-B723-61C6DEF190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8003" y="4220737"/>
            <a:ext cx="1916220" cy="57848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4A28059-AF8A-484F-9C6F-8316385AFE32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FAD757-8BB1-2540-A492-BC0B4F558F45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92F515-F466-D747-922B-72BA8D1A934A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60357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867325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DFE0F9D-8ACE-CF44-834C-5787386822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2"/>
          <a:stretch/>
        </p:blipFill>
        <p:spPr>
          <a:xfrm>
            <a:off x="6073629" y="2699742"/>
            <a:ext cx="3850548" cy="5881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89341C-1570-8A41-8560-705440F34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629" y="2699742"/>
            <a:ext cx="3859426" cy="588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23D460C-700B-2241-B8D7-93F97E1F12B3}"/>
              </a:ext>
            </a:extLst>
          </p:cNvPr>
          <p:cNvSpPr/>
          <p:nvPr/>
        </p:nvSpPr>
        <p:spPr>
          <a:xfrm>
            <a:off x="5989994" y="15926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要小，应该更新到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数组的某个位置，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使得长度为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i+1 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的数组的最小末尾是“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85264A-AA43-C640-8EE1-6BF39566B65B}"/>
              </a:ext>
            </a:extLst>
          </p:cNvPr>
          <p:cNvSpPr/>
          <p:nvPr/>
        </p:nvSpPr>
        <p:spPr>
          <a:xfrm>
            <a:off x="3444421" y="3345966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容易看出，“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应该将原来“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的位置替换。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7AEBF2-F7C2-914B-A781-EB48B26DF6FF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BFEC6CF-1235-9841-B772-45EB4CB04454}"/>
              </a:ext>
            </a:extLst>
          </p:cNvPr>
          <p:cNvCxnSpPr/>
          <p:nvPr/>
        </p:nvCxnSpPr>
        <p:spPr>
          <a:xfrm>
            <a:off x="6429748" y="2297070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CAA66DB-B048-8741-AFDA-E75134D5BB67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95BE09-E1E4-9F4D-819F-2BBBF354C987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74273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FEDA30-F741-1F43-834F-BD52B0A1FA6D}"/>
              </a:ext>
            </a:extLst>
          </p:cNvPr>
          <p:cNvCxnSpPr/>
          <p:nvPr/>
        </p:nvCxnSpPr>
        <p:spPr>
          <a:xfrm>
            <a:off x="3867325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689341C-1570-8A41-8560-705440F34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37"/>
          <a:stretch/>
        </p:blipFill>
        <p:spPr>
          <a:xfrm>
            <a:off x="6719581" y="2699742"/>
            <a:ext cx="3213473" cy="588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2BD2203-C75E-9144-A7B3-2799E25C3092}"/>
              </a:ext>
            </a:extLst>
          </p:cNvPr>
          <p:cNvSpPr/>
          <p:nvPr/>
        </p:nvSpPr>
        <p:spPr>
          <a:xfrm>
            <a:off x="2275280" y="3345466"/>
            <a:ext cx="9385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表示：到当前遍历的数为止，长度为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的“上升子序列”末尾元素最小是“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0D0DAB1-6D5E-B54A-A85A-B501E35CF0DA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7B5C30-CDA3-3742-8B64-A18D5EDF0AF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F95A3B-4F49-6440-B201-2834062373AD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353813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89341C-1570-8A41-8560-705440F34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37"/>
          <a:stretch/>
        </p:blipFill>
        <p:spPr>
          <a:xfrm>
            <a:off x="6719581" y="2699742"/>
            <a:ext cx="3213473" cy="588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F84671-6BCD-BB4A-ABA0-2F5525B51707}"/>
              </a:ext>
            </a:extLst>
          </p:cNvPr>
          <p:cNvSpPr/>
          <p:nvPr/>
        </p:nvSpPr>
        <p:spPr>
          <a:xfrm>
            <a:off x="5572250" y="1646094"/>
            <a:ext cx="6707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”要大，直接跟在原来的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数组的后面，构成了一个更长的“最长上升子序列”。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EE8CE-72CD-174C-96E3-B69763EBE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9581" y="2706317"/>
            <a:ext cx="3162054" cy="5815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8EA58A1-769B-AD4A-81CB-79AAF1B03538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EB8B27B-169A-6F4B-8853-08D65248D7B6}"/>
              </a:ext>
            </a:extLst>
          </p:cNvPr>
          <p:cNvCxnSpPr/>
          <p:nvPr/>
        </p:nvCxnSpPr>
        <p:spPr>
          <a:xfrm>
            <a:off x="7073985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6E5A3BB-FA73-7B41-B880-21C36985F1B5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FB5ABC-70D7-7249-9225-10B2C2E5B7DA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134901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A8757C-86A4-914A-9078-7CE1AD0E5C16}"/>
              </a:ext>
            </a:extLst>
          </p:cNvPr>
          <p:cNvSpPr/>
          <p:nvPr/>
        </p:nvSpPr>
        <p:spPr>
          <a:xfrm>
            <a:off x="4325334" y="3347601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EE8CE-72CD-174C-96E3-B69763EBEC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28"/>
          <a:stretch/>
        </p:blipFill>
        <p:spPr>
          <a:xfrm>
            <a:off x="7365533" y="2706317"/>
            <a:ext cx="2516101" cy="581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4605556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99F4A89-4935-9C47-8DE6-E0E3D4001F1A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9816AF-631C-5743-A055-493058534613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BA1C53-FFBC-8440-9B22-C64FE2441403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233429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0EE8CE-72CD-174C-96E3-B69763EBEC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28"/>
          <a:stretch/>
        </p:blipFill>
        <p:spPr>
          <a:xfrm>
            <a:off x="7365533" y="2706317"/>
            <a:ext cx="2516101" cy="581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3959604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AE1B3E4-5217-0247-8F0A-FA22388EDA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5533" y="2686293"/>
            <a:ext cx="2544181" cy="5815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2ABFBD2-8F29-D748-AAEC-892933678D7F}"/>
              </a:ext>
            </a:extLst>
          </p:cNvPr>
          <p:cNvSpPr/>
          <p:nvPr/>
        </p:nvSpPr>
        <p:spPr>
          <a:xfrm>
            <a:off x="5998522" y="1848478"/>
            <a:ext cx="6602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比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”要小，所以要尝试更新。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8E2D9F-D359-0946-B715-D4E6BC6CE1F7}"/>
              </a:ext>
            </a:extLst>
          </p:cNvPr>
          <p:cNvSpPr/>
          <p:nvPr/>
        </p:nvSpPr>
        <p:spPr>
          <a:xfrm>
            <a:off x="3257742" y="3318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但是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数组中，已经有元素“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”了，所以不用更新。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B1FD45-DB57-1141-A0F1-1BCBDD9A6A40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18A41B6-7C3D-6A4E-A6FE-B1E8C755577F}"/>
              </a:ext>
            </a:extLst>
          </p:cNvPr>
          <p:cNvCxnSpPr/>
          <p:nvPr/>
        </p:nvCxnSpPr>
        <p:spPr>
          <a:xfrm>
            <a:off x="7707831" y="2303645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4309485-3103-5E49-A04A-EA50E32B5AF6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C443F3-0996-E04F-9A7A-71492DB546A9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56968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458877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3ABFC1D-A6E6-0C43-AA39-D713BF337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449" y="2661227"/>
            <a:ext cx="2042114" cy="61648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6E5735D-5505-7E47-8AE7-F05B37A7A402}"/>
              </a:ext>
            </a:extLst>
          </p:cNvPr>
          <p:cNvSpPr/>
          <p:nvPr/>
        </p:nvSpPr>
        <p:spPr>
          <a:xfrm>
            <a:off x="5606493" y="1835945"/>
            <a:ext cx="62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比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”要小，所以要尝试更新。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9BF0F-6B3F-F04D-8C7F-386152BD944D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可以更新在原来“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19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的位置。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E374357-1DF2-AB4F-BC60-6025AA046A13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E2B37A-79F3-1C4E-8649-4EDBA7BC7D5B}"/>
              </a:ext>
            </a:extLst>
          </p:cNvPr>
          <p:cNvCxnSpPr/>
          <p:nvPr/>
        </p:nvCxnSpPr>
        <p:spPr>
          <a:xfrm>
            <a:off x="8383240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81C139E-0F6C-8B4E-A1F9-DBB57583E7C6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954F92-497B-014E-97C7-4FBB1DFE6967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259472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4588778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3ABFC1D-A6E6-0C43-AA39-D713BF337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386"/>
          <a:stretch/>
        </p:blipFill>
        <p:spPr>
          <a:xfrm>
            <a:off x="8686799" y="2661227"/>
            <a:ext cx="1380763" cy="6164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D4AA4C8-8BD5-754F-B5F9-91DFB45DE2DB}"/>
              </a:ext>
            </a:extLst>
          </p:cNvPr>
          <p:cNvSpPr/>
          <p:nvPr/>
        </p:nvSpPr>
        <p:spPr>
          <a:xfrm>
            <a:off x="2310302" y="3415411"/>
            <a:ext cx="870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表示当前遍历到的数组元素，构成长度为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的“上升子序列”的末尾元素最小是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198A173-CD69-F64B-B4A8-C23D42486B92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A025B3-6DE2-2447-AE94-E363CD1A32B0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5143FB-EB74-C544-A73A-1A2434ABD6B2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15532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C1EC15-F381-8F44-B5AA-1BA693BC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91" y="2597559"/>
            <a:ext cx="7673354" cy="5902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11F355-0D03-7841-B9C0-4891F83B19F6}"/>
              </a:ext>
            </a:extLst>
          </p:cNvPr>
          <p:cNvSpPr/>
          <p:nvPr/>
        </p:nvSpPr>
        <p:spPr>
          <a:xfrm>
            <a:off x="2266891" y="1776569"/>
            <a:ext cx="166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”出列。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3CF2FE-2F86-AA4A-A030-4600DBC1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91" y="2625445"/>
            <a:ext cx="7690132" cy="5915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11BE41-7973-9B4D-8071-D357ADEDCB51}"/>
              </a:ext>
            </a:extLst>
          </p:cNvPr>
          <p:cNvSpPr/>
          <p:nvPr/>
        </p:nvSpPr>
        <p:spPr>
          <a:xfrm>
            <a:off x="2266891" y="3507529"/>
            <a:ext cx="8768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。这一步操作，可以看成在一个“空数组”的末尾加上一个数。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104EB21-16E2-154D-8FBE-D44357B6C531}"/>
              </a:ext>
            </a:extLst>
          </p:cNvPr>
          <p:cNvCxnSpPr/>
          <p:nvPr/>
        </p:nvCxnSpPr>
        <p:spPr>
          <a:xfrm>
            <a:off x="2609357" y="2181209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8CEEB2D-4D9F-794F-9C13-16B107021DE1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3126B2-E8AC-6148-9AF7-5433D0E7A723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4140230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5295360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3ABFC1D-A6E6-0C43-AA39-D713BF337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386"/>
          <a:stretch/>
        </p:blipFill>
        <p:spPr>
          <a:xfrm>
            <a:off x="8686799" y="2661227"/>
            <a:ext cx="1380763" cy="6164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7D5D13-20F6-2542-BDE7-10EDC183F0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6799" y="2684988"/>
            <a:ext cx="1387096" cy="61648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C81CF24-A2E1-9145-8B9C-5F8E8BBE57B8}"/>
              </a:ext>
            </a:extLst>
          </p:cNvPr>
          <p:cNvSpPr/>
          <p:nvPr/>
        </p:nvSpPr>
        <p:spPr>
          <a:xfrm>
            <a:off x="5573919" y="1634051"/>
            <a:ext cx="6703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”要大，直接跟在原来的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数组的后面，构成了一个更长的“最长上升子序列”。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4046F6-FE12-8A4F-9E9B-62FA42CEBCA3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1AC9629-B1B5-2041-871E-2EA8CF7E2B8E}"/>
              </a:ext>
            </a:extLst>
          </p:cNvPr>
          <p:cNvCxnSpPr/>
          <p:nvPr/>
        </p:nvCxnSpPr>
        <p:spPr>
          <a:xfrm>
            <a:off x="9058649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64BBBE8-F750-EE41-BF4D-78A79B0F2426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183CC4-F260-C146-AB2E-E6D73C5DA6F5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378613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5222623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7D5D13-20F6-2542-BDE7-10EDC183F0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8692"/>
          <a:stretch/>
        </p:blipFill>
        <p:spPr>
          <a:xfrm>
            <a:off x="9362209" y="2684988"/>
            <a:ext cx="711686" cy="6164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17C14B-9500-8142-84A7-A4AAE1D22D15}"/>
              </a:ext>
            </a:extLst>
          </p:cNvPr>
          <p:cNvSpPr/>
          <p:nvPr/>
        </p:nvSpPr>
        <p:spPr>
          <a:xfrm>
            <a:off x="3460531" y="3376995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03D64C-FC13-E04E-8DD1-3F564A2BE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312" y="4246789"/>
            <a:ext cx="3248172" cy="59736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14EF5DF-8134-D546-A679-1F0A2658F634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68B593-F411-6D4C-A936-0E44B30E9D78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0F0F55-F33C-804C-87E3-D8650A34E64A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617535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5877250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7D5D13-20F6-2542-BDE7-10EDC183F07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8692"/>
          <a:stretch/>
        </p:blipFill>
        <p:spPr>
          <a:xfrm>
            <a:off x="9362209" y="2684988"/>
            <a:ext cx="711686" cy="6164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03D64C-FC13-E04E-8DD1-3F564A2BE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312" y="4246789"/>
            <a:ext cx="3248172" cy="5973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B0C217-FAD7-A944-9C50-C1D4334EA2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4241" y="2684988"/>
            <a:ext cx="699654" cy="62191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A2F0447-7F55-304B-A486-6E5D6B27F178}"/>
              </a:ext>
            </a:extLst>
          </p:cNvPr>
          <p:cNvSpPr/>
          <p:nvPr/>
        </p:nvSpPr>
        <p:spPr>
          <a:xfrm>
            <a:off x="5577484" y="1695558"/>
            <a:ext cx="6522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7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”要大，直接跟在原来的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数组的后面，构成了一个更长的“最长上升子序列”。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3EE65E-942E-A141-9D85-3AA309F0B934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3B1102C-2CBB-F640-89BA-FABC0AB027C2}"/>
              </a:ext>
            </a:extLst>
          </p:cNvPr>
          <p:cNvCxnSpPr/>
          <p:nvPr/>
        </p:nvCxnSpPr>
        <p:spPr>
          <a:xfrm>
            <a:off x="9695047" y="2282316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5AB58EA-F5AA-A646-9E00-CCFBBCBABB60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23B815-45E7-504F-9B4F-919728F42CFE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210001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2226EF-A8D3-B74C-9462-695D274D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302" y="4197713"/>
            <a:ext cx="1894880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4F02C-B75D-BA40-93BC-2BAF33964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312" y="4218435"/>
            <a:ext cx="1902504" cy="5743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0EE0A9-1EFA-714F-9630-C394D99B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312" y="4206922"/>
            <a:ext cx="2613472" cy="597365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345549E-FA33-2143-B905-1E295AB39FC9}"/>
              </a:ext>
            </a:extLst>
          </p:cNvPr>
          <p:cNvCxnSpPr/>
          <p:nvPr/>
        </p:nvCxnSpPr>
        <p:spPr>
          <a:xfrm>
            <a:off x="5856468" y="3829940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218568-1F3E-9542-85AF-EC4642643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312" y="4206921"/>
            <a:ext cx="2613472" cy="5973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B66547-E01B-A34F-8974-5446B5E50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312" y="4232612"/>
            <a:ext cx="2613472" cy="5973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03D64C-FC13-E04E-8DD1-3F564A2BE2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312" y="4246789"/>
            <a:ext cx="3248172" cy="5973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6F75A57-2A2E-1844-A909-80ED3B9E39D8}"/>
              </a:ext>
            </a:extLst>
          </p:cNvPr>
          <p:cNvSpPr/>
          <p:nvPr/>
        </p:nvSpPr>
        <p:spPr>
          <a:xfrm>
            <a:off x="3953398" y="33775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此时，长度为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的上升子序列的最小末尾是“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12”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FC852C-2034-0E47-885A-FECA2F9872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312" y="4258114"/>
            <a:ext cx="3865775" cy="59473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A8016F4-9C95-1841-BA3F-A0DB4F4C3335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4B573F-63A7-1442-AA47-00899E7896DC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D29F42-2536-4D4F-8943-ED773F006711}"/>
              </a:ext>
            </a:extLst>
          </p:cNvPr>
          <p:cNvSpPr/>
          <p:nvPr/>
        </p:nvSpPr>
        <p:spPr>
          <a:xfrm>
            <a:off x="329471" y="5136447"/>
            <a:ext cx="117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至此，数组元素就遍历完成了，得到了一个长度为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的数组，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这个数组的长度就是所求的最长上升子序列的长度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遍历整个数组元素，时间复杂度是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</a:t>
            </a:r>
            <a:r>
              <a:rPr lang="en-US" altLang="zh-CN" i="1" dirty="0">
                <a:latin typeface="Times New Roman" charset="0"/>
                <a:ea typeface="楷体" charset="-122"/>
                <a:cs typeface="Times New Roman" charset="0"/>
              </a:rPr>
              <a:t>n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 “二分查找法”的时间复杂度是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O(log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i="1" dirty="0">
                <a:latin typeface="Times New Roman" charset="0"/>
                <a:ea typeface="楷体" charset="-122"/>
                <a:cs typeface="Times New Roman" charset="0"/>
              </a:rPr>
              <a:t>n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，故“最长上升子序列”问题的时间复杂度是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O(</a:t>
            </a:r>
            <a:r>
              <a:rPr lang="en-US" altLang="zh-CN" i="1" dirty="0">
                <a:latin typeface="Times New Roman" charset="0"/>
                <a:ea typeface="楷体" charset="-122"/>
                <a:cs typeface="Times New Roman" charset="0"/>
              </a:rPr>
              <a:t>n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log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i="1" dirty="0">
                <a:latin typeface="Times New Roman" charset="0"/>
                <a:ea typeface="楷体" charset="-122"/>
                <a:cs typeface="Times New Roman" charset="0"/>
              </a:rPr>
              <a:t>n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CE2A7B-6B5F-0A4B-A339-07924F50BCB2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341210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004B573F-63A7-1442-AA47-00899E7896DC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A7045D-78AD-9149-B167-85342B9C5957}"/>
              </a:ext>
            </a:extLst>
          </p:cNvPr>
          <p:cNvSpPr/>
          <p:nvPr/>
        </p:nvSpPr>
        <p:spPr>
          <a:xfrm>
            <a:off x="216818" y="747365"/>
            <a:ext cx="1184949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算法执行流程：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、设置一个有序数组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tail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，初始时为空；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zh-CN" altLang="en-US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、在遍历数组 </a:t>
            </a:r>
            <a:r>
              <a:rPr kumimoji="1" lang="en-US" altLang="zh-CN" sz="2000" dirty="0" err="1">
                <a:latin typeface="Times New Roman" charset="0"/>
                <a:ea typeface="楷体_GB2312" panose="02010609030101010101" pitchFamily="49" charset="-122"/>
              </a:rPr>
              <a:t>nums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的过程中，每来一个新数 </a:t>
            </a:r>
            <a:r>
              <a:rPr kumimoji="1" lang="en-US" altLang="zh-CN" sz="2000" dirty="0" err="1">
                <a:latin typeface="Times New Roman" charset="0"/>
                <a:ea typeface="楷体_GB2312" panose="02010609030101010101" pitchFamily="49" charset="-122"/>
              </a:rPr>
              <a:t>num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，如果这个数（严格）大于有序数组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tail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的最后一个元素，就把 </a:t>
            </a:r>
            <a:r>
              <a:rPr kumimoji="1" lang="en-US" altLang="zh-CN" sz="2000" dirty="0" err="1">
                <a:latin typeface="Times New Roman" charset="0"/>
                <a:ea typeface="楷体_GB2312" panose="02010609030101010101" pitchFamily="49" charset="-122"/>
              </a:rPr>
              <a:t>num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放在有序数组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tail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的后面，否则进入第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点；</a:t>
            </a:r>
          </a:p>
          <a:p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、在有序数组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tail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中查找第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个大于等于 </a:t>
            </a:r>
            <a:r>
              <a:rPr kumimoji="1" lang="en-US" altLang="zh-CN" sz="2000" dirty="0" err="1">
                <a:latin typeface="Times New Roman" charset="0"/>
                <a:ea typeface="楷体_GB2312" panose="02010609030101010101" pitchFamily="49" charset="-122"/>
              </a:rPr>
              <a:t>num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的那个数，试图让它变小，</a:t>
            </a:r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这一步使用二分查找法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zh-CN" altLang="en-US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4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、遍历新的数 </a:t>
            </a:r>
            <a:r>
              <a:rPr kumimoji="1" lang="en-US" altLang="zh-CN" sz="2000" dirty="0" err="1">
                <a:latin typeface="Times New Roman" charset="0"/>
                <a:ea typeface="楷体_GB2312" panose="02010609030101010101" pitchFamily="49" charset="-122"/>
              </a:rPr>
              <a:t>num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使用上述第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点或者第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3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点，直到遍历完整个数组 </a:t>
            </a:r>
            <a:r>
              <a:rPr kumimoji="1" lang="en-US" altLang="zh-CN" sz="2000" dirty="0" err="1">
                <a:latin typeface="Times New Roman" charset="0"/>
                <a:ea typeface="楷体_GB2312" panose="02010609030101010101" pitchFamily="49" charset="-122"/>
              </a:rPr>
              <a:t>nums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，</a:t>
            </a:r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最终有序数组 </a:t>
            </a:r>
            <a:r>
              <a:rPr kumimoji="1"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tail </a:t>
            </a:r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的长度，就是所求的“最长上升子序列”的长度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。</a:t>
            </a:r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en-US" altLang="zh-CN" sz="2000" dirty="0">
              <a:latin typeface="Times New Roman" charset="0"/>
              <a:ea typeface="楷体_GB2312" panose="0201060903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以上算法能够奏效的原因是：</a:t>
            </a:r>
          </a:p>
          <a:p>
            <a:endParaRPr kumimoji="1" lang="zh-CN" altLang="en-US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</a:t>
            </a:r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如果前面的数越小，后面接上一个随机数，就会有更大的可能性构成一个更长的“上升子序列”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  <a:p>
            <a:endParaRPr kumimoji="1" lang="zh-CN" altLang="en-US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、可以认为是一种“贪心选择”的思想，</a:t>
            </a:r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只要让前面的数尽量小，在算法的执行过程中，第 </a:t>
            </a:r>
            <a:r>
              <a:rPr kumimoji="1"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点被执行的机会就更多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8018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E0B2B0-94DA-0342-9BB5-5C7C879A4342}"/>
              </a:ext>
            </a:extLst>
          </p:cNvPr>
          <p:cNvSpPr/>
          <p:nvPr/>
        </p:nvSpPr>
        <p:spPr>
          <a:xfrm>
            <a:off x="2161880" y="92573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E0019A-3AD4-D742-A99D-808707AC7C09}"/>
              </a:ext>
            </a:extLst>
          </p:cNvPr>
          <p:cNvSpPr/>
          <p:nvPr/>
        </p:nvSpPr>
        <p:spPr>
          <a:xfrm>
            <a:off x="216818" y="747365"/>
            <a:ext cx="1184949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Times New Roman" charset="0"/>
                <a:ea typeface="楷体_GB2312" panose="02010609030101010101" pitchFamily="49" charset="-122"/>
              </a:rPr>
              <a:t>注意事项</a:t>
            </a:r>
            <a:endParaRPr kumimoji="1" lang="en-US" altLang="zh-CN" sz="2400" dirty="0">
              <a:latin typeface="Times New Roman" charset="0"/>
              <a:ea typeface="楷体_GB2312" panose="02010609030101010101" pitchFamily="49" charset="-122"/>
            </a:endParaRPr>
          </a:p>
          <a:p>
            <a:endParaRPr kumimoji="1" lang="zh-CN" altLang="en-US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、虽然有序数组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tail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是升序数组，但是</a:t>
            </a:r>
            <a:r>
              <a:rPr kumimoji="1"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  <a:ea typeface="楷体_GB2312" panose="02010609030101010101" pitchFamily="49" charset="-122"/>
              </a:rPr>
              <a:t>这个数组并不是每时每刻都表示题目要求的那个“最长上升子序列”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，这一点你可以在我上面的例子中找到例证；</a:t>
            </a:r>
          </a:p>
          <a:p>
            <a:endParaRPr kumimoji="1" lang="zh-CN" altLang="en-US" sz="2000" dirty="0">
              <a:latin typeface="Times New Roman" charset="0"/>
              <a:ea typeface="楷体_GB2312" panose="02010609030101010101" pitchFamily="49" charset="-122"/>
            </a:endParaRPr>
          </a:p>
          <a:p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、“贪心算法”保证了算法流程的第 </a:t>
            </a:r>
            <a:r>
              <a:rPr kumimoji="1" lang="en-US" altLang="zh-CN" sz="2000" dirty="0">
                <a:latin typeface="Times New Roman" charset="0"/>
                <a:ea typeface="楷体_GB2312" panose="02010609030101010101" pitchFamily="49" charset="-122"/>
              </a:rPr>
              <a:t>2 </a:t>
            </a:r>
            <a:r>
              <a:rPr kumimoji="1" lang="zh-CN" altLang="en-US" sz="2000" dirty="0">
                <a:latin typeface="Times New Roman" charset="0"/>
                <a:ea typeface="楷体_GB2312" panose="02010609030101010101" pitchFamily="49" charset="-122"/>
              </a:rPr>
              <a:t>点有更多机会被执行。</a:t>
            </a:r>
          </a:p>
        </p:txBody>
      </p:sp>
    </p:spTree>
    <p:extLst>
      <p:ext uri="{BB962C8B-B14F-4D97-AF65-F5344CB8AC3E}">
        <p14:creationId xmlns:p14="http://schemas.microsoft.com/office/powerpoint/2010/main" val="394201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F98A2-4F48-3B44-BC00-F5FEAF5B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4"/>
          <a:stretch/>
        </p:blipFill>
        <p:spPr>
          <a:xfrm>
            <a:off x="2944725" y="2625445"/>
            <a:ext cx="7012297" cy="59154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4911E2B-F017-4049-BC4D-120971240F0D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F90AD9-C25B-D84E-A4D2-88CF9F462513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18D66B-3AC4-7C4F-B4C0-0D7ABCC0F1B9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39163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787A0C-7546-4447-B0CA-A5A34BFBA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4"/>
          <a:stretch/>
        </p:blipFill>
        <p:spPr>
          <a:xfrm>
            <a:off x="2944725" y="2625445"/>
            <a:ext cx="7012297" cy="5915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C7EEFA-E17D-FC4D-A41D-D4409EF64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740" y="2674055"/>
            <a:ext cx="7052282" cy="590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019E944-129F-ED42-B61E-2D2B2409ED40}"/>
              </a:ext>
            </a:extLst>
          </p:cNvPr>
          <p:cNvSpPr/>
          <p:nvPr/>
        </p:nvSpPr>
        <p:spPr>
          <a:xfrm>
            <a:off x="2904740" y="1719014"/>
            <a:ext cx="871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”出列。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673318-2E96-8140-B30F-36B843AAE94A}"/>
              </a:ext>
            </a:extLst>
          </p:cNvPr>
          <p:cNvSpPr/>
          <p:nvPr/>
        </p:nvSpPr>
        <p:spPr>
          <a:xfrm>
            <a:off x="2944725" y="3313432"/>
            <a:ext cx="8797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要大，直接跟在“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的后面，可以构成一个更长的上升子序列。</a:t>
            </a:r>
            <a:endParaRPr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7B9463-0312-A24E-985B-D78675004539}"/>
              </a:ext>
            </a:extLst>
          </p:cNvPr>
          <p:cNvCxnSpPr/>
          <p:nvPr/>
        </p:nvCxnSpPr>
        <p:spPr>
          <a:xfrm>
            <a:off x="3274375" y="2164009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5FAF821-4C17-0F43-A876-78FEC8CA48F2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A5C22B-3F8F-BE42-8DBB-4BCB994D7E9B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D6E425-ECAB-F24D-A24B-83EC82955A32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354956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C7EEFA-E17D-FC4D-A41D-D4409EF64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6"/>
          <a:stretch/>
        </p:blipFill>
        <p:spPr>
          <a:xfrm>
            <a:off x="3565320" y="2674055"/>
            <a:ext cx="6391701" cy="59076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323D717-1CC1-CA4A-B912-2B05B395D0FA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52EA35-EE05-6C44-8E44-C66FEE55D646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507EE0-D97E-2547-8F1D-657E2D30C1DF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15300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C7EEFA-E17D-FC4D-A41D-D4409EF64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6"/>
          <a:stretch/>
        </p:blipFill>
        <p:spPr>
          <a:xfrm>
            <a:off x="3565320" y="2674055"/>
            <a:ext cx="6391701" cy="59076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646462-906C-BF40-8037-E8CD84DA9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320" y="2699743"/>
            <a:ext cx="6358858" cy="5881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97254E-5DF6-2B4B-8600-59C1638BF8BE}"/>
              </a:ext>
            </a:extLst>
          </p:cNvPr>
          <p:cNvSpPr/>
          <p:nvPr/>
        </p:nvSpPr>
        <p:spPr>
          <a:xfrm>
            <a:off x="3489595" y="1771653"/>
            <a:ext cx="1432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”出列。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D3241B-CC01-4442-8153-C34336A53EE4}"/>
              </a:ext>
            </a:extLst>
          </p:cNvPr>
          <p:cNvSpPr/>
          <p:nvPr/>
        </p:nvSpPr>
        <p:spPr>
          <a:xfrm>
            <a:off x="3565320" y="3310870"/>
            <a:ext cx="8626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要大，直接跟在“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5”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的后面，可以构成一个更长的上升子序列。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71C9735-91AC-A846-A9C0-7B80360F0091}"/>
              </a:ext>
            </a:extLst>
          </p:cNvPr>
          <p:cNvCxnSpPr/>
          <p:nvPr/>
        </p:nvCxnSpPr>
        <p:spPr>
          <a:xfrm>
            <a:off x="3918612" y="2164009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8F6E958-26D9-F843-84F2-2C4653F992CB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0DEA81-87D0-2B4A-9796-37CF1DF7563E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4CC56D-3B79-5B49-B117-A86D366BC0DF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347784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646462-906C-BF40-8037-E8CD84DA9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27"/>
          <a:stretch/>
        </p:blipFill>
        <p:spPr>
          <a:xfrm>
            <a:off x="4202884" y="2699743"/>
            <a:ext cx="5721294" cy="5881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E6C3B12-59A2-D443-8126-9914A58EA802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F4ACD6-5340-0249-82BA-374E7D27FEC7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A7D5F-969F-A043-810F-368095FCA9DE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318335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646462-906C-BF40-8037-E8CD84DA9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27"/>
          <a:stretch/>
        </p:blipFill>
        <p:spPr>
          <a:xfrm>
            <a:off x="4202884" y="2699743"/>
            <a:ext cx="5721294" cy="5881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EFE1F-22C0-844E-BF47-355488AEA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174" y="2699743"/>
            <a:ext cx="5734004" cy="5881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6B7CA49-1DD4-A34A-AF6A-5F5B28414C52}"/>
              </a:ext>
            </a:extLst>
          </p:cNvPr>
          <p:cNvSpPr/>
          <p:nvPr/>
        </p:nvSpPr>
        <p:spPr>
          <a:xfrm>
            <a:off x="4042503" y="3274383"/>
            <a:ext cx="8149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比末尾元素“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6”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要小，应该更新到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数组的某个位置。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使得长度为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（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 是 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 数组的索引）的数组的最小末尾是“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楷体" charset="-122"/>
                <a:cs typeface="Times New Roman" charset="0"/>
              </a:rPr>
              <a:t>2”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，容易看出，“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2” 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应该将原来“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3”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的位置替换。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880B9F-BEAB-2F44-BC5A-7E54779D5D2E}"/>
              </a:ext>
            </a:extLst>
          </p:cNvPr>
          <p:cNvSpPr/>
          <p:nvPr/>
        </p:nvSpPr>
        <p:spPr>
          <a:xfrm>
            <a:off x="553673" y="4998192"/>
            <a:ext cx="10805022" cy="1477328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特别说明：虽然此时“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”不是原数组在当前遍历情况下的“最长上升子序列”，但是我们将“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 更新为“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”的目的，是为了让后序比“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”要大的元素，与“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”构成一个“上升子序列”。</a:t>
            </a:r>
            <a:endParaRPr lang="en-US" altLang="zh-CN" dirty="0">
              <a:solidFill>
                <a:schemeClr val="bg1"/>
              </a:solidFill>
              <a:latin typeface="Times New Roman" charset="0"/>
              <a:ea typeface="楷体" charset="-122"/>
            </a:endParaRPr>
          </a:p>
          <a:p>
            <a:endParaRPr lang="en-US" altLang="zh-CN" dirty="0">
              <a:solidFill>
                <a:schemeClr val="bg1"/>
              </a:solidFill>
              <a:latin typeface="Times New Roman" charset="0"/>
              <a:ea typeface="楷体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想一想这道题的解题关键。这一点如果不太清楚的话，稍安勿躁，看到后面，或者自己动手写一遍，就清楚这里需要“更新” 的原因了。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2BCA25A-6B0B-4842-B30A-2E0BC45D0526}"/>
              </a:ext>
            </a:extLst>
          </p:cNvPr>
          <p:cNvCxnSpPr/>
          <p:nvPr/>
        </p:nvCxnSpPr>
        <p:spPr>
          <a:xfrm>
            <a:off x="2650921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053FA16-621C-6F42-AAC4-34D00FAF0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370" y="4220737"/>
            <a:ext cx="1875803" cy="566280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6B8BFFF-800C-4343-B7FC-B5FF1B108CC4}"/>
              </a:ext>
            </a:extLst>
          </p:cNvPr>
          <p:cNvCxnSpPr/>
          <p:nvPr/>
        </p:nvCxnSpPr>
        <p:spPr>
          <a:xfrm>
            <a:off x="4528212" y="2297072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4004616-3427-5E47-AA3D-1FBDC7E7C570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9E91F3-C1CB-F249-B828-C6DF1E7A24E6}"/>
              </a:ext>
            </a:extLst>
          </p:cNvPr>
          <p:cNvSpPr/>
          <p:nvPr/>
        </p:nvSpPr>
        <p:spPr>
          <a:xfrm>
            <a:off x="553673" y="1631469"/>
            <a:ext cx="11254816" cy="646331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关键：一个更小的数 </a:t>
            </a:r>
            <a:r>
              <a:rPr lang="en-US" altLang="zh-CN" i="1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，后面接上一个随机数，比 </a:t>
            </a:r>
            <a:r>
              <a:rPr lang="en-US" altLang="zh-CN" i="1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 大的可能性更大，这是这道问题能够使用 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O(</a:t>
            </a:r>
            <a:r>
              <a:rPr lang="en-US" altLang="zh-CN" i="1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charset="0"/>
                <a:ea typeface="楷体" charset="-122"/>
              </a:rPr>
              <a:t>log</a:t>
            </a:r>
            <a:r>
              <a:rPr lang="en-US" altLang="zh-CN" i="1" dirty="0" err="1">
                <a:solidFill>
                  <a:schemeClr val="bg1"/>
                </a:solidFill>
                <a:latin typeface="Times New Roman" charset="0"/>
                <a:ea typeface="楷体" charset="-122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Times New Roman" charset="0"/>
                <a:ea typeface="楷体" charset="-122"/>
              </a:rPr>
              <a:t> 复杂度解决的关键，可以认为是一种贪心选择性质。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363261-09A7-F445-9EBF-B6172BB8FB57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082FEA-41F8-C948-8D7F-609253C74F42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224284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0CFDCD-BB70-4E4F-9A7A-07552A33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0" y="4174689"/>
            <a:ext cx="669446" cy="5950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E9FAF9-EF1F-5F43-AE9C-B17D176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68" y="4197713"/>
            <a:ext cx="1287089" cy="572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9817C8-B10F-7244-8F40-0234B6DEA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003" y="4220737"/>
            <a:ext cx="1894881" cy="572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EFE1F-22C0-844E-BF47-355488AEAB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87"/>
          <a:stretch/>
        </p:blipFill>
        <p:spPr>
          <a:xfrm>
            <a:off x="4848836" y="2699743"/>
            <a:ext cx="5075341" cy="588103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2BCA25A-6B0B-4842-B30A-2E0BC45D0526}"/>
              </a:ext>
            </a:extLst>
          </p:cNvPr>
          <p:cNvCxnSpPr/>
          <p:nvPr/>
        </p:nvCxnSpPr>
        <p:spPr>
          <a:xfrm>
            <a:off x="2650921" y="3772017"/>
            <a:ext cx="0" cy="402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053FA16-621C-6F42-AAC4-34D00FAF0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370" y="4220737"/>
            <a:ext cx="1875803" cy="5662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22C11C-9DD3-B340-BF33-1FDAFB68B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370" y="4227979"/>
            <a:ext cx="1888514" cy="57011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837FE3E-F795-7047-8056-055C6CBB9E28}"/>
              </a:ext>
            </a:extLst>
          </p:cNvPr>
          <p:cNvSpPr/>
          <p:nvPr/>
        </p:nvSpPr>
        <p:spPr>
          <a:xfrm>
            <a:off x="1092440" y="4287554"/>
            <a:ext cx="1113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tail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数组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52BB11-8B9D-9144-A469-39A5E53DB49B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C08072-155A-B646-A3F8-392CDF413A21}"/>
              </a:ext>
            </a:extLst>
          </p:cNvPr>
          <p:cNvSpPr txBox="1"/>
          <p:nvPr/>
        </p:nvSpPr>
        <p:spPr>
          <a:xfrm flipH="1">
            <a:off x="808474" y="804715"/>
            <a:ext cx="448939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思想：贪心算法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二分查找。</a:t>
            </a:r>
          </a:p>
        </p:txBody>
      </p:sp>
    </p:spTree>
    <p:extLst>
      <p:ext uri="{BB962C8B-B14F-4D97-AF65-F5344CB8AC3E}">
        <p14:creationId xmlns:p14="http://schemas.microsoft.com/office/powerpoint/2010/main" val="161549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71</TotalTime>
  <Words>1832</Words>
  <Application>Microsoft Macintosh PowerPoint</Application>
  <PresentationFormat>宽屏</PresentationFormat>
  <Paragraphs>122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等线</vt:lpstr>
      <vt:lpstr>等线 Light</vt:lpstr>
      <vt:lpstr>黑体</vt:lpstr>
      <vt:lpstr>楷体</vt:lpstr>
      <vt:lpstr>KaiTi_GB2312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2019-06-28T08:05:15Z</dcterms:created>
  <dcterms:modified xsi:type="dcterms:W3CDTF">2019-06-28T09:36:27Z</dcterms:modified>
</cp:coreProperties>
</file>