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9"/>
  </p:notesMasterIdLst>
  <p:sldIdLst>
    <p:sldId id="260" r:id="rId2"/>
    <p:sldId id="261" r:id="rId3"/>
    <p:sldId id="262" r:id="rId4"/>
    <p:sldId id="263" r:id="rId5"/>
    <p:sldId id="264" r:id="rId6"/>
    <p:sldId id="265" r:id="rId7"/>
    <p:sldId id="266"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2"/>
    <p:restoredTop sz="92065"/>
  </p:normalViewPr>
  <p:slideViewPr>
    <p:cSldViewPr snapToGrid="0" snapToObjects="1">
      <p:cViewPr varScale="1">
        <p:scale>
          <a:sx n="123" d="100"/>
          <a:sy n="123" d="100"/>
        </p:scale>
        <p:origin x="86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F94588-4036-1B48-ADD6-41A861DEDDD6}" type="datetimeFigureOut">
              <a:rPr kumimoji="1" lang="zh-CN" altLang="en-US" smtClean="0"/>
              <a:t>2019/7/5</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C0AC40-2B27-034A-8B29-069DF1E2F35D}" type="slidenum">
              <a:rPr kumimoji="1" lang="zh-CN" altLang="en-US" smtClean="0"/>
              <a:t>‹#›</a:t>
            </a:fld>
            <a:endParaRPr kumimoji="1" lang="zh-CN" altLang="en-US"/>
          </a:p>
        </p:txBody>
      </p:sp>
    </p:spTree>
    <p:extLst>
      <p:ext uri="{BB962C8B-B14F-4D97-AF65-F5344CB8AC3E}">
        <p14:creationId xmlns:p14="http://schemas.microsoft.com/office/powerpoint/2010/main" val="2477593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a:t>参考资料：</a:t>
            </a:r>
            <a:r>
              <a:rPr kumimoji="1" lang="en-US" altLang="zh-CN" dirty="0"/>
              <a:t>https://</a:t>
            </a:r>
            <a:r>
              <a:rPr kumimoji="1" lang="en-US" altLang="zh-CN" dirty="0" err="1"/>
              <a:t>www.cnblogs.com</a:t>
            </a:r>
            <a:r>
              <a:rPr kumimoji="1" lang="en-US" altLang="zh-CN" dirty="0"/>
              <a:t>/</a:t>
            </a:r>
            <a:r>
              <a:rPr kumimoji="1" lang="en-US" altLang="zh-CN" dirty="0" err="1"/>
              <a:t>caiyishuai</a:t>
            </a:r>
            <a:r>
              <a:rPr kumimoji="1" lang="en-US" altLang="zh-CN" dirty="0"/>
              <a:t>/p/9047991.html</a:t>
            </a:r>
            <a:r>
              <a:rPr kumimoji="1" lang="zh-CN" altLang="en-US" dirty="0"/>
              <a:t>。</a:t>
            </a:r>
          </a:p>
        </p:txBody>
      </p:sp>
      <p:sp>
        <p:nvSpPr>
          <p:cNvPr id="4" name="灯片编号占位符 3"/>
          <p:cNvSpPr>
            <a:spLocks noGrp="1"/>
          </p:cNvSpPr>
          <p:nvPr>
            <p:ph type="sldNum" sz="quarter" idx="5"/>
          </p:nvPr>
        </p:nvSpPr>
        <p:spPr/>
        <p:txBody>
          <a:bodyPr/>
          <a:lstStyle/>
          <a:p>
            <a:fld id="{71C0AC40-2B27-034A-8B29-069DF1E2F35D}" type="slidenum">
              <a:rPr kumimoji="1" lang="zh-CN" altLang="en-US" smtClean="0"/>
              <a:t>1</a:t>
            </a:fld>
            <a:endParaRPr kumimoji="1" lang="zh-CN" altLang="en-US"/>
          </a:p>
        </p:txBody>
      </p:sp>
    </p:spTree>
    <p:extLst>
      <p:ext uri="{BB962C8B-B14F-4D97-AF65-F5344CB8AC3E}">
        <p14:creationId xmlns:p14="http://schemas.microsoft.com/office/powerpoint/2010/main" val="12166048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F399C0FD-7C40-0147-8ACB-4E13D9DFBB9C}"/>
              </a:ext>
            </a:extLst>
          </p:cNvPr>
          <p:cNvSpPr/>
          <p:nvPr userDrawn="1"/>
        </p:nvSpPr>
        <p:spPr>
          <a:xfrm>
            <a:off x="0" y="0"/>
            <a:ext cx="12192000" cy="66148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pic>
        <p:nvPicPr>
          <p:cNvPr id="7" name="图片 6">
            <a:extLst>
              <a:ext uri="{FF2B5EF4-FFF2-40B4-BE49-F238E27FC236}">
                <a16:creationId xmlns:a16="http://schemas.microsoft.com/office/drawing/2014/main" id="{82370E24-12B4-C64E-A72C-43E85C52D83B}"/>
              </a:ext>
            </a:extLst>
          </p:cNvPr>
          <p:cNvPicPr>
            <a:picLocks noChangeAspect="1"/>
          </p:cNvPicPr>
          <p:nvPr userDrawn="1"/>
        </p:nvPicPr>
        <p:blipFill>
          <a:blip r:embed="rId2"/>
          <a:stretch>
            <a:fillRect/>
          </a:stretch>
        </p:blipFill>
        <p:spPr>
          <a:xfrm>
            <a:off x="349524" y="87548"/>
            <a:ext cx="1763680" cy="518729"/>
          </a:xfrm>
          <a:prstGeom prst="rect">
            <a:avLst/>
          </a:prstGeom>
        </p:spPr>
      </p:pic>
    </p:spTree>
    <p:extLst>
      <p:ext uri="{BB962C8B-B14F-4D97-AF65-F5344CB8AC3E}">
        <p14:creationId xmlns:p14="http://schemas.microsoft.com/office/powerpoint/2010/main" val="139205562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
第二级
第三级
第四级
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955CD6-C544-6447-88CB-A2D8D4C328B3}" type="datetimeFigureOut">
              <a:rPr kumimoji="1" lang="zh-CN" altLang="en-US" smtClean="0"/>
              <a:t>2019/7/5</a:t>
            </a:fld>
            <a:endParaRPr kumimoji="1"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2A6B2C-FFFF-F842-A641-B920BDB4AC58}" type="slidenum">
              <a:rPr kumimoji="1" lang="zh-CN" altLang="en-US" smtClean="0"/>
              <a:t>‹#›</a:t>
            </a:fld>
            <a:endParaRPr kumimoji="1" lang="zh-CN" altLang="en-US"/>
          </a:p>
        </p:txBody>
      </p:sp>
    </p:spTree>
    <p:extLst>
      <p:ext uri="{BB962C8B-B14F-4D97-AF65-F5344CB8AC3E}">
        <p14:creationId xmlns:p14="http://schemas.microsoft.com/office/powerpoint/2010/main" val="1469646871"/>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7.emf"/><Relationship Id="rId1" Type="http://schemas.openxmlformats.org/officeDocument/2006/relationships/slideLayout" Target="../slideLayouts/slideLayout1.xml"/><Relationship Id="rId4" Type="http://schemas.openxmlformats.org/officeDocument/2006/relationships/image" Target="../media/image8.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51E5109-D5E0-1944-A808-B061A08E26F1}"/>
              </a:ext>
            </a:extLst>
          </p:cNvPr>
          <p:cNvSpPr/>
          <p:nvPr/>
        </p:nvSpPr>
        <p:spPr>
          <a:xfrm>
            <a:off x="421613" y="1428336"/>
            <a:ext cx="11383525" cy="4401205"/>
          </a:xfrm>
          <a:prstGeom prst="rect">
            <a:avLst/>
          </a:prstGeom>
        </p:spPr>
        <p:txBody>
          <a:bodyPr wrap="square">
            <a:spAutoFit/>
          </a:bodyPr>
          <a:lstStyle/>
          <a:p>
            <a:r>
              <a:rPr lang="zh-CN" altLang="en-US" sz="2000" dirty="0">
                <a:latin typeface="Times New Roman" panose="02020603050405020304" pitchFamily="18" charset="0"/>
                <a:ea typeface="KaiTi" panose="02010609060101010101" pitchFamily="49" charset="-122"/>
                <a:cs typeface="Times New Roman" panose="02020603050405020304" pitchFamily="18" charset="0"/>
              </a:rPr>
              <a:t>以示例 </a:t>
            </a:r>
            <a:r>
              <a:rPr lang="en-US" altLang="zh-CN" sz="2000" dirty="0">
                <a:latin typeface="Times New Roman" panose="02020603050405020304" pitchFamily="18" charset="0"/>
                <a:ea typeface="KaiTi" panose="02010609060101010101" pitchFamily="49" charset="-122"/>
                <a:cs typeface="Times New Roman" panose="02020603050405020304" pitchFamily="18" charset="0"/>
              </a:rPr>
              <a:t>1</a:t>
            </a:r>
            <a:r>
              <a:rPr lang="zh-CN" altLang="en-US" sz="2000" dirty="0">
                <a:latin typeface="Times New Roman" panose="02020603050405020304" pitchFamily="18" charset="0"/>
                <a:ea typeface="KaiTi" panose="02010609060101010101" pitchFamily="49" charset="-122"/>
                <a:cs typeface="Times New Roman" panose="02020603050405020304" pitchFamily="18" charset="0"/>
              </a:rPr>
              <a:t> 输入</a:t>
            </a:r>
            <a:r>
              <a:rPr lang="en-US" altLang="zh-CN" sz="2000" dirty="0">
                <a:latin typeface="Times New Roman" panose="02020603050405020304" pitchFamily="18" charset="0"/>
                <a:ea typeface="KaiTi" panose="02010609060101010101" pitchFamily="49" charset="-122"/>
                <a:cs typeface="Times New Roman" panose="02020603050405020304" pitchFamily="18" charset="0"/>
              </a:rPr>
              <a:t>: s = “</a:t>
            </a:r>
            <a:r>
              <a:rPr lang="en-US" altLang="zh-CN" sz="2000" dirty="0" err="1">
                <a:latin typeface="Times New Roman" panose="02020603050405020304" pitchFamily="18" charset="0"/>
                <a:ea typeface="KaiTi" panose="02010609060101010101" pitchFamily="49" charset="-122"/>
                <a:cs typeface="Times New Roman" panose="02020603050405020304" pitchFamily="18" charset="0"/>
              </a:rPr>
              <a:t>leetcode</a:t>
            </a:r>
            <a:r>
              <a:rPr lang="en-US" altLang="zh-CN" sz="2000" dirty="0">
                <a:latin typeface="Times New Roman" panose="02020603050405020304" pitchFamily="18" charset="0"/>
                <a:ea typeface="KaiTi" panose="02010609060101010101" pitchFamily="49" charset="-122"/>
                <a:cs typeface="Times New Roman" panose="02020603050405020304" pitchFamily="18" charset="0"/>
              </a:rPr>
              <a:t>”, </a:t>
            </a:r>
            <a:r>
              <a:rPr lang="en-US" altLang="zh-CN" sz="2000" dirty="0" err="1">
                <a:latin typeface="Times New Roman" panose="02020603050405020304" pitchFamily="18" charset="0"/>
                <a:ea typeface="KaiTi" panose="02010609060101010101" pitchFamily="49" charset="-122"/>
                <a:cs typeface="Times New Roman" panose="02020603050405020304" pitchFamily="18" charset="0"/>
              </a:rPr>
              <a:t>wordDict</a:t>
            </a:r>
            <a:r>
              <a:rPr lang="en-US" altLang="zh-CN" sz="2000" dirty="0">
                <a:latin typeface="Times New Roman" panose="02020603050405020304" pitchFamily="18" charset="0"/>
                <a:ea typeface="KaiTi" panose="02010609060101010101" pitchFamily="49" charset="-122"/>
                <a:cs typeface="Times New Roman" panose="02020603050405020304" pitchFamily="18" charset="0"/>
              </a:rPr>
              <a:t> = [“</a:t>
            </a:r>
            <a:r>
              <a:rPr lang="en-US" altLang="zh-CN" sz="2000" dirty="0" err="1">
                <a:latin typeface="Times New Roman" panose="02020603050405020304" pitchFamily="18" charset="0"/>
                <a:ea typeface="KaiTi" panose="02010609060101010101" pitchFamily="49" charset="-122"/>
                <a:cs typeface="Times New Roman" panose="02020603050405020304" pitchFamily="18" charset="0"/>
              </a:rPr>
              <a:t>leet</a:t>
            </a:r>
            <a:r>
              <a:rPr lang="en-US" altLang="zh-CN" sz="2000" dirty="0">
                <a:latin typeface="Times New Roman" panose="02020603050405020304" pitchFamily="18" charset="0"/>
                <a:ea typeface="KaiTi" panose="02010609060101010101" pitchFamily="49" charset="-122"/>
                <a:cs typeface="Times New Roman" panose="02020603050405020304" pitchFamily="18" charset="0"/>
              </a:rPr>
              <a:t>”, “code”]</a:t>
            </a:r>
            <a:r>
              <a:rPr lang="zh-CN" altLang="en-US" sz="2000" dirty="0">
                <a:latin typeface="Times New Roman" panose="02020603050405020304" pitchFamily="18" charset="0"/>
                <a:ea typeface="KaiTi" panose="02010609060101010101" pitchFamily="49" charset="-122"/>
                <a:cs typeface="Times New Roman" panose="02020603050405020304" pitchFamily="18" charset="0"/>
              </a:rPr>
              <a:t>，为例说明如何使用“动态规划”解决该问题。</a:t>
            </a:r>
            <a:endParaRPr lang="en-US" altLang="zh-CN" sz="2000" dirty="0">
              <a:latin typeface="Times New Roman" panose="02020603050405020304" pitchFamily="18" charset="0"/>
              <a:ea typeface="KaiTi" panose="02010609060101010101" pitchFamily="49" charset="-122"/>
              <a:cs typeface="Times New Roman" panose="02020603050405020304" pitchFamily="18" charset="0"/>
            </a:endParaRPr>
          </a:p>
          <a:p>
            <a:endParaRPr lang="en-US" altLang="zh-CN" sz="2000" dirty="0">
              <a:latin typeface="Times New Roman" panose="02020603050405020304" pitchFamily="18" charset="0"/>
              <a:ea typeface="KaiTi" panose="02010609060101010101" pitchFamily="49" charset="-122"/>
              <a:cs typeface="Times New Roman" panose="02020603050405020304" pitchFamily="18" charset="0"/>
            </a:endParaRPr>
          </a:p>
          <a:p>
            <a:r>
              <a:rPr lang="zh-CN" altLang="en-US" sz="2000" dirty="0">
                <a:latin typeface="Times New Roman" panose="02020603050405020304" pitchFamily="18" charset="0"/>
                <a:ea typeface="KaiTi" panose="02010609060101010101" pitchFamily="49" charset="-122"/>
                <a:cs typeface="Times New Roman" panose="02020603050405020304" pitchFamily="18" charset="0"/>
              </a:rPr>
              <a:t>首先是状态的定义，研究当前的状态，要利用之前的状态，很显然，状态应该定义成子串的状态。根据经验（</a:t>
            </a:r>
            <a:r>
              <a:rPr lang="en-US" altLang="zh-CN" sz="2000" dirty="0" err="1">
                <a:latin typeface="Times New Roman" panose="02020603050405020304" pitchFamily="18" charset="0"/>
                <a:ea typeface="KaiTi" panose="02010609060101010101" pitchFamily="49" charset="-122"/>
                <a:cs typeface="Times New Roman" panose="02020603050405020304" pitchFamily="18" charset="0"/>
              </a:rPr>
              <a:t>LeetCode</a:t>
            </a:r>
            <a:r>
              <a:rPr lang="zh-CN" altLang="en-US" sz="2000" dirty="0">
                <a:latin typeface="Times New Roman" panose="02020603050405020304" pitchFamily="18" charset="0"/>
                <a:ea typeface="KaiTi" panose="02010609060101010101" pitchFamily="49" charset="-122"/>
                <a:cs typeface="Times New Roman" panose="02020603050405020304" pitchFamily="18" charset="0"/>
              </a:rPr>
              <a:t> 第 </a:t>
            </a:r>
            <a:r>
              <a:rPr lang="en-US" altLang="zh-CN" sz="2000" dirty="0">
                <a:latin typeface="Times New Roman" panose="02020603050405020304" pitchFamily="18" charset="0"/>
                <a:ea typeface="KaiTi" panose="02010609060101010101" pitchFamily="49" charset="-122"/>
                <a:cs typeface="Times New Roman" panose="02020603050405020304" pitchFamily="18" charset="0"/>
              </a:rPr>
              <a:t>300</a:t>
            </a:r>
            <a:r>
              <a:rPr lang="zh-CN" altLang="en-US" sz="2000" dirty="0">
                <a:latin typeface="Times New Roman" panose="02020603050405020304" pitchFamily="18" charset="0"/>
                <a:ea typeface="KaiTi" panose="02010609060101010101" pitchFamily="49" charset="-122"/>
                <a:cs typeface="Times New Roman" panose="02020603050405020304" pitchFamily="18" charset="0"/>
              </a:rPr>
              <a:t> 题：最长上升子序列、</a:t>
            </a:r>
            <a:r>
              <a:rPr lang="en-US" altLang="zh-CN" sz="2000" dirty="0" err="1">
                <a:latin typeface="Times New Roman" panose="02020603050405020304" pitchFamily="18" charset="0"/>
                <a:ea typeface="KaiTi" panose="02010609060101010101" pitchFamily="49" charset="-122"/>
                <a:cs typeface="Times New Roman" panose="02020603050405020304" pitchFamily="18" charset="0"/>
              </a:rPr>
              <a:t>LeetCode</a:t>
            </a:r>
            <a:r>
              <a:rPr lang="zh-CN" altLang="en-US" sz="2000" dirty="0">
                <a:latin typeface="Times New Roman" panose="02020603050405020304" pitchFamily="18" charset="0"/>
                <a:ea typeface="KaiTi" panose="02010609060101010101" pitchFamily="49" charset="-122"/>
                <a:cs typeface="Times New Roman" panose="02020603050405020304" pitchFamily="18" charset="0"/>
              </a:rPr>
              <a:t> 第 </a:t>
            </a:r>
            <a:r>
              <a:rPr lang="en-US" altLang="zh-CN" sz="2000" dirty="0">
                <a:latin typeface="Times New Roman" panose="02020603050405020304" pitchFamily="18" charset="0"/>
                <a:ea typeface="KaiTi" panose="02010609060101010101" pitchFamily="49" charset="-122"/>
                <a:cs typeface="Times New Roman" panose="02020603050405020304" pitchFamily="18" charset="0"/>
              </a:rPr>
              <a:t>53</a:t>
            </a:r>
            <a:r>
              <a:rPr lang="zh-CN" altLang="en-US" sz="2000" dirty="0">
                <a:latin typeface="Times New Roman" panose="02020603050405020304" pitchFamily="18" charset="0"/>
                <a:ea typeface="KaiTi" panose="02010609060101010101" pitchFamily="49" charset="-122"/>
                <a:cs typeface="Times New Roman" panose="02020603050405020304" pitchFamily="18" charset="0"/>
              </a:rPr>
              <a:t> 题：最大子序和，我无法告诉你我是如何想到的，但按照经验，确实可以这样设置状态）。</a:t>
            </a:r>
            <a:endParaRPr lang="en-US" altLang="zh-CN" sz="2000" dirty="0">
              <a:latin typeface="Times New Roman" panose="02020603050405020304" pitchFamily="18" charset="0"/>
              <a:ea typeface="KaiTi" panose="02010609060101010101" pitchFamily="49" charset="-122"/>
              <a:cs typeface="Times New Roman" panose="02020603050405020304" pitchFamily="18" charset="0"/>
            </a:endParaRPr>
          </a:p>
          <a:p>
            <a:endParaRPr lang="en-US" altLang="zh-CN" sz="2000" dirty="0">
              <a:latin typeface="Times New Roman" panose="02020603050405020304" pitchFamily="18" charset="0"/>
              <a:ea typeface="KaiTi" panose="02010609060101010101" pitchFamily="49" charset="-122"/>
              <a:cs typeface="Times New Roman" panose="02020603050405020304" pitchFamily="18" charset="0"/>
            </a:endParaRPr>
          </a:p>
          <a:p>
            <a:r>
              <a:rPr lang="en-US" altLang="zh-CN" sz="2000" dirty="0">
                <a:latin typeface="Times New Roman" panose="02020603050405020304" pitchFamily="18" charset="0"/>
                <a:ea typeface="KaiTi" panose="02010609060101010101" pitchFamily="49" charset="-122"/>
                <a:cs typeface="Times New Roman" panose="02020603050405020304" pitchFamily="18" charset="0"/>
              </a:rPr>
              <a:t>1</a:t>
            </a:r>
            <a:r>
              <a:rPr lang="zh-CN" altLang="en-US" sz="2000" dirty="0">
                <a:latin typeface="Times New Roman" panose="02020603050405020304" pitchFamily="18" charset="0"/>
                <a:ea typeface="KaiTi" panose="02010609060101010101" pitchFamily="49" charset="-122"/>
                <a:cs typeface="Times New Roman" panose="02020603050405020304" pitchFamily="18" charset="0"/>
              </a:rPr>
              <a:t>、状态的定义：</a:t>
            </a:r>
            <a:endParaRPr lang="en-US" altLang="zh-CN" sz="2000" dirty="0">
              <a:latin typeface="Times New Roman" panose="02020603050405020304" pitchFamily="18" charset="0"/>
              <a:ea typeface="KaiTi" panose="02010609060101010101" pitchFamily="49" charset="-122"/>
              <a:cs typeface="Times New Roman" panose="02020603050405020304" pitchFamily="18" charset="0"/>
            </a:endParaRPr>
          </a:p>
          <a:p>
            <a:endParaRPr lang="en-US" altLang="zh-CN" sz="2000" dirty="0">
              <a:latin typeface="Times New Roman" panose="02020603050405020304" pitchFamily="18" charset="0"/>
              <a:ea typeface="KaiTi" panose="02010609060101010101" pitchFamily="49" charset="-122"/>
              <a:cs typeface="Times New Roman" panose="02020603050405020304" pitchFamily="18" charset="0"/>
            </a:endParaRPr>
          </a:p>
          <a:p>
            <a:r>
              <a:rPr lang="en-US" altLang="zh-CN" sz="2000" dirty="0" err="1">
                <a:latin typeface="Times New Roman" panose="02020603050405020304" pitchFamily="18" charset="0"/>
                <a:ea typeface="KaiTi" panose="02010609060101010101" pitchFamily="49" charset="-122"/>
                <a:cs typeface="Times New Roman" panose="02020603050405020304" pitchFamily="18" charset="0"/>
              </a:rPr>
              <a:t>dp</a:t>
            </a:r>
            <a:r>
              <a:rPr lang="en-US" altLang="zh-CN" sz="2000" dirty="0">
                <a:latin typeface="Times New Roman" panose="02020603050405020304" pitchFamily="18" charset="0"/>
                <a:ea typeface="KaiTi" panose="02010609060101010101" pitchFamily="49" charset="-122"/>
                <a:cs typeface="Times New Roman" panose="02020603050405020304" pitchFamily="18" charset="0"/>
              </a:rPr>
              <a:t>[</a:t>
            </a:r>
            <a:r>
              <a:rPr lang="en-US" altLang="zh-CN" sz="2000" dirty="0" err="1">
                <a:latin typeface="Times New Roman" panose="02020603050405020304" pitchFamily="18" charset="0"/>
                <a:ea typeface="KaiTi" panose="02010609060101010101" pitchFamily="49" charset="-122"/>
                <a:cs typeface="Times New Roman" panose="02020603050405020304" pitchFamily="18" charset="0"/>
              </a:rPr>
              <a:t>i</a:t>
            </a:r>
            <a:r>
              <a:rPr lang="en-US" altLang="zh-CN" sz="2000" dirty="0">
                <a:latin typeface="Times New Roman" panose="02020603050405020304" pitchFamily="18" charset="0"/>
                <a:ea typeface="KaiTi" panose="02010609060101010101" pitchFamily="49" charset="-122"/>
                <a:cs typeface="Times New Roman" panose="02020603050405020304" pitchFamily="18" charset="0"/>
              </a:rPr>
              <a:t>]</a:t>
            </a:r>
            <a:r>
              <a:rPr lang="zh-CN" altLang="en-US" sz="2000" dirty="0">
                <a:latin typeface="Times New Roman" panose="02020603050405020304" pitchFamily="18" charset="0"/>
                <a:ea typeface="KaiTi" panose="02010609060101010101" pitchFamily="49" charset="-122"/>
                <a:cs typeface="Times New Roman" panose="02020603050405020304" pitchFamily="18" charset="0"/>
              </a:rPr>
              <a:t> 以 </a:t>
            </a:r>
            <a:r>
              <a:rPr lang="en-US" altLang="zh-CN" sz="2000" dirty="0">
                <a:latin typeface="Times New Roman" panose="02020603050405020304" pitchFamily="18" charset="0"/>
                <a:ea typeface="KaiTi" panose="02010609060101010101" pitchFamily="49" charset="-122"/>
                <a:cs typeface="Times New Roman" panose="02020603050405020304" pitchFamily="18" charset="0"/>
              </a:rPr>
              <a:t>s[</a:t>
            </a:r>
            <a:r>
              <a:rPr lang="en-US" altLang="zh-CN" sz="2000" dirty="0" err="1">
                <a:latin typeface="Times New Roman" panose="02020603050405020304" pitchFamily="18" charset="0"/>
                <a:ea typeface="KaiTi" panose="02010609060101010101" pitchFamily="49" charset="-122"/>
                <a:cs typeface="Times New Roman" panose="02020603050405020304" pitchFamily="18" charset="0"/>
              </a:rPr>
              <a:t>i</a:t>
            </a:r>
            <a:r>
              <a:rPr lang="en-US" altLang="zh-CN" sz="2000" dirty="0">
                <a:latin typeface="Times New Roman" panose="02020603050405020304" pitchFamily="18" charset="0"/>
                <a:ea typeface="KaiTi" panose="02010609060101010101" pitchFamily="49" charset="-122"/>
                <a:cs typeface="Times New Roman" panose="02020603050405020304" pitchFamily="18" charset="0"/>
              </a:rPr>
              <a:t>]</a:t>
            </a:r>
            <a:r>
              <a:rPr lang="zh-CN" altLang="en-US" sz="2000" dirty="0">
                <a:latin typeface="Times New Roman" panose="02020603050405020304" pitchFamily="18" charset="0"/>
                <a:ea typeface="KaiTi" panose="02010609060101010101" pitchFamily="49" charset="-122"/>
                <a:cs typeface="Times New Roman" panose="02020603050405020304" pitchFamily="18" charset="0"/>
              </a:rPr>
              <a:t> 结尾的子字符串是否可以被空格拆分为一个或多个在字典中出现的单词。</a:t>
            </a:r>
            <a:endParaRPr lang="en-US" altLang="zh-CN" sz="2000" dirty="0">
              <a:latin typeface="Times New Roman" panose="02020603050405020304" pitchFamily="18" charset="0"/>
              <a:ea typeface="KaiTi" panose="02010609060101010101" pitchFamily="49" charset="-122"/>
              <a:cs typeface="Times New Roman" panose="02020603050405020304" pitchFamily="18" charset="0"/>
            </a:endParaRPr>
          </a:p>
          <a:p>
            <a:endParaRPr lang="en-US" altLang="zh-CN" sz="2000" dirty="0">
              <a:latin typeface="Times New Roman" panose="02020603050405020304" pitchFamily="18" charset="0"/>
              <a:ea typeface="KaiTi" panose="02010609060101010101" pitchFamily="49" charset="-122"/>
              <a:cs typeface="Times New Roman" panose="02020603050405020304" pitchFamily="18" charset="0"/>
            </a:endParaRPr>
          </a:p>
          <a:p>
            <a:r>
              <a:rPr lang="zh-CN" altLang="en-US" sz="2000" dirty="0">
                <a:latin typeface="Times New Roman" panose="02020603050405020304" pitchFamily="18" charset="0"/>
                <a:ea typeface="KaiTi" panose="02010609060101010101" pitchFamily="49" charset="-122"/>
                <a:cs typeface="Times New Roman" panose="02020603050405020304" pitchFamily="18" charset="0"/>
              </a:rPr>
              <a:t>说明：这个状态的定义就是题目中的问法，这一点是很自然的，有些状态定义不是题目中的问法，就得动点脑筋了。</a:t>
            </a:r>
            <a:endParaRPr lang="en-US" altLang="zh-CN" sz="2000" dirty="0">
              <a:latin typeface="Times New Roman" panose="02020603050405020304" pitchFamily="18" charset="0"/>
              <a:ea typeface="KaiTi" panose="02010609060101010101" pitchFamily="49" charset="-122"/>
              <a:cs typeface="Times New Roman" panose="02020603050405020304" pitchFamily="18" charset="0"/>
            </a:endParaRPr>
          </a:p>
          <a:p>
            <a:endParaRPr lang="en-US" altLang="zh-CN" sz="2000" dirty="0">
              <a:latin typeface="Times New Roman" panose="02020603050405020304" pitchFamily="18" charset="0"/>
              <a:ea typeface="KaiTi" panose="02010609060101010101" pitchFamily="49" charset="-122"/>
              <a:cs typeface="Times New Roman" panose="02020603050405020304" pitchFamily="18" charset="0"/>
            </a:endParaRPr>
          </a:p>
          <a:p>
            <a:r>
              <a:rPr lang="zh-CN" altLang="en-US" sz="2000" dirty="0">
                <a:latin typeface="Times New Roman" panose="02020603050405020304" pitchFamily="18" charset="0"/>
                <a:ea typeface="KaiTi" panose="02010609060101010101" pitchFamily="49" charset="-122"/>
                <a:cs typeface="Times New Roman" panose="02020603050405020304" pitchFamily="18" charset="0"/>
              </a:rPr>
              <a:t>下面我们研究状态转移方程，我们不妨就研究 </a:t>
            </a:r>
            <a:r>
              <a:rPr lang="en-US" altLang="zh-CN" sz="2000" dirty="0" err="1">
                <a:latin typeface="Times New Roman" panose="02020603050405020304" pitchFamily="18" charset="0"/>
                <a:ea typeface="KaiTi" panose="02010609060101010101" pitchFamily="49" charset="-122"/>
                <a:cs typeface="Times New Roman" panose="02020603050405020304" pitchFamily="18" charset="0"/>
              </a:rPr>
              <a:t>dp</a:t>
            </a:r>
            <a:r>
              <a:rPr lang="en-US" altLang="zh-CN" sz="2000" dirty="0">
                <a:latin typeface="Times New Roman" panose="02020603050405020304" pitchFamily="18" charset="0"/>
                <a:ea typeface="KaiTi" panose="02010609060101010101" pitchFamily="49" charset="-122"/>
                <a:cs typeface="Times New Roman" panose="02020603050405020304" pitchFamily="18" charset="0"/>
              </a:rPr>
              <a:t>[7]</a:t>
            </a:r>
            <a:r>
              <a:rPr lang="zh-CN" altLang="en-US" sz="2000" dirty="0">
                <a:latin typeface="Times New Roman" panose="02020603050405020304" pitchFamily="18" charset="0"/>
                <a:ea typeface="KaiTi" panose="02010609060101010101" pitchFamily="49" charset="-122"/>
                <a:cs typeface="Times New Roman" panose="02020603050405020304" pitchFamily="18" charset="0"/>
              </a:rPr>
              <a:t>，而之前的状态都已经得到，如下所示：</a:t>
            </a:r>
            <a:endParaRPr lang="en-US" altLang="zh-CN" sz="2000" dirty="0">
              <a:latin typeface="Times New Roman" panose="02020603050405020304" pitchFamily="18" charset="0"/>
              <a:ea typeface="KaiTi" panose="02010609060101010101" pitchFamily="49" charset="-122"/>
              <a:cs typeface="Times New Roman" panose="02020603050405020304" pitchFamily="18" charset="0"/>
            </a:endParaRPr>
          </a:p>
        </p:txBody>
      </p:sp>
      <p:sp>
        <p:nvSpPr>
          <p:cNvPr id="4" name="文本框 3">
            <a:extLst>
              <a:ext uri="{FF2B5EF4-FFF2-40B4-BE49-F238E27FC236}">
                <a16:creationId xmlns:a16="http://schemas.microsoft.com/office/drawing/2014/main" id="{8F3FBF22-6DAC-004B-95E5-E87B88DD99BF}"/>
              </a:ext>
            </a:extLst>
          </p:cNvPr>
          <p:cNvSpPr txBox="1"/>
          <p:nvPr/>
        </p:nvSpPr>
        <p:spPr>
          <a:xfrm flipH="1">
            <a:off x="808475" y="804715"/>
            <a:ext cx="3050881" cy="461665"/>
          </a:xfrm>
          <a:prstGeom prst="rect">
            <a:avLst/>
          </a:prstGeom>
          <a:solidFill>
            <a:srgbClr val="FF0000"/>
          </a:solidFill>
          <a:ln>
            <a:noFill/>
          </a:ln>
          <a:effectLst>
            <a:outerShdw blurRad="50800" dist="38100" dir="2700000" algn="tl" rotWithShape="0">
              <a:prstClr val="black">
                <a:alpha val="40000"/>
              </a:prstClr>
            </a:outerShdw>
          </a:effectLst>
        </p:spPr>
        <p:txBody>
          <a:bodyPr wrap="square" rtlCol="0">
            <a:spAutoFit/>
          </a:bodyPr>
          <a:lstStyle/>
          <a:p>
            <a:pPr marL="342900" indent="-342900">
              <a:buFont typeface="Wingdings" pitchFamily="2" charset="2"/>
              <a:buChar char="Ø"/>
            </a:pPr>
            <a:r>
              <a:rPr kumimoji="1" lang="zh-CN" altLang="en-US" sz="2400" b="1" dirty="0">
                <a:solidFill>
                  <a:schemeClr val="bg1"/>
                </a:solidFill>
                <a:latin typeface="Times New Roman" panose="02020603050405020304" pitchFamily="18" charset="0"/>
                <a:ea typeface="KaiTi_GB2312" panose="02010609030101010101" pitchFamily="49" charset="-122"/>
                <a:cs typeface="Times New Roman" panose="02020603050405020304" pitchFamily="18" charset="0"/>
              </a:rPr>
              <a:t>思想：动态规划。</a:t>
            </a:r>
          </a:p>
        </p:txBody>
      </p:sp>
      <p:sp>
        <p:nvSpPr>
          <p:cNvPr id="6" name="矩形 5">
            <a:extLst>
              <a:ext uri="{FF2B5EF4-FFF2-40B4-BE49-F238E27FC236}">
                <a16:creationId xmlns:a16="http://schemas.microsoft.com/office/drawing/2014/main" id="{4978A771-64C6-9B4F-80F7-0117CB5AA19B}"/>
              </a:ext>
            </a:extLst>
          </p:cNvPr>
          <p:cNvSpPr/>
          <p:nvPr/>
        </p:nvSpPr>
        <p:spPr>
          <a:xfrm>
            <a:off x="4148949" y="743159"/>
            <a:ext cx="7656189" cy="584775"/>
          </a:xfrm>
          <a:prstGeom prst="rect">
            <a:avLst/>
          </a:prstGeom>
          <a:solidFill>
            <a:srgbClr val="00B050"/>
          </a:solidFill>
          <a:effectLst>
            <a:softEdge rad="31750"/>
          </a:effectLst>
        </p:spPr>
        <p:txBody>
          <a:bodyPr wrap="square">
            <a:spAutoFit/>
          </a:bodyPr>
          <a:lstStyle/>
          <a:p>
            <a:r>
              <a:rPr lang="zh-CN" altLang="en-US" sz="1600" dirty="0">
                <a:solidFill>
                  <a:schemeClr val="bg1"/>
                </a:solidFill>
                <a:latin typeface="Times New Roman" panose="02020603050405020304" pitchFamily="18" charset="0"/>
                <a:ea typeface="KaiTi" panose="02010609060101010101" pitchFamily="49" charset="-122"/>
                <a:cs typeface="Times New Roman" panose="02020603050405020304" pitchFamily="18" charset="0"/>
              </a:rPr>
              <a:t>动态规划每个阶段的状态可以从之前的某个阶段的“某个”或“某些”状态得到，得到的过程即为“状态转移”。</a:t>
            </a:r>
          </a:p>
        </p:txBody>
      </p:sp>
      <p:pic>
        <p:nvPicPr>
          <p:cNvPr id="7" name="图片 6">
            <a:extLst>
              <a:ext uri="{FF2B5EF4-FFF2-40B4-BE49-F238E27FC236}">
                <a16:creationId xmlns:a16="http://schemas.microsoft.com/office/drawing/2014/main" id="{F5D924DB-42B7-494F-9ED9-866F858D61AB}"/>
              </a:ext>
            </a:extLst>
          </p:cNvPr>
          <p:cNvPicPr>
            <a:picLocks noChangeAspect="1"/>
          </p:cNvPicPr>
          <p:nvPr/>
        </p:nvPicPr>
        <p:blipFill>
          <a:blip r:embed="rId3"/>
          <a:stretch>
            <a:fillRect/>
          </a:stretch>
        </p:blipFill>
        <p:spPr>
          <a:xfrm>
            <a:off x="3675299" y="5946068"/>
            <a:ext cx="5274736" cy="912935"/>
          </a:xfrm>
          <a:prstGeom prst="rect">
            <a:avLst/>
          </a:prstGeom>
        </p:spPr>
      </p:pic>
      <p:sp>
        <p:nvSpPr>
          <p:cNvPr id="8" name="矩形 7">
            <a:extLst>
              <a:ext uri="{FF2B5EF4-FFF2-40B4-BE49-F238E27FC236}">
                <a16:creationId xmlns:a16="http://schemas.microsoft.com/office/drawing/2014/main" id="{72305543-13C6-6540-9439-9C5A8DA53CE2}"/>
              </a:ext>
            </a:extLst>
          </p:cNvPr>
          <p:cNvSpPr/>
          <p:nvPr/>
        </p:nvSpPr>
        <p:spPr>
          <a:xfrm>
            <a:off x="2161880" y="102000"/>
            <a:ext cx="5570756" cy="461665"/>
          </a:xfrm>
          <a:prstGeom prst="rect">
            <a:avLst/>
          </a:prstGeom>
        </p:spPr>
        <p:txBody>
          <a:bodyPr wrap="none">
            <a:spAutoFit/>
          </a:bodyPr>
          <a:lstStyle/>
          <a:p>
            <a:r>
              <a:rPr kumimoji="1" lang="zh-CN" altLang="en-US" sz="2400" dirty="0">
                <a:solidFill>
                  <a:schemeClr val="bg1"/>
                </a:solidFill>
                <a:latin typeface="Times New Roman" charset="0"/>
                <a:ea typeface="黑体" charset="-122"/>
              </a:rPr>
              <a:t>第 </a:t>
            </a:r>
            <a:r>
              <a:rPr kumimoji="1" lang="en-US" altLang="zh-CN" sz="2400" dirty="0">
                <a:solidFill>
                  <a:schemeClr val="bg1"/>
                </a:solidFill>
                <a:latin typeface="Times New Roman" charset="0"/>
                <a:ea typeface="黑体" charset="-122"/>
              </a:rPr>
              <a:t>139</a:t>
            </a:r>
            <a:r>
              <a:rPr kumimoji="1" lang="zh-CN" altLang="en-US" sz="2400" dirty="0">
                <a:solidFill>
                  <a:schemeClr val="bg1"/>
                </a:solidFill>
                <a:latin typeface="Times New Roman" charset="0"/>
                <a:ea typeface="黑体" charset="-122"/>
              </a:rPr>
              <a:t> 题</a:t>
            </a:r>
            <a:r>
              <a:rPr kumimoji="1" lang="zh-CN" altLang="en-US" sz="2400" dirty="0">
                <a:solidFill>
                  <a:schemeClr val="bg1"/>
                </a:solidFill>
                <a:latin typeface="KaiTi" panose="02010609060101010101" pitchFamily="49" charset="-122"/>
                <a:ea typeface="KaiTi" panose="02010609060101010101" pitchFamily="49" charset="-122"/>
              </a:rPr>
              <a:t>：“单词拆分”题解配图（</a:t>
            </a:r>
            <a:r>
              <a:rPr kumimoji="1" lang="en-US" altLang="zh-CN" sz="2400" dirty="0">
                <a:solidFill>
                  <a:schemeClr val="bg1"/>
                </a:solidFill>
                <a:latin typeface="Times New Roman" panose="02020603050405020304" pitchFamily="18" charset="0"/>
                <a:ea typeface="KaiTi" panose="02010609060101010101" pitchFamily="49" charset="-122"/>
                <a:cs typeface="Times New Roman" panose="02020603050405020304" pitchFamily="18" charset="0"/>
              </a:rPr>
              <a:t>1</a:t>
            </a:r>
            <a:r>
              <a:rPr kumimoji="1" lang="zh-CN" altLang="en-US" sz="2400" dirty="0">
                <a:solidFill>
                  <a:schemeClr val="bg1"/>
                </a:solidFill>
                <a:latin typeface="KaiTi" panose="02010609060101010101" pitchFamily="49" charset="-122"/>
                <a:ea typeface="KaiTi" panose="02010609060101010101" pitchFamily="49" charset="-122"/>
              </a:rPr>
              <a:t>）</a:t>
            </a:r>
            <a:endParaRPr lang="zh-CN" altLang="en-US" dirty="0">
              <a:solidFill>
                <a:schemeClr val="bg1"/>
              </a:solidFill>
            </a:endParaRPr>
          </a:p>
        </p:txBody>
      </p:sp>
      <p:sp>
        <p:nvSpPr>
          <p:cNvPr id="9" name="矩形 8">
            <a:extLst>
              <a:ext uri="{FF2B5EF4-FFF2-40B4-BE49-F238E27FC236}">
                <a16:creationId xmlns:a16="http://schemas.microsoft.com/office/drawing/2014/main" id="{85EB7256-0755-F842-9434-F54A7A204E15}"/>
              </a:ext>
            </a:extLst>
          </p:cNvPr>
          <p:cNvSpPr/>
          <p:nvPr/>
        </p:nvSpPr>
        <p:spPr>
          <a:xfrm>
            <a:off x="1010055" y="6033203"/>
            <a:ext cx="2472577" cy="369332"/>
          </a:xfrm>
          <a:prstGeom prst="rect">
            <a:avLst/>
          </a:prstGeom>
        </p:spPr>
        <p:txBody>
          <a:bodyPr wrap="square">
            <a:spAutoFit/>
          </a:bodyPr>
          <a:lstStyle/>
          <a:p>
            <a:r>
              <a:rPr lang="zh-CN" altLang="en-US" dirty="0">
                <a:latin typeface="Times New Roman" panose="02020603050405020304" pitchFamily="18" charset="0"/>
                <a:ea typeface="KaiTi" panose="02010609060101010101" pitchFamily="49" charset="-122"/>
                <a:cs typeface="Times New Roman" panose="02020603050405020304" pitchFamily="18" charset="0"/>
              </a:rPr>
              <a:t>已经得到的状态数组：</a:t>
            </a:r>
            <a:endParaRPr lang="en-US" altLang="zh-CN" dirty="0">
              <a:latin typeface="Times New Roman" panose="02020603050405020304" pitchFamily="18" charset="0"/>
              <a:ea typeface="KaiTi"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363874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EA857AE-B7EE-7D47-B1EE-1C364CE473B8}"/>
              </a:ext>
            </a:extLst>
          </p:cNvPr>
          <p:cNvPicPr>
            <a:picLocks noChangeAspect="1"/>
          </p:cNvPicPr>
          <p:nvPr/>
        </p:nvPicPr>
        <p:blipFill>
          <a:blip r:embed="rId2"/>
          <a:stretch>
            <a:fillRect/>
          </a:stretch>
        </p:blipFill>
        <p:spPr>
          <a:xfrm>
            <a:off x="2520000" y="3240000"/>
            <a:ext cx="7200000" cy="1246153"/>
          </a:xfrm>
          <a:prstGeom prst="rect">
            <a:avLst/>
          </a:prstGeom>
        </p:spPr>
      </p:pic>
      <p:pic>
        <p:nvPicPr>
          <p:cNvPr id="5" name="图片 4">
            <a:extLst>
              <a:ext uri="{FF2B5EF4-FFF2-40B4-BE49-F238E27FC236}">
                <a16:creationId xmlns:a16="http://schemas.microsoft.com/office/drawing/2014/main" id="{41EDF624-AD88-3D4E-B7EF-2631D501C931}"/>
              </a:ext>
            </a:extLst>
          </p:cNvPr>
          <p:cNvPicPr>
            <a:picLocks noChangeAspect="1"/>
          </p:cNvPicPr>
          <p:nvPr/>
        </p:nvPicPr>
        <p:blipFill>
          <a:blip r:embed="rId3"/>
          <a:stretch>
            <a:fillRect/>
          </a:stretch>
        </p:blipFill>
        <p:spPr>
          <a:xfrm>
            <a:off x="3482632" y="5770220"/>
            <a:ext cx="5274736" cy="912935"/>
          </a:xfrm>
          <a:prstGeom prst="rect">
            <a:avLst/>
          </a:prstGeom>
        </p:spPr>
      </p:pic>
      <p:sp>
        <p:nvSpPr>
          <p:cNvPr id="6" name="矩形 5">
            <a:extLst>
              <a:ext uri="{FF2B5EF4-FFF2-40B4-BE49-F238E27FC236}">
                <a16:creationId xmlns:a16="http://schemas.microsoft.com/office/drawing/2014/main" id="{E59B1892-2C24-2549-B00D-911F91AD1313}"/>
              </a:ext>
            </a:extLst>
          </p:cNvPr>
          <p:cNvSpPr/>
          <p:nvPr/>
        </p:nvSpPr>
        <p:spPr>
          <a:xfrm>
            <a:off x="657485" y="1558516"/>
            <a:ext cx="10925030" cy="369332"/>
          </a:xfrm>
          <a:prstGeom prst="rect">
            <a:avLst/>
          </a:prstGeom>
        </p:spPr>
        <p:txBody>
          <a:bodyPr wrap="square">
            <a:spAutoFit/>
          </a:bodyPr>
          <a:lstStyle/>
          <a:p>
            <a:r>
              <a:rPr lang="zh-CN" altLang="en-US" dirty="0">
                <a:latin typeface="Times New Roman" panose="02020603050405020304" pitchFamily="18" charset="0"/>
                <a:ea typeface="KaiTi" panose="02010609060101010101" pitchFamily="49" charset="-122"/>
                <a:cs typeface="Times New Roman" panose="02020603050405020304" pitchFamily="18" charset="0"/>
              </a:rPr>
              <a:t>以示例 </a:t>
            </a:r>
            <a:r>
              <a:rPr lang="en-US" altLang="zh-CN" dirty="0">
                <a:latin typeface="Times New Roman" panose="02020603050405020304" pitchFamily="18" charset="0"/>
                <a:ea typeface="KaiTi" panose="02010609060101010101" pitchFamily="49" charset="-122"/>
                <a:cs typeface="Times New Roman" panose="02020603050405020304" pitchFamily="18" charset="0"/>
              </a:rPr>
              <a:t>1</a:t>
            </a:r>
            <a:r>
              <a:rPr lang="zh-CN" altLang="en-US" dirty="0">
                <a:latin typeface="Times New Roman" panose="02020603050405020304" pitchFamily="18" charset="0"/>
                <a:ea typeface="KaiTi" panose="02010609060101010101" pitchFamily="49" charset="-122"/>
                <a:cs typeface="Times New Roman" panose="02020603050405020304" pitchFamily="18" charset="0"/>
              </a:rPr>
              <a:t> 输入</a:t>
            </a:r>
            <a:r>
              <a:rPr lang="en-US" altLang="zh-CN" dirty="0">
                <a:latin typeface="Times New Roman" panose="02020603050405020304" pitchFamily="18" charset="0"/>
                <a:ea typeface="KaiTi" panose="02010609060101010101" pitchFamily="49" charset="-122"/>
                <a:cs typeface="Times New Roman" panose="02020603050405020304" pitchFamily="18" charset="0"/>
              </a:rPr>
              <a:t>: s = “</a:t>
            </a:r>
            <a:r>
              <a:rPr lang="en-US" altLang="zh-CN" dirty="0" err="1">
                <a:latin typeface="Times New Roman" panose="02020603050405020304" pitchFamily="18" charset="0"/>
                <a:ea typeface="KaiTi" panose="02010609060101010101" pitchFamily="49" charset="-122"/>
                <a:cs typeface="Times New Roman" panose="02020603050405020304" pitchFamily="18" charset="0"/>
              </a:rPr>
              <a:t>leetcode</a:t>
            </a:r>
            <a:r>
              <a:rPr lang="en-US" altLang="zh-CN" dirty="0">
                <a:latin typeface="Times New Roman" panose="02020603050405020304" pitchFamily="18" charset="0"/>
                <a:ea typeface="KaiTi" panose="02010609060101010101" pitchFamily="49" charset="-122"/>
                <a:cs typeface="Times New Roman" panose="02020603050405020304" pitchFamily="18" charset="0"/>
              </a:rPr>
              <a:t>”, </a:t>
            </a:r>
            <a:r>
              <a:rPr lang="en-US" altLang="zh-CN" dirty="0" err="1">
                <a:latin typeface="Times New Roman" panose="02020603050405020304" pitchFamily="18" charset="0"/>
                <a:ea typeface="KaiTi" panose="02010609060101010101" pitchFamily="49" charset="-122"/>
                <a:cs typeface="Times New Roman" panose="02020603050405020304" pitchFamily="18" charset="0"/>
              </a:rPr>
              <a:t>wordDict</a:t>
            </a:r>
            <a:r>
              <a:rPr lang="en-US" altLang="zh-CN" dirty="0">
                <a:latin typeface="Times New Roman" panose="02020603050405020304" pitchFamily="18" charset="0"/>
                <a:ea typeface="KaiTi" panose="02010609060101010101" pitchFamily="49" charset="-122"/>
                <a:cs typeface="Times New Roman" panose="02020603050405020304" pitchFamily="18" charset="0"/>
              </a:rPr>
              <a:t> = [“</a:t>
            </a:r>
            <a:r>
              <a:rPr lang="en-US" altLang="zh-CN" dirty="0" err="1">
                <a:latin typeface="Times New Roman" panose="02020603050405020304" pitchFamily="18" charset="0"/>
                <a:ea typeface="KaiTi" panose="02010609060101010101" pitchFamily="49" charset="-122"/>
                <a:cs typeface="Times New Roman" panose="02020603050405020304" pitchFamily="18" charset="0"/>
              </a:rPr>
              <a:t>leet</a:t>
            </a:r>
            <a:r>
              <a:rPr lang="en-US" altLang="zh-CN" dirty="0">
                <a:latin typeface="Times New Roman" panose="02020603050405020304" pitchFamily="18" charset="0"/>
                <a:ea typeface="KaiTi" panose="02010609060101010101" pitchFamily="49" charset="-122"/>
                <a:cs typeface="Times New Roman" panose="02020603050405020304" pitchFamily="18" charset="0"/>
              </a:rPr>
              <a:t>”, “code”]</a:t>
            </a:r>
            <a:r>
              <a:rPr lang="zh-CN" altLang="en-US" dirty="0">
                <a:latin typeface="Times New Roman" panose="02020603050405020304" pitchFamily="18" charset="0"/>
                <a:ea typeface="KaiTi" panose="02010609060101010101" pitchFamily="49" charset="-122"/>
                <a:cs typeface="Times New Roman" panose="02020603050405020304" pitchFamily="18" charset="0"/>
              </a:rPr>
              <a:t>，为例说明如何使用“动态规划”解决该问题。</a:t>
            </a:r>
            <a:endParaRPr lang="en-US" altLang="zh-CN" dirty="0">
              <a:latin typeface="Times New Roman" panose="02020603050405020304" pitchFamily="18" charset="0"/>
              <a:ea typeface="KaiTi" panose="02010609060101010101" pitchFamily="49" charset="-122"/>
              <a:cs typeface="Times New Roman" panose="02020603050405020304" pitchFamily="18" charset="0"/>
            </a:endParaRPr>
          </a:p>
        </p:txBody>
      </p:sp>
      <p:sp>
        <p:nvSpPr>
          <p:cNvPr id="7" name="文本框 6">
            <a:extLst>
              <a:ext uri="{FF2B5EF4-FFF2-40B4-BE49-F238E27FC236}">
                <a16:creationId xmlns:a16="http://schemas.microsoft.com/office/drawing/2014/main" id="{C6659DA2-B8B0-3B42-B998-6DF94C1E502B}"/>
              </a:ext>
            </a:extLst>
          </p:cNvPr>
          <p:cNvSpPr txBox="1"/>
          <p:nvPr/>
        </p:nvSpPr>
        <p:spPr>
          <a:xfrm flipH="1">
            <a:off x="808475" y="804715"/>
            <a:ext cx="3050881" cy="461665"/>
          </a:xfrm>
          <a:prstGeom prst="rect">
            <a:avLst/>
          </a:prstGeom>
          <a:solidFill>
            <a:srgbClr val="FF0000"/>
          </a:solidFill>
          <a:ln>
            <a:noFill/>
          </a:ln>
          <a:effectLst>
            <a:outerShdw blurRad="50800" dist="38100" dir="2700000" algn="tl" rotWithShape="0">
              <a:prstClr val="black">
                <a:alpha val="40000"/>
              </a:prstClr>
            </a:outerShdw>
          </a:effectLst>
        </p:spPr>
        <p:txBody>
          <a:bodyPr wrap="square" rtlCol="0">
            <a:spAutoFit/>
          </a:bodyPr>
          <a:lstStyle/>
          <a:p>
            <a:pPr marL="342900" indent="-342900">
              <a:buFont typeface="Wingdings" pitchFamily="2" charset="2"/>
              <a:buChar char="Ø"/>
            </a:pPr>
            <a:r>
              <a:rPr kumimoji="1" lang="zh-CN" altLang="en-US" sz="2400" b="1" dirty="0">
                <a:solidFill>
                  <a:schemeClr val="bg1"/>
                </a:solidFill>
                <a:latin typeface="Times New Roman" panose="02020603050405020304" pitchFamily="18" charset="0"/>
                <a:ea typeface="KaiTi_GB2312" panose="02010609030101010101" pitchFamily="49" charset="-122"/>
                <a:cs typeface="Times New Roman" panose="02020603050405020304" pitchFamily="18" charset="0"/>
              </a:rPr>
              <a:t>思想：动态规划。</a:t>
            </a:r>
          </a:p>
        </p:txBody>
      </p:sp>
      <p:sp>
        <p:nvSpPr>
          <p:cNvPr id="9" name="矩形 8">
            <a:extLst>
              <a:ext uri="{FF2B5EF4-FFF2-40B4-BE49-F238E27FC236}">
                <a16:creationId xmlns:a16="http://schemas.microsoft.com/office/drawing/2014/main" id="{F8900641-F137-FD47-8E47-1B32A204B894}"/>
              </a:ext>
            </a:extLst>
          </p:cNvPr>
          <p:cNvSpPr/>
          <p:nvPr/>
        </p:nvSpPr>
        <p:spPr>
          <a:xfrm>
            <a:off x="1010055" y="5857355"/>
            <a:ext cx="2472577" cy="369332"/>
          </a:xfrm>
          <a:prstGeom prst="rect">
            <a:avLst/>
          </a:prstGeom>
        </p:spPr>
        <p:txBody>
          <a:bodyPr wrap="square">
            <a:spAutoFit/>
          </a:bodyPr>
          <a:lstStyle/>
          <a:p>
            <a:r>
              <a:rPr lang="zh-CN" altLang="en-US" dirty="0">
                <a:latin typeface="Times New Roman" panose="02020603050405020304" pitchFamily="18" charset="0"/>
                <a:ea typeface="KaiTi" panose="02010609060101010101" pitchFamily="49" charset="-122"/>
                <a:cs typeface="Times New Roman" panose="02020603050405020304" pitchFamily="18" charset="0"/>
              </a:rPr>
              <a:t>已经得到的状态数组：</a:t>
            </a:r>
            <a:endParaRPr lang="en-US" altLang="zh-CN" dirty="0">
              <a:latin typeface="Times New Roman" panose="02020603050405020304" pitchFamily="18" charset="0"/>
              <a:ea typeface="KaiTi" panose="02010609060101010101" pitchFamily="49" charset="-122"/>
              <a:cs typeface="Times New Roman" panose="02020603050405020304" pitchFamily="18" charset="0"/>
            </a:endParaRPr>
          </a:p>
        </p:txBody>
      </p:sp>
      <p:sp>
        <p:nvSpPr>
          <p:cNvPr id="10" name="矩形 9">
            <a:extLst>
              <a:ext uri="{FF2B5EF4-FFF2-40B4-BE49-F238E27FC236}">
                <a16:creationId xmlns:a16="http://schemas.microsoft.com/office/drawing/2014/main" id="{1CBA0304-80CA-2F4E-8BA4-BE9F27AE227D}"/>
              </a:ext>
            </a:extLst>
          </p:cNvPr>
          <p:cNvSpPr/>
          <p:nvPr/>
        </p:nvSpPr>
        <p:spPr>
          <a:xfrm>
            <a:off x="657485" y="4451457"/>
            <a:ext cx="11276608" cy="1200329"/>
          </a:xfrm>
          <a:prstGeom prst="rect">
            <a:avLst/>
          </a:prstGeom>
        </p:spPr>
        <p:txBody>
          <a:bodyPr wrap="square">
            <a:spAutoFit/>
          </a:bodyPr>
          <a:lstStyle/>
          <a:p>
            <a:r>
              <a:rPr lang="zh-CN" altLang="en-US" b="1" dirty="0">
                <a:solidFill>
                  <a:srgbClr val="FF0000"/>
                </a:solidFill>
                <a:highlight>
                  <a:srgbClr val="FFFF00"/>
                </a:highlight>
                <a:latin typeface="Times New Roman" panose="02020603050405020304" pitchFamily="18" charset="0"/>
                <a:ea typeface="KaiTi" panose="02010609060101010101" pitchFamily="49" charset="-122"/>
                <a:cs typeface="Times New Roman" panose="02020603050405020304" pitchFamily="18" charset="0"/>
              </a:rPr>
              <a:t>首先，这个“</a:t>
            </a:r>
            <a:r>
              <a:rPr lang="en-US" altLang="zh-CN" b="1" dirty="0" err="1">
                <a:solidFill>
                  <a:srgbClr val="FF0000"/>
                </a:solidFill>
                <a:highlight>
                  <a:srgbClr val="FFFF00"/>
                </a:highlight>
                <a:latin typeface="Times New Roman" panose="02020603050405020304" pitchFamily="18" charset="0"/>
                <a:ea typeface="KaiTi" panose="02010609060101010101" pitchFamily="49" charset="-122"/>
                <a:cs typeface="Times New Roman" panose="02020603050405020304" pitchFamily="18" charset="0"/>
              </a:rPr>
              <a:t>leetcode</a:t>
            </a:r>
            <a:r>
              <a:rPr lang="zh-CN" altLang="en-US" b="1" dirty="0">
                <a:solidFill>
                  <a:srgbClr val="FF0000"/>
                </a:solidFill>
                <a:highlight>
                  <a:srgbClr val="FFFF00"/>
                </a:highlight>
                <a:latin typeface="Times New Roman" panose="02020603050405020304" pitchFamily="18" charset="0"/>
                <a:ea typeface="KaiTi" panose="02010609060101010101" pitchFamily="49" charset="-122"/>
                <a:cs typeface="Times New Roman" panose="02020603050405020304" pitchFamily="18" charset="0"/>
              </a:rPr>
              <a:t>”单词，不在 </a:t>
            </a:r>
            <a:r>
              <a:rPr lang="en-US" altLang="zh-CN" b="1" dirty="0" err="1">
                <a:solidFill>
                  <a:srgbClr val="FF0000"/>
                </a:solidFill>
                <a:highlight>
                  <a:srgbClr val="FFFF00"/>
                </a:highlight>
                <a:latin typeface="Times New Roman" panose="02020603050405020304" pitchFamily="18" charset="0"/>
                <a:ea typeface="KaiTi" panose="02010609060101010101" pitchFamily="49" charset="-122"/>
                <a:cs typeface="Times New Roman" panose="02020603050405020304" pitchFamily="18" charset="0"/>
              </a:rPr>
              <a:t>wordDict</a:t>
            </a:r>
            <a:r>
              <a:rPr lang="zh-CN" altLang="en-US" b="1" dirty="0">
                <a:solidFill>
                  <a:srgbClr val="FF0000"/>
                </a:solidFill>
                <a:highlight>
                  <a:srgbClr val="FFFF00"/>
                </a:highlight>
                <a:latin typeface="Times New Roman" panose="02020603050405020304" pitchFamily="18" charset="0"/>
                <a:ea typeface="KaiTi" panose="02010609060101010101" pitchFamily="49" charset="-122"/>
                <a:cs typeface="Times New Roman" panose="02020603050405020304" pitchFamily="18" charset="0"/>
              </a:rPr>
              <a:t> 中，这一点很重要</a:t>
            </a:r>
            <a:r>
              <a:rPr lang="zh-CN" altLang="en-US" dirty="0">
                <a:latin typeface="Times New Roman" panose="02020603050405020304" pitchFamily="18" charset="0"/>
                <a:ea typeface="KaiTi" panose="02010609060101010101" pitchFamily="49" charset="-122"/>
                <a:cs typeface="Times New Roman" panose="02020603050405020304" pitchFamily="18" charset="0"/>
              </a:rPr>
              <a:t>，假如“</a:t>
            </a:r>
            <a:r>
              <a:rPr lang="en-US" altLang="zh-CN" dirty="0" err="1">
                <a:latin typeface="Times New Roman" panose="02020603050405020304" pitchFamily="18" charset="0"/>
                <a:ea typeface="KaiTi" panose="02010609060101010101" pitchFamily="49" charset="-122"/>
                <a:cs typeface="Times New Roman" panose="02020603050405020304" pitchFamily="18" charset="0"/>
              </a:rPr>
              <a:t>leetcode</a:t>
            </a:r>
            <a:r>
              <a:rPr lang="zh-CN" altLang="en-US" dirty="0">
                <a:latin typeface="Times New Roman" panose="02020603050405020304" pitchFamily="18" charset="0"/>
                <a:ea typeface="KaiTi" panose="02010609060101010101" pitchFamily="49" charset="-122"/>
                <a:cs typeface="Times New Roman" panose="02020603050405020304" pitchFamily="18" charset="0"/>
              </a:rPr>
              <a:t>”在 </a:t>
            </a:r>
            <a:r>
              <a:rPr lang="en-US" altLang="zh-CN" dirty="0" err="1">
                <a:latin typeface="Times New Roman" panose="02020603050405020304" pitchFamily="18" charset="0"/>
                <a:ea typeface="KaiTi" panose="02010609060101010101" pitchFamily="49" charset="-122"/>
                <a:cs typeface="Times New Roman" panose="02020603050405020304" pitchFamily="18" charset="0"/>
              </a:rPr>
              <a:t>wordDict</a:t>
            </a:r>
            <a:r>
              <a:rPr lang="zh-CN" altLang="en-US" dirty="0">
                <a:latin typeface="Times New Roman" panose="02020603050405020304" pitchFamily="18" charset="0"/>
                <a:ea typeface="KaiTi" panose="02010609060101010101" pitchFamily="49" charset="-122"/>
                <a:cs typeface="Times New Roman" panose="02020603050405020304" pitchFamily="18" charset="0"/>
              </a:rPr>
              <a:t> 中，即 </a:t>
            </a:r>
            <a:r>
              <a:rPr lang="en-US" altLang="zh-CN" dirty="0">
                <a:latin typeface="Times New Roman" panose="02020603050405020304" pitchFamily="18" charset="0"/>
                <a:ea typeface="KaiTi" panose="02010609060101010101" pitchFamily="49" charset="-122"/>
                <a:cs typeface="Times New Roman" panose="02020603050405020304" pitchFamily="18" charset="0"/>
              </a:rPr>
              <a:t>s</a:t>
            </a:r>
            <a:r>
              <a:rPr lang="zh-CN" altLang="en-US" dirty="0">
                <a:latin typeface="Times New Roman" panose="02020603050405020304" pitchFamily="18" charset="0"/>
                <a:ea typeface="KaiTi" panose="02010609060101010101" pitchFamily="49" charset="-122"/>
                <a:cs typeface="Times New Roman" panose="02020603050405020304" pitchFamily="18" charset="0"/>
              </a:rPr>
              <a:t> 不用拆分，就符合题意了，可以直接设置 </a:t>
            </a:r>
            <a:r>
              <a:rPr lang="en-US" altLang="zh-CN" dirty="0" err="1">
                <a:latin typeface="Times New Roman" panose="02020603050405020304" pitchFamily="18" charset="0"/>
                <a:ea typeface="KaiTi" panose="02010609060101010101" pitchFamily="49" charset="-122"/>
                <a:cs typeface="Times New Roman" panose="02020603050405020304" pitchFamily="18" charset="0"/>
              </a:rPr>
              <a:t>dp</a:t>
            </a:r>
            <a:r>
              <a:rPr lang="en-US" altLang="zh-CN" dirty="0">
                <a:latin typeface="Times New Roman" panose="02020603050405020304" pitchFamily="18" charset="0"/>
                <a:ea typeface="KaiTi" panose="02010609060101010101" pitchFamily="49" charset="-122"/>
                <a:cs typeface="Times New Roman" panose="02020603050405020304" pitchFamily="18" charset="0"/>
              </a:rPr>
              <a:t>[8]</a:t>
            </a:r>
            <a:r>
              <a:rPr lang="zh-CN" altLang="en-US" dirty="0">
                <a:latin typeface="Times New Roman" panose="02020603050405020304" pitchFamily="18" charset="0"/>
                <a:ea typeface="KaiTi" panose="02010609060101010101" pitchFamily="49" charset="-122"/>
                <a:cs typeface="Times New Roman" panose="02020603050405020304" pitchFamily="18" charset="0"/>
              </a:rPr>
              <a:t> </a:t>
            </a:r>
            <a:r>
              <a:rPr lang="en-US" altLang="zh-CN" dirty="0">
                <a:latin typeface="Times New Roman" panose="02020603050405020304" pitchFamily="18" charset="0"/>
                <a:ea typeface="KaiTi" panose="02010609060101010101" pitchFamily="49" charset="-122"/>
                <a:cs typeface="Times New Roman" panose="02020603050405020304" pitchFamily="18" charset="0"/>
              </a:rPr>
              <a:t>=</a:t>
            </a:r>
            <a:r>
              <a:rPr lang="zh-CN" altLang="en-US" dirty="0">
                <a:latin typeface="Times New Roman" panose="02020603050405020304" pitchFamily="18" charset="0"/>
                <a:ea typeface="KaiTi" panose="02010609060101010101" pitchFamily="49" charset="-122"/>
                <a:cs typeface="Times New Roman" panose="02020603050405020304" pitchFamily="18" charset="0"/>
              </a:rPr>
              <a:t>  </a:t>
            </a:r>
            <a:r>
              <a:rPr lang="en-US" altLang="zh-CN" dirty="0">
                <a:latin typeface="Times New Roman" panose="02020603050405020304" pitchFamily="18" charset="0"/>
                <a:ea typeface="KaiTi" panose="02010609060101010101" pitchFamily="49" charset="-122"/>
                <a:cs typeface="Times New Roman" panose="02020603050405020304" pitchFamily="18" charset="0"/>
              </a:rPr>
              <a:t>True</a:t>
            </a:r>
            <a:r>
              <a:rPr lang="zh-CN" altLang="en-US" dirty="0">
                <a:latin typeface="Times New Roman" panose="02020603050405020304" pitchFamily="18" charset="0"/>
                <a:ea typeface="KaiTi" panose="02010609060101010101" pitchFamily="49" charset="-122"/>
                <a:cs typeface="Times New Roman" panose="02020603050405020304" pitchFamily="18" charset="0"/>
              </a:rPr>
              <a:t>。因为题目中说的，</a:t>
            </a:r>
            <a:r>
              <a:rPr lang="en-US" altLang="zh-CN" dirty="0">
                <a:latin typeface="Times New Roman" panose="02020603050405020304" pitchFamily="18" charset="0"/>
                <a:ea typeface="KaiTi" panose="02010609060101010101" pitchFamily="49" charset="-122"/>
                <a:cs typeface="Times New Roman" panose="02020603050405020304" pitchFamily="18" charset="0"/>
              </a:rPr>
              <a:t>s</a:t>
            </a:r>
            <a:r>
              <a:rPr lang="zh-CN" altLang="en-US" dirty="0">
                <a:latin typeface="Times New Roman" panose="02020603050405020304" pitchFamily="18" charset="0"/>
                <a:ea typeface="KaiTi" panose="02010609060101010101" pitchFamily="49" charset="-122"/>
                <a:cs typeface="Times New Roman" panose="02020603050405020304" pitchFamily="18" charset="0"/>
              </a:rPr>
              <a:t> 可以被空格拆分为一个在字典中出现的单词，就是“不拆分”的意思。请读者验证一下：</a:t>
            </a:r>
            <a:r>
              <a:rPr lang="en-US" altLang="zh-CN" dirty="0" err="1">
                <a:latin typeface="Times New Roman" panose="02020603050405020304" pitchFamily="18" charset="0"/>
                <a:ea typeface="KaiTi" panose="02010609060101010101" pitchFamily="49" charset="-122"/>
                <a:cs typeface="Times New Roman" panose="02020603050405020304" pitchFamily="18" charset="0"/>
              </a:rPr>
              <a:t>dp</a:t>
            </a:r>
            <a:r>
              <a:rPr lang="en-US" altLang="zh-CN" dirty="0">
                <a:latin typeface="Times New Roman" panose="02020603050405020304" pitchFamily="18" charset="0"/>
                <a:ea typeface="KaiTi" panose="02010609060101010101" pitchFamily="49" charset="-122"/>
                <a:cs typeface="Times New Roman" panose="02020603050405020304" pitchFamily="18" charset="0"/>
              </a:rPr>
              <a:t>[3]</a:t>
            </a:r>
            <a:r>
              <a:rPr lang="zh-CN" altLang="en-US" dirty="0">
                <a:latin typeface="Times New Roman" panose="02020603050405020304" pitchFamily="18" charset="0"/>
                <a:ea typeface="KaiTi" panose="02010609060101010101" pitchFamily="49" charset="-122"/>
                <a:cs typeface="Times New Roman" panose="02020603050405020304" pitchFamily="18" charset="0"/>
              </a:rPr>
              <a:t> </a:t>
            </a:r>
            <a:r>
              <a:rPr lang="en-US" altLang="zh-CN" dirty="0">
                <a:latin typeface="Times New Roman" panose="02020603050405020304" pitchFamily="18" charset="0"/>
                <a:ea typeface="KaiTi" panose="02010609060101010101" pitchFamily="49" charset="-122"/>
                <a:cs typeface="Times New Roman" panose="02020603050405020304" pitchFamily="18" charset="0"/>
              </a:rPr>
              <a:t>=</a:t>
            </a:r>
            <a:r>
              <a:rPr lang="zh-CN" altLang="en-US" dirty="0">
                <a:latin typeface="Times New Roman" panose="02020603050405020304" pitchFamily="18" charset="0"/>
                <a:ea typeface="KaiTi" panose="02010609060101010101" pitchFamily="49" charset="-122"/>
                <a:cs typeface="Times New Roman" panose="02020603050405020304" pitchFamily="18" charset="0"/>
              </a:rPr>
              <a:t> </a:t>
            </a:r>
            <a:r>
              <a:rPr lang="en-US" altLang="zh-CN" dirty="0">
                <a:latin typeface="Times New Roman" panose="02020603050405020304" pitchFamily="18" charset="0"/>
                <a:ea typeface="KaiTi" panose="02010609060101010101" pitchFamily="49" charset="-122"/>
                <a:cs typeface="Times New Roman" panose="02020603050405020304" pitchFamily="18" charset="0"/>
              </a:rPr>
              <a:t>True</a:t>
            </a:r>
            <a:r>
              <a:rPr lang="zh-CN" altLang="en-US" dirty="0">
                <a:latin typeface="Times New Roman" panose="02020603050405020304" pitchFamily="18" charset="0"/>
                <a:ea typeface="KaiTi" panose="02010609060101010101" pitchFamily="49" charset="-122"/>
                <a:cs typeface="Times New Roman" panose="02020603050405020304" pitchFamily="18" charset="0"/>
              </a:rPr>
              <a:t> 就是这样得到的。</a:t>
            </a:r>
            <a:endParaRPr lang="en-US" altLang="zh-CN" dirty="0">
              <a:latin typeface="Times New Roman" panose="02020603050405020304" pitchFamily="18" charset="0"/>
              <a:ea typeface="KaiTi" panose="02010609060101010101" pitchFamily="49" charset="-122"/>
              <a:cs typeface="Times New Roman" panose="02020603050405020304" pitchFamily="18" charset="0"/>
            </a:endParaRPr>
          </a:p>
          <a:p>
            <a:r>
              <a:rPr lang="zh-CN" altLang="en-US" dirty="0">
                <a:latin typeface="Times New Roman" panose="02020603050405020304" pitchFamily="18" charset="0"/>
                <a:ea typeface="KaiTi" panose="02010609060101010101" pitchFamily="49" charset="-122"/>
                <a:cs typeface="Times New Roman" panose="02020603050405020304" pitchFamily="18" charset="0"/>
              </a:rPr>
              <a:t>既然不能拆分成一个在字典中出现的单词，那接下来，我们就一个一个拆分吧。</a:t>
            </a:r>
            <a:endParaRPr lang="en-US" altLang="zh-CN" dirty="0">
              <a:latin typeface="Times New Roman" panose="02020603050405020304" pitchFamily="18" charset="0"/>
              <a:ea typeface="KaiTi" panose="02010609060101010101" pitchFamily="49" charset="-122"/>
              <a:cs typeface="Times New Roman" panose="02020603050405020304" pitchFamily="18" charset="0"/>
            </a:endParaRPr>
          </a:p>
        </p:txBody>
      </p:sp>
      <p:sp>
        <p:nvSpPr>
          <p:cNvPr id="12" name="矩形 11">
            <a:extLst>
              <a:ext uri="{FF2B5EF4-FFF2-40B4-BE49-F238E27FC236}">
                <a16:creationId xmlns:a16="http://schemas.microsoft.com/office/drawing/2014/main" id="{B2623639-F298-C641-B022-12EC26834C71}"/>
              </a:ext>
            </a:extLst>
          </p:cNvPr>
          <p:cNvSpPr/>
          <p:nvPr/>
        </p:nvSpPr>
        <p:spPr>
          <a:xfrm>
            <a:off x="657485" y="1995168"/>
            <a:ext cx="10925030" cy="369332"/>
          </a:xfrm>
          <a:prstGeom prst="rect">
            <a:avLst/>
          </a:prstGeom>
        </p:spPr>
        <p:txBody>
          <a:bodyPr wrap="square">
            <a:spAutoFit/>
          </a:bodyPr>
          <a:lstStyle/>
          <a:p>
            <a:r>
              <a:rPr lang="zh-CN" altLang="en-US" dirty="0">
                <a:latin typeface="Times New Roman" panose="02020603050405020304" pitchFamily="18" charset="0"/>
                <a:ea typeface="KaiTi" panose="02010609060101010101" pitchFamily="49" charset="-122"/>
                <a:cs typeface="Times New Roman" panose="02020603050405020304" pitchFamily="18" charset="0"/>
              </a:rPr>
              <a:t>状态 </a:t>
            </a:r>
            <a:r>
              <a:rPr lang="en-US" altLang="zh-CN" dirty="0" err="1">
                <a:latin typeface="Times New Roman" panose="02020603050405020304" pitchFamily="18" charset="0"/>
                <a:ea typeface="KaiTi" panose="02010609060101010101" pitchFamily="49" charset="-122"/>
                <a:cs typeface="Times New Roman" panose="02020603050405020304" pitchFamily="18" charset="0"/>
              </a:rPr>
              <a:t>dp</a:t>
            </a:r>
            <a:r>
              <a:rPr lang="en-US" altLang="zh-CN" dirty="0">
                <a:latin typeface="Times New Roman" panose="02020603050405020304" pitchFamily="18" charset="0"/>
                <a:ea typeface="KaiTi" panose="02010609060101010101" pitchFamily="49" charset="-122"/>
                <a:cs typeface="Times New Roman" panose="02020603050405020304" pitchFamily="18" charset="0"/>
              </a:rPr>
              <a:t>[</a:t>
            </a:r>
            <a:r>
              <a:rPr lang="en-US" altLang="zh-CN" dirty="0" err="1">
                <a:latin typeface="Times New Roman" panose="02020603050405020304" pitchFamily="18" charset="0"/>
                <a:ea typeface="KaiTi" panose="02010609060101010101" pitchFamily="49" charset="-122"/>
                <a:cs typeface="Times New Roman" panose="02020603050405020304" pitchFamily="18" charset="0"/>
              </a:rPr>
              <a:t>i</a:t>
            </a:r>
            <a:r>
              <a:rPr lang="en-US" altLang="zh-CN" dirty="0">
                <a:latin typeface="Times New Roman" panose="02020603050405020304" pitchFamily="18" charset="0"/>
                <a:ea typeface="KaiTi" panose="02010609060101010101" pitchFamily="49" charset="-122"/>
                <a:cs typeface="Times New Roman" panose="02020603050405020304" pitchFamily="18" charset="0"/>
              </a:rPr>
              <a:t>]</a:t>
            </a:r>
            <a:r>
              <a:rPr lang="zh-CN" altLang="en-US" dirty="0">
                <a:latin typeface="Times New Roman" panose="02020603050405020304" pitchFamily="18" charset="0"/>
                <a:ea typeface="KaiTi" panose="02010609060101010101" pitchFamily="49" charset="-122"/>
                <a:cs typeface="Times New Roman" panose="02020603050405020304" pitchFamily="18" charset="0"/>
              </a:rPr>
              <a:t> 的定义：以 </a:t>
            </a:r>
            <a:r>
              <a:rPr lang="en-US" altLang="zh-CN" dirty="0">
                <a:latin typeface="Times New Roman" panose="02020603050405020304" pitchFamily="18" charset="0"/>
                <a:ea typeface="KaiTi" panose="02010609060101010101" pitchFamily="49" charset="-122"/>
                <a:cs typeface="Times New Roman" panose="02020603050405020304" pitchFamily="18" charset="0"/>
              </a:rPr>
              <a:t>s[</a:t>
            </a:r>
            <a:r>
              <a:rPr lang="en-US" altLang="zh-CN" dirty="0" err="1">
                <a:latin typeface="Times New Roman" panose="02020603050405020304" pitchFamily="18" charset="0"/>
                <a:ea typeface="KaiTi" panose="02010609060101010101" pitchFamily="49" charset="-122"/>
                <a:cs typeface="Times New Roman" panose="02020603050405020304" pitchFamily="18" charset="0"/>
              </a:rPr>
              <a:t>i</a:t>
            </a:r>
            <a:r>
              <a:rPr lang="en-US" altLang="zh-CN" dirty="0">
                <a:latin typeface="Times New Roman" panose="02020603050405020304" pitchFamily="18" charset="0"/>
                <a:ea typeface="KaiTi" panose="02010609060101010101" pitchFamily="49" charset="-122"/>
                <a:cs typeface="Times New Roman" panose="02020603050405020304" pitchFamily="18" charset="0"/>
              </a:rPr>
              <a:t>]</a:t>
            </a:r>
            <a:r>
              <a:rPr lang="zh-CN" altLang="en-US" dirty="0">
                <a:latin typeface="Times New Roman" panose="02020603050405020304" pitchFamily="18" charset="0"/>
                <a:ea typeface="KaiTi" panose="02010609060101010101" pitchFamily="49" charset="-122"/>
                <a:cs typeface="Times New Roman" panose="02020603050405020304" pitchFamily="18" charset="0"/>
              </a:rPr>
              <a:t> 结尾的子字符串是否可以被空格拆分为一个或多个在字典中出现的单词。</a:t>
            </a:r>
            <a:endParaRPr lang="en-US" altLang="zh-CN" dirty="0">
              <a:latin typeface="Times New Roman" panose="02020603050405020304" pitchFamily="18" charset="0"/>
              <a:ea typeface="KaiTi" panose="02010609060101010101" pitchFamily="49" charset="-122"/>
              <a:cs typeface="Times New Roman" panose="02020603050405020304" pitchFamily="18" charset="0"/>
            </a:endParaRPr>
          </a:p>
        </p:txBody>
      </p:sp>
      <p:sp>
        <p:nvSpPr>
          <p:cNvPr id="13" name="矩形 12">
            <a:extLst>
              <a:ext uri="{FF2B5EF4-FFF2-40B4-BE49-F238E27FC236}">
                <a16:creationId xmlns:a16="http://schemas.microsoft.com/office/drawing/2014/main" id="{0904A443-6A66-6F49-9B94-8917B30ACFB0}"/>
              </a:ext>
            </a:extLst>
          </p:cNvPr>
          <p:cNvSpPr/>
          <p:nvPr/>
        </p:nvSpPr>
        <p:spPr>
          <a:xfrm>
            <a:off x="2161880" y="102000"/>
            <a:ext cx="5570756" cy="461665"/>
          </a:xfrm>
          <a:prstGeom prst="rect">
            <a:avLst/>
          </a:prstGeom>
        </p:spPr>
        <p:txBody>
          <a:bodyPr wrap="none">
            <a:spAutoFit/>
          </a:bodyPr>
          <a:lstStyle/>
          <a:p>
            <a:r>
              <a:rPr kumimoji="1" lang="zh-CN" altLang="en-US" sz="2400" dirty="0">
                <a:solidFill>
                  <a:schemeClr val="bg1"/>
                </a:solidFill>
                <a:latin typeface="Times New Roman" charset="0"/>
                <a:ea typeface="黑体" charset="-122"/>
              </a:rPr>
              <a:t>第 </a:t>
            </a:r>
            <a:r>
              <a:rPr kumimoji="1" lang="en-US" altLang="zh-CN" sz="2400" dirty="0">
                <a:solidFill>
                  <a:schemeClr val="bg1"/>
                </a:solidFill>
                <a:latin typeface="Times New Roman" charset="0"/>
                <a:ea typeface="黑体" charset="-122"/>
              </a:rPr>
              <a:t>139</a:t>
            </a:r>
            <a:r>
              <a:rPr kumimoji="1" lang="zh-CN" altLang="en-US" sz="2400" dirty="0">
                <a:solidFill>
                  <a:schemeClr val="bg1"/>
                </a:solidFill>
                <a:latin typeface="Times New Roman" charset="0"/>
                <a:ea typeface="黑体" charset="-122"/>
              </a:rPr>
              <a:t> 题</a:t>
            </a:r>
            <a:r>
              <a:rPr kumimoji="1" lang="zh-CN" altLang="en-US" sz="2400" dirty="0">
                <a:solidFill>
                  <a:schemeClr val="bg1"/>
                </a:solidFill>
                <a:latin typeface="KaiTi" panose="02010609060101010101" pitchFamily="49" charset="-122"/>
                <a:ea typeface="KaiTi" panose="02010609060101010101" pitchFamily="49" charset="-122"/>
              </a:rPr>
              <a:t>：“单词拆分”题解配图（</a:t>
            </a:r>
            <a:r>
              <a:rPr kumimoji="1" lang="en-US" altLang="zh-CN" sz="2400" dirty="0">
                <a:solidFill>
                  <a:schemeClr val="bg1"/>
                </a:solidFill>
                <a:latin typeface="Times New Roman" panose="02020603050405020304" pitchFamily="18" charset="0"/>
                <a:ea typeface="KaiTi" panose="02010609060101010101" pitchFamily="49" charset="-122"/>
                <a:cs typeface="Times New Roman" panose="02020603050405020304" pitchFamily="18" charset="0"/>
              </a:rPr>
              <a:t>2</a:t>
            </a:r>
            <a:r>
              <a:rPr kumimoji="1" lang="zh-CN" altLang="en-US" sz="2400" dirty="0">
                <a:solidFill>
                  <a:schemeClr val="bg1"/>
                </a:solidFill>
                <a:latin typeface="KaiTi" panose="02010609060101010101" pitchFamily="49" charset="-122"/>
                <a:ea typeface="KaiTi" panose="02010609060101010101" pitchFamily="49" charset="-122"/>
              </a:rPr>
              <a:t>）</a:t>
            </a:r>
            <a:endParaRPr lang="zh-CN" altLang="en-US" dirty="0">
              <a:solidFill>
                <a:schemeClr val="bg1"/>
              </a:solidFill>
            </a:endParaRPr>
          </a:p>
        </p:txBody>
      </p:sp>
      <p:sp>
        <p:nvSpPr>
          <p:cNvPr id="14" name="矩形 13">
            <a:extLst>
              <a:ext uri="{FF2B5EF4-FFF2-40B4-BE49-F238E27FC236}">
                <a16:creationId xmlns:a16="http://schemas.microsoft.com/office/drawing/2014/main" id="{D8718181-151B-8F4A-87AC-5E36D8DAF177}"/>
              </a:ext>
            </a:extLst>
          </p:cNvPr>
          <p:cNvSpPr/>
          <p:nvPr/>
        </p:nvSpPr>
        <p:spPr>
          <a:xfrm>
            <a:off x="2520000" y="2598866"/>
            <a:ext cx="5262979" cy="369332"/>
          </a:xfrm>
          <a:prstGeom prst="rect">
            <a:avLst/>
          </a:prstGeom>
        </p:spPr>
        <p:txBody>
          <a:bodyPr wrap="none">
            <a:spAutoFit/>
          </a:bodyPr>
          <a:lstStyle/>
          <a:p>
            <a:r>
              <a:rPr lang="zh-CN" altLang="en-US" dirty="0">
                <a:latin typeface="Times New Roman" panose="02020603050405020304" pitchFamily="18" charset="0"/>
                <a:ea typeface="KaiTi" panose="02010609060101010101" pitchFamily="49" charset="-122"/>
                <a:cs typeface="Times New Roman" panose="02020603050405020304" pitchFamily="18" charset="0"/>
              </a:rPr>
              <a:t>不拆分时，即拆分成 </a:t>
            </a:r>
            <a:r>
              <a:rPr lang="en-US" altLang="zh-CN" dirty="0">
                <a:latin typeface="Times New Roman" panose="02020603050405020304" pitchFamily="18" charset="0"/>
                <a:ea typeface="KaiTi" panose="02010609060101010101" pitchFamily="49" charset="-122"/>
                <a:cs typeface="Times New Roman" panose="02020603050405020304" pitchFamily="18" charset="0"/>
              </a:rPr>
              <a:t>1</a:t>
            </a:r>
            <a:r>
              <a:rPr lang="zh-CN" altLang="en-US" dirty="0">
                <a:latin typeface="Times New Roman" panose="02020603050405020304" pitchFamily="18" charset="0"/>
                <a:ea typeface="KaiTi" panose="02010609060101010101" pitchFamily="49" charset="-122"/>
                <a:cs typeface="Times New Roman" panose="02020603050405020304" pitchFamily="18" charset="0"/>
              </a:rPr>
              <a:t> 个单词的时候，首先考虑。</a:t>
            </a:r>
            <a:endParaRPr lang="zh-CN" altLang="en-US" dirty="0"/>
          </a:p>
        </p:txBody>
      </p:sp>
      <p:sp>
        <p:nvSpPr>
          <p:cNvPr id="15" name="矩形 14">
            <a:extLst>
              <a:ext uri="{FF2B5EF4-FFF2-40B4-BE49-F238E27FC236}">
                <a16:creationId xmlns:a16="http://schemas.microsoft.com/office/drawing/2014/main" id="{99280665-D208-8A4F-91C4-4E8709AB4B96}"/>
              </a:ext>
            </a:extLst>
          </p:cNvPr>
          <p:cNvSpPr/>
          <p:nvPr/>
        </p:nvSpPr>
        <p:spPr>
          <a:xfrm>
            <a:off x="4148949" y="743159"/>
            <a:ext cx="7656189" cy="584775"/>
          </a:xfrm>
          <a:prstGeom prst="rect">
            <a:avLst/>
          </a:prstGeom>
          <a:solidFill>
            <a:srgbClr val="00B050"/>
          </a:solidFill>
          <a:effectLst>
            <a:softEdge rad="31750"/>
          </a:effectLst>
        </p:spPr>
        <p:txBody>
          <a:bodyPr wrap="square">
            <a:spAutoFit/>
          </a:bodyPr>
          <a:lstStyle/>
          <a:p>
            <a:r>
              <a:rPr lang="zh-CN" altLang="en-US" sz="1600" dirty="0">
                <a:solidFill>
                  <a:schemeClr val="bg1"/>
                </a:solidFill>
                <a:latin typeface="Times New Roman" panose="02020603050405020304" pitchFamily="18" charset="0"/>
                <a:ea typeface="KaiTi" panose="02010609060101010101" pitchFamily="49" charset="-122"/>
                <a:cs typeface="Times New Roman" panose="02020603050405020304" pitchFamily="18" charset="0"/>
              </a:rPr>
              <a:t>动态规划每个阶段的状态可以从之前的某个阶段的“某个”或“某些”状态得到，得到的过程即为“状态转移”。</a:t>
            </a:r>
          </a:p>
        </p:txBody>
      </p:sp>
    </p:spTree>
    <p:extLst>
      <p:ext uri="{BB962C8B-B14F-4D97-AF65-F5344CB8AC3E}">
        <p14:creationId xmlns:p14="http://schemas.microsoft.com/office/powerpoint/2010/main" val="22476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75328A6A-2361-EC41-9AC2-4ED7ADA557E9}"/>
              </a:ext>
            </a:extLst>
          </p:cNvPr>
          <p:cNvPicPr>
            <a:picLocks noChangeAspect="1"/>
          </p:cNvPicPr>
          <p:nvPr/>
        </p:nvPicPr>
        <p:blipFill>
          <a:blip r:embed="rId2"/>
          <a:stretch>
            <a:fillRect/>
          </a:stretch>
        </p:blipFill>
        <p:spPr>
          <a:xfrm>
            <a:off x="2520000" y="3240000"/>
            <a:ext cx="7196800" cy="1245600"/>
          </a:xfrm>
          <a:prstGeom prst="rect">
            <a:avLst/>
          </a:prstGeom>
        </p:spPr>
      </p:pic>
      <p:pic>
        <p:nvPicPr>
          <p:cNvPr id="4" name="图片 3">
            <a:extLst>
              <a:ext uri="{FF2B5EF4-FFF2-40B4-BE49-F238E27FC236}">
                <a16:creationId xmlns:a16="http://schemas.microsoft.com/office/drawing/2014/main" id="{793EB8C0-93F0-AA45-851F-89666D4C3334}"/>
              </a:ext>
            </a:extLst>
          </p:cNvPr>
          <p:cNvPicPr>
            <a:picLocks noChangeAspect="1"/>
          </p:cNvPicPr>
          <p:nvPr/>
        </p:nvPicPr>
        <p:blipFill>
          <a:blip r:embed="rId3"/>
          <a:stretch>
            <a:fillRect/>
          </a:stretch>
        </p:blipFill>
        <p:spPr>
          <a:xfrm>
            <a:off x="3482632" y="5770220"/>
            <a:ext cx="5274736" cy="912935"/>
          </a:xfrm>
          <a:prstGeom prst="rect">
            <a:avLst/>
          </a:prstGeom>
        </p:spPr>
      </p:pic>
      <p:sp>
        <p:nvSpPr>
          <p:cNvPr id="5" name="矩形 4">
            <a:extLst>
              <a:ext uri="{FF2B5EF4-FFF2-40B4-BE49-F238E27FC236}">
                <a16:creationId xmlns:a16="http://schemas.microsoft.com/office/drawing/2014/main" id="{52EE0093-2D71-994A-A542-985C686F8B49}"/>
              </a:ext>
            </a:extLst>
          </p:cNvPr>
          <p:cNvSpPr/>
          <p:nvPr/>
        </p:nvSpPr>
        <p:spPr>
          <a:xfrm>
            <a:off x="1010055" y="5857355"/>
            <a:ext cx="2472577" cy="369332"/>
          </a:xfrm>
          <a:prstGeom prst="rect">
            <a:avLst/>
          </a:prstGeom>
        </p:spPr>
        <p:txBody>
          <a:bodyPr wrap="square">
            <a:spAutoFit/>
          </a:bodyPr>
          <a:lstStyle/>
          <a:p>
            <a:r>
              <a:rPr lang="zh-CN" altLang="en-US" dirty="0">
                <a:latin typeface="Times New Roman" panose="02020603050405020304" pitchFamily="18" charset="0"/>
                <a:ea typeface="KaiTi" panose="02010609060101010101" pitchFamily="49" charset="-122"/>
                <a:cs typeface="Times New Roman" panose="02020603050405020304" pitchFamily="18" charset="0"/>
              </a:rPr>
              <a:t>已经得到的状态数组：</a:t>
            </a:r>
            <a:endParaRPr lang="en-US" altLang="zh-CN" dirty="0">
              <a:latin typeface="Times New Roman" panose="02020603050405020304" pitchFamily="18" charset="0"/>
              <a:ea typeface="KaiTi" panose="02010609060101010101" pitchFamily="49" charset="-122"/>
              <a:cs typeface="Times New Roman" panose="02020603050405020304" pitchFamily="18" charset="0"/>
            </a:endParaRPr>
          </a:p>
        </p:txBody>
      </p:sp>
      <p:sp>
        <p:nvSpPr>
          <p:cNvPr id="6" name="左大括号 5">
            <a:extLst>
              <a:ext uri="{FF2B5EF4-FFF2-40B4-BE49-F238E27FC236}">
                <a16:creationId xmlns:a16="http://schemas.microsoft.com/office/drawing/2014/main" id="{0F33F134-ED2A-FA4A-8623-6AC3775B1E3A}"/>
              </a:ext>
            </a:extLst>
          </p:cNvPr>
          <p:cNvSpPr/>
          <p:nvPr/>
        </p:nvSpPr>
        <p:spPr>
          <a:xfrm rot="5400000">
            <a:off x="2838573" y="2529208"/>
            <a:ext cx="318402" cy="908657"/>
          </a:xfrm>
          <a:prstGeom prst="leftBrace">
            <a:avLst>
              <a:gd name="adj1" fmla="val 8333"/>
              <a:gd name="adj2" fmla="val 51622"/>
            </a:avLst>
          </a:prstGeom>
          <a:ln w="190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7" name="矩形 6">
            <a:extLst>
              <a:ext uri="{FF2B5EF4-FFF2-40B4-BE49-F238E27FC236}">
                <a16:creationId xmlns:a16="http://schemas.microsoft.com/office/drawing/2014/main" id="{A99AF30F-00C1-C342-8DEF-759E176C51A5}"/>
              </a:ext>
            </a:extLst>
          </p:cNvPr>
          <p:cNvSpPr/>
          <p:nvPr/>
        </p:nvSpPr>
        <p:spPr>
          <a:xfrm>
            <a:off x="2432195" y="2382491"/>
            <a:ext cx="2548944" cy="369332"/>
          </a:xfrm>
          <a:prstGeom prst="rect">
            <a:avLst/>
          </a:prstGeom>
        </p:spPr>
        <p:txBody>
          <a:bodyPr wrap="square">
            <a:spAutoFit/>
          </a:bodyPr>
          <a:lstStyle/>
          <a:p>
            <a:r>
              <a:rPr lang="en-US" altLang="zh-CN" dirty="0" err="1">
                <a:latin typeface="Times New Roman" charset="0"/>
                <a:ea typeface="楷体" charset="-122"/>
                <a:cs typeface="Times New Roman" charset="0"/>
              </a:rPr>
              <a:t>dp</a:t>
            </a:r>
            <a:r>
              <a:rPr lang="en-US" altLang="zh-CN" dirty="0">
                <a:latin typeface="Times New Roman" charset="0"/>
                <a:ea typeface="楷体" charset="-122"/>
                <a:cs typeface="Times New Roman" charset="0"/>
              </a:rPr>
              <a:t>[0]</a:t>
            </a:r>
            <a:r>
              <a:rPr lang="zh-CN" altLang="en-US" dirty="0">
                <a:latin typeface="Times New Roman" charset="0"/>
                <a:ea typeface="楷体" charset="-122"/>
                <a:cs typeface="Times New Roman" charset="0"/>
              </a:rPr>
              <a:t> </a:t>
            </a:r>
            <a:r>
              <a:rPr lang="en-US" altLang="zh-CN" dirty="0">
                <a:latin typeface="Times New Roman" charset="0"/>
                <a:ea typeface="楷体" charset="-122"/>
                <a:cs typeface="Times New Roman" charset="0"/>
              </a:rPr>
              <a:t>=</a:t>
            </a:r>
            <a:r>
              <a:rPr lang="zh-CN" altLang="en-US" dirty="0">
                <a:latin typeface="Times New Roman" charset="0"/>
                <a:ea typeface="楷体" charset="-122"/>
                <a:cs typeface="Times New Roman" charset="0"/>
              </a:rPr>
              <a:t> </a:t>
            </a:r>
            <a:r>
              <a:rPr lang="en-US" altLang="zh-CN" dirty="0" err="1">
                <a:latin typeface="Times New Roman" charset="0"/>
                <a:ea typeface="楷体" charset="-122"/>
                <a:cs typeface="Times New Roman" charset="0"/>
              </a:rPr>
              <a:t>Fasle</a:t>
            </a:r>
            <a:endParaRPr lang="zh-CN" altLang="en-US" dirty="0">
              <a:latin typeface="Times New Roman" charset="0"/>
              <a:ea typeface="楷体" charset="-122"/>
              <a:cs typeface="Times New Roman" charset="0"/>
            </a:endParaRPr>
          </a:p>
        </p:txBody>
      </p:sp>
      <p:sp>
        <p:nvSpPr>
          <p:cNvPr id="8" name="矩形 7">
            <a:extLst>
              <a:ext uri="{FF2B5EF4-FFF2-40B4-BE49-F238E27FC236}">
                <a16:creationId xmlns:a16="http://schemas.microsoft.com/office/drawing/2014/main" id="{FABED466-8EFF-3448-A173-E652C1CCD11A}"/>
              </a:ext>
            </a:extLst>
          </p:cNvPr>
          <p:cNvSpPr/>
          <p:nvPr/>
        </p:nvSpPr>
        <p:spPr>
          <a:xfrm>
            <a:off x="4626065" y="2382491"/>
            <a:ext cx="3615258" cy="369332"/>
          </a:xfrm>
          <a:prstGeom prst="rect">
            <a:avLst/>
          </a:prstGeom>
        </p:spPr>
        <p:txBody>
          <a:bodyPr wrap="square">
            <a:spAutoFit/>
          </a:bodyPr>
          <a:lstStyle/>
          <a:p>
            <a:r>
              <a:rPr lang="zh-CN" altLang="en-US" dirty="0">
                <a:latin typeface="Times New Roman" charset="0"/>
                <a:ea typeface="楷体" charset="-122"/>
                <a:cs typeface="Times New Roman" charset="0"/>
              </a:rPr>
              <a:t>子串“</a:t>
            </a:r>
            <a:r>
              <a:rPr lang="en-US" altLang="zh-CN" dirty="0" err="1">
                <a:latin typeface="Times New Roman" charset="0"/>
                <a:ea typeface="楷体" charset="-122"/>
                <a:cs typeface="Times New Roman" charset="0"/>
              </a:rPr>
              <a:t>eetcode</a:t>
            </a:r>
            <a:r>
              <a:rPr lang="zh-CN" altLang="en-US" dirty="0">
                <a:latin typeface="Times New Roman" charset="0"/>
                <a:ea typeface="楷体" charset="-122"/>
                <a:cs typeface="Times New Roman" charset="0"/>
              </a:rPr>
              <a:t>” 不在 </a:t>
            </a:r>
            <a:r>
              <a:rPr lang="en-US" altLang="zh-CN" dirty="0" err="1">
                <a:latin typeface="Times New Roman" charset="0"/>
                <a:ea typeface="楷体" charset="-122"/>
                <a:cs typeface="Times New Roman" charset="0"/>
              </a:rPr>
              <a:t>wordDict</a:t>
            </a:r>
            <a:r>
              <a:rPr lang="zh-CN" altLang="en-US" dirty="0">
                <a:latin typeface="Times New Roman" charset="0"/>
                <a:ea typeface="楷体" charset="-122"/>
                <a:cs typeface="Times New Roman" charset="0"/>
              </a:rPr>
              <a:t> 中</a:t>
            </a:r>
          </a:p>
        </p:txBody>
      </p:sp>
      <p:sp>
        <p:nvSpPr>
          <p:cNvPr id="9" name="左大括号 8">
            <a:extLst>
              <a:ext uri="{FF2B5EF4-FFF2-40B4-BE49-F238E27FC236}">
                <a16:creationId xmlns:a16="http://schemas.microsoft.com/office/drawing/2014/main" id="{98B70848-78E1-D849-83AD-D0D2E6D981B9}"/>
              </a:ext>
            </a:extLst>
          </p:cNvPr>
          <p:cNvSpPr/>
          <p:nvPr/>
        </p:nvSpPr>
        <p:spPr>
          <a:xfrm rot="5400000">
            <a:off x="6441191" y="-41319"/>
            <a:ext cx="317802" cy="6049108"/>
          </a:xfrm>
          <a:prstGeom prst="leftBrace">
            <a:avLst>
              <a:gd name="adj1" fmla="val 8333"/>
              <a:gd name="adj2" fmla="val 51622"/>
            </a:avLst>
          </a:prstGeom>
          <a:ln w="190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2" name="矩形 11">
            <a:extLst>
              <a:ext uri="{FF2B5EF4-FFF2-40B4-BE49-F238E27FC236}">
                <a16:creationId xmlns:a16="http://schemas.microsoft.com/office/drawing/2014/main" id="{45199803-2747-5F4D-8EAF-6D6382F8A827}"/>
              </a:ext>
            </a:extLst>
          </p:cNvPr>
          <p:cNvSpPr/>
          <p:nvPr/>
        </p:nvSpPr>
        <p:spPr>
          <a:xfrm>
            <a:off x="657485" y="1558516"/>
            <a:ext cx="10925030" cy="369332"/>
          </a:xfrm>
          <a:prstGeom prst="rect">
            <a:avLst/>
          </a:prstGeom>
        </p:spPr>
        <p:txBody>
          <a:bodyPr wrap="square">
            <a:spAutoFit/>
          </a:bodyPr>
          <a:lstStyle/>
          <a:p>
            <a:r>
              <a:rPr lang="zh-CN" altLang="en-US" dirty="0">
                <a:latin typeface="Times New Roman" panose="02020603050405020304" pitchFamily="18" charset="0"/>
                <a:ea typeface="KaiTi" panose="02010609060101010101" pitchFamily="49" charset="-122"/>
                <a:cs typeface="Times New Roman" panose="02020603050405020304" pitchFamily="18" charset="0"/>
              </a:rPr>
              <a:t>以示例 </a:t>
            </a:r>
            <a:r>
              <a:rPr lang="en-US" altLang="zh-CN" dirty="0">
                <a:latin typeface="Times New Roman" panose="02020603050405020304" pitchFamily="18" charset="0"/>
                <a:ea typeface="KaiTi" panose="02010609060101010101" pitchFamily="49" charset="-122"/>
                <a:cs typeface="Times New Roman" panose="02020603050405020304" pitchFamily="18" charset="0"/>
              </a:rPr>
              <a:t>1</a:t>
            </a:r>
            <a:r>
              <a:rPr lang="zh-CN" altLang="en-US" dirty="0">
                <a:latin typeface="Times New Roman" panose="02020603050405020304" pitchFamily="18" charset="0"/>
                <a:ea typeface="KaiTi" panose="02010609060101010101" pitchFamily="49" charset="-122"/>
                <a:cs typeface="Times New Roman" panose="02020603050405020304" pitchFamily="18" charset="0"/>
              </a:rPr>
              <a:t> 输入</a:t>
            </a:r>
            <a:r>
              <a:rPr lang="en-US" altLang="zh-CN" dirty="0">
                <a:latin typeface="Times New Roman" panose="02020603050405020304" pitchFamily="18" charset="0"/>
                <a:ea typeface="KaiTi" panose="02010609060101010101" pitchFamily="49" charset="-122"/>
                <a:cs typeface="Times New Roman" panose="02020603050405020304" pitchFamily="18" charset="0"/>
              </a:rPr>
              <a:t>: s = “</a:t>
            </a:r>
            <a:r>
              <a:rPr lang="en-US" altLang="zh-CN" dirty="0" err="1">
                <a:latin typeface="Times New Roman" panose="02020603050405020304" pitchFamily="18" charset="0"/>
                <a:ea typeface="KaiTi" panose="02010609060101010101" pitchFamily="49" charset="-122"/>
                <a:cs typeface="Times New Roman" panose="02020603050405020304" pitchFamily="18" charset="0"/>
              </a:rPr>
              <a:t>leetcode</a:t>
            </a:r>
            <a:r>
              <a:rPr lang="en-US" altLang="zh-CN" dirty="0">
                <a:latin typeface="Times New Roman" panose="02020603050405020304" pitchFamily="18" charset="0"/>
                <a:ea typeface="KaiTi" panose="02010609060101010101" pitchFamily="49" charset="-122"/>
                <a:cs typeface="Times New Roman" panose="02020603050405020304" pitchFamily="18" charset="0"/>
              </a:rPr>
              <a:t>”, </a:t>
            </a:r>
            <a:r>
              <a:rPr lang="en-US" altLang="zh-CN" dirty="0" err="1">
                <a:latin typeface="Times New Roman" panose="02020603050405020304" pitchFamily="18" charset="0"/>
                <a:ea typeface="KaiTi" panose="02010609060101010101" pitchFamily="49" charset="-122"/>
                <a:cs typeface="Times New Roman" panose="02020603050405020304" pitchFamily="18" charset="0"/>
              </a:rPr>
              <a:t>wordDict</a:t>
            </a:r>
            <a:r>
              <a:rPr lang="en-US" altLang="zh-CN" dirty="0">
                <a:latin typeface="Times New Roman" panose="02020603050405020304" pitchFamily="18" charset="0"/>
                <a:ea typeface="KaiTi" panose="02010609060101010101" pitchFamily="49" charset="-122"/>
                <a:cs typeface="Times New Roman" panose="02020603050405020304" pitchFamily="18" charset="0"/>
              </a:rPr>
              <a:t> = [“</a:t>
            </a:r>
            <a:r>
              <a:rPr lang="en-US" altLang="zh-CN" dirty="0" err="1">
                <a:latin typeface="Times New Roman" panose="02020603050405020304" pitchFamily="18" charset="0"/>
                <a:ea typeface="KaiTi" panose="02010609060101010101" pitchFamily="49" charset="-122"/>
                <a:cs typeface="Times New Roman" panose="02020603050405020304" pitchFamily="18" charset="0"/>
              </a:rPr>
              <a:t>leet</a:t>
            </a:r>
            <a:r>
              <a:rPr lang="en-US" altLang="zh-CN" dirty="0">
                <a:latin typeface="Times New Roman" panose="02020603050405020304" pitchFamily="18" charset="0"/>
                <a:ea typeface="KaiTi" panose="02010609060101010101" pitchFamily="49" charset="-122"/>
                <a:cs typeface="Times New Roman" panose="02020603050405020304" pitchFamily="18" charset="0"/>
              </a:rPr>
              <a:t>”, “code”]</a:t>
            </a:r>
            <a:r>
              <a:rPr lang="zh-CN" altLang="en-US" dirty="0">
                <a:latin typeface="Times New Roman" panose="02020603050405020304" pitchFamily="18" charset="0"/>
                <a:ea typeface="KaiTi" panose="02010609060101010101" pitchFamily="49" charset="-122"/>
                <a:cs typeface="Times New Roman" panose="02020603050405020304" pitchFamily="18" charset="0"/>
              </a:rPr>
              <a:t>，为例说明如何使用“动态规划”解决该问题。</a:t>
            </a:r>
            <a:endParaRPr lang="en-US" altLang="zh-CN" dirty="0">
              <a:latin typeface="Times New Roman" panose="02020603050405020304" pitchFamily="18" charset="0"/>
              <a:ea typeface="KaiTi" panose="02010609060101010101" pitchFamily="49" charset="-122"/>
              <a:cs typeface="Times New Roman" panose="02020603050405020304" pitchFamily="18" charset="0"/>
            </a:endParaRPr>
          </a:p>
        </p:txBody>
      </p:sp>
      <p:sp>
        <p:nvSpPr>
          <p:cNvPr id="13" name="矩形 12">
            <a:extLst>
              <a:ext uri="{FF2B5EF4-FFF2-40B4-BE49-F238E27FC236}">
                <a16:creationId xmlns:a16="http://schemas.microsoft.com/office/drawing/2014/main" id="{5072E931-8AD2-4847-95DA-0B878A9EB8A2}"/>
              </a:ext>
            </a:extLst>
          </p:cNvPr>
          <p:cNvSpPr/>
          <p:nvPr/>
        </p:nvSpPr>
        <p:spPr>
          <a:xfrm>
            <a:off x="657485" y="1995168"/>
            <a:ext cx="10925030" cy="369332"/>
          </a:xfrm>
          <a:prstGeom prst="rect">
            <a:avLst/>
          </a:prstGeom>
        </p:spPr>
        <p:txBody>
          <a:bodyPr wrap="square">
            <a:spAutoFit/>
          </a:bodyPr>
          <a:lstStyle/>
          <a:p>
            <a:r>
              <a:rPr lang="zh-CN" altLang="en-US" dirty="0">
                <a:latin typeface="Times New Roman" panose="02020603050405020304" pitchFamily="18" charset="0"/>
                <a:ea typeface="KaiTi" panose="02010609060101010101" pitchFamily="49" charset="-122"/>
                <a:cs typeface="Times New Roman" panose="02020603050405020304" pitchFamily="18" charset="0"/>
              </a:rPr>
              <a:t>状态 </a:t>
            </a:r>
            <a:r>
              <a:rPr lang="en-US" altLang="zh-CN" dirty="0" err="1">
                <a:latin typeface="Times New Roman" panose="02020603050405020304" pitchFamily="18" charset="0"/>
                <a:ea typeface="KaiTi" panose="02010609060101010101" pitchFamily="49" charset="-122"/>
                <a:cs typeface="Times New Roman" panose="02020603050405020304" pitchFamily="18" charset="0"/>
              </a:rPr>
              <a:t>dp</a:t>
            </a:r>
            <a:r>
              <a:rPr lang="en-US" altLang="zh-CN" dirty="0">
                <a:latin typeface="Times New Roman" panose="02020603050405020304" pitchFamily="18" charset="0"/>
                <a:ea typeface="KaiTi" panose="02010609060101010101" pitchFamily="49" charset="-122"/>
                <a:cs typeface="Times New Roman" panose="02020603050405020304" pitchFamily="18" charset="0"/>
              </a:rPr>
              <a:t>[</a:t>
            </a:r>
            <a:r>
              <a:rPr lang="en-US" altLang="zh-CN" dirty="0" err="1">
                <a:latin typeface="Times New Roman" panose="02020603050405020304" pitchFamily="18" charset="0"/>
                <a:ea typeface="KaiTi" panose="02010609060101010101" pitchFamily="49" charset="-122"/>
                <a:cs typeface="Times New Roman" panose="02020603050405020304" pitchFamily="18" charset="0"/>
              </a:rPr>
              <a:t>i</a:t>
            </a:r>
            <a:r>
              <a:rPr lang="en-US" altLang="zh-CN" dirty="0">
                <a:latin typeface="Times New Roman" panose="02020603050405020304" pitchFamily="18" charset="0"/>
                <a:ea typeface="KaiTi" panose="02010609060101010101" pitchFamily="49" charset="-122"/>
                <a:cs typeface="Times New Roman" panose="02020603050405020304" pitchFamily="18" charset="0"/>
              </a:rPr>
              <a:t>]</a:t>
            </a:r>
            <a:r>
              <a:rPr lang="zh-CN" altLang="en-US" dirty="0">
                <a:latin typeface="Times New Roman" panose="02020603050405020304" pitchFamily="18" charset="0"/>
                <a:ea typeface="KaiTi" panose="02010609060101010101" pitchFamily="49" charset="-122"/>
                <a:cs typeface="Times New Roman" panose="02020603050405020304" pitchFamily="18" charset="0"/>
              </a:rPr>
              <a:t> 的定义：以 </a:t>
            </a:r>
            <a:r>
              <a:rPr lang="en-US" altLang="zh-CN" dirty="0">
                <a:latin typeface="Times New Roman" panose="02020603050405020304" pitchFamily="18" charset="0"/>
                <a:ea typeface="KaiTi" panose="02010609060101010101" pitchFamily="49" charset="-122"/>
                <a:cs typeface="Times New Roman" panose="02020603050405020304" pitchFamily="18" charset="0"/>
              </a:rPr>
              <a:t>s[</a:t>
            </a:r>
            <a:r>
              <a:rPr lang="en-US" altLang="zh-CN" dirty="0" err="1">
                <a:latin typeface="Times New Roman" panose="02020603050405020304" pitchFamily="18" charset="0"/>
                <a:ea typeface="KaiTi" panose="02010609060101010101" pitchFamily="49" charset="-122"/>
                <a:cs typeface="Times New Roman" panose="02020603050405020304" pitchFamily="18" charset="0"/>
              </a:rPr>
              <a:t>i</a:t>
            </a:r>
            <a:r>
              <a:rPr lang="en-US" altLang="zh-CN" dirty="0">
                <a:latin typeface="Times New Roman" panose="02020603050405020304" pitchFamily="18" charset="0"/>
                <a:ea typeface="KaiTi" panose="02010609060101010101" pitchFamily="49" charset="-122"/>
                <a:cs typeface="Times New Roman" panose="02020603050405020304" pitchFamily="18" charset="0"/>
              </a:rPr>
              <a:t>]</a:t>
            </a:r>
            <a:r>
              <a:rPr lang="zh-CN" altLang="en-US" dirty="0">
                <a:latin typeface="Times New Roman" panose="02020603050405020304" pitchFamily="18" charset="0"/>
                <a:ea typeface="KaiTi" panose="02010609060101010101" pitchFamily="49" charset="-122"/>
                <a:cs typeface="Times New Roman" panose="02020603050405020304" pitchFamily="18" charset="0"/>
              </a:rPr>
              <a:t> 结尾的子字符串是否可以被空格拆分为一个或多个在字典中出现的单词。</a:t>
            </a:r>
            <a:endParaRPr lang="en-US" altLang="zh-CN" dirty="0">
              <a:latin typeface="Times New Roman" panose="02020603050405020304" pitchFamily="18" charset="0"/>
              <a:ea typeface="KaiTi" panose="02010609060101010101" pitchFamily="49" charset="-122"/>
              <a:cs typeface="Times New Roman" panose="02020603050405020304" pitchFamily="18" charset="0"/>
            </a:endParaRPr>
          </a:p>
        </p:txBody>
      </p:sp>
      <p:sp>
        <p:nvSpPr>
          <p:cNvPr id="14" name="文本框 13">
            <a:extLst>
              <a:ext uri="{FF2B5EF4-FFF2-40B4-BE49-F238E27FC236}">
                <a16:creationId xmlns:a16="http://schemas.microsoft.com/office/drawing/2014/main" id="{8D2F1600-96ED-014C-BA01-ECA668CF7C24}"/>
              </a:ext>
            </a:extLst>
          </p:cNvPr>
          <p:cNvSpPr txBox="1"/>
          <p:nvPr/>
        </p:nvSpPr>
        <p:spPr>
          <a:xfrm flipH="1">
            <a:off x="808475" y="804715"/>
            <a:ext cx="3050881" cy="461665"/>
          </a:xfrm>
          <a:prstGeom prst="rect">
            <a:avLst/>
          </a:prstGeom>
          <a:solidFill>
            <a:srgbClr val="FF0000"/>
          </a:solidFill>
          <a:ln>
            <a:noFill/>
          </a:ln>
          <a:effectLst>
            <a:outerShdw blurRad="50800" dist="38100" dir="2700000" algn="tl" rotWithShape="0">
              <a:prstClr val="black">
                <a:alpha val="40000"/>
              </a:prstClr>
            </a:outerShdw>
          </a:effectLst>
        </p:spPr>
        <p:txBody>
          <a:bodyPr wrap="square" rtlCol="0">
            <a:spAutoFit/>
          </a:bodyPr>
          <a:lstStyle/>
          <a:p>
            <a:pPr marL="342900" indent="-342900">
              <a:buFont typeface="Wingdings" pitchFamily="2" charset="2"/>
              <a:buChar char="Ø"/>
            </a:pPr>
            <a:r>
              <a:rPr kumimoji="1" lang="zh-CN" altLang="en-US" sz="2400" b="1" dirty="0">
                <a:solidFill>
                  <a:schemeClr val="bg1"/>
                </a:solidFill>
                <a:latin typeface="Times New Roman" panose="02020603050405020304" pitchFamily="18" charset="0"/>
                <a:ea typeface="KaiTi_GB2312" panose="02010609030101010101" pitchFamily="49" charset="-122"/>
                <a:cs typeface="Times New Roman" panose="02020603050405020304" pitchFamily="18" charset="0"/>
              </a:rPr>
              <a:t>思想：动态规划。</a:t>
            </a:r>
          </a:p>
        </p:txBody>
      </p:sp>
      <p:sp>
        <p:nvSpPr>
          <p:cNvPr id="16" name="矩形 15">
            <a:extLst>
              <a:ext uri="{FF2B5EF4-FFF2-40B4-BE49-F238E27FC236}">
                <a16:creationId xmlns:a16="http://schemas.microsoft.com/office/drawing/2014/main" id="{57127D8C-F558-6F4A-96A2-D7B8EB615AC2}"/>
              </a:ext>
            </a:extLst>
          </p:cNvPr>
          <p:cNvSpPr/>
          <p:nvPr/>
        </p:nvSpPr>
        <p:spPr>
          <a:xfrm>
            <a:off x="657485" y="4451457"/>
            <a:ext cx="11276608" cy="1200329"/>
          </a:xfrm>
          <a:prstGeom prst="rect">
            <a:avLst/>
          </a:prstGeom>
        </p:spPr>
        <p:txBody>
          <a:bodyPr wrap="square">
            <a:spAutoFit/>
          </a:bodyPr>
          <a:lstStyle/>
          <a:p>
            <a:r>
              <a:rPr lang="zh-CN" altLang="en-US" dirty="0">
                <a:latin typeface="Times New Roman" panose="02020603050405020304" pitchFamily="18" charset="0"/>
                <a:ea typeface="KaiTi" panose="02010609060101010101" pitchFamily="49" charset="-122"/>
                <a:cs typeface="Times New Roman" panose="02020603050405020304" pitchFamily="18" charset="0"/>
              </a:rPr>
              <a:t>在“拆分”的过程中，你可能就慢慢发现了如何利用之前的状态：</a:t>
            </a:r>
            <a:endParaRPr lang="en-US" altLang="zh-CN" dirty="0">
              <a:latin typeface="Times New Roman" panose="02020603050405020304" pitchFamily="18" charset="0"/>
              <a:ea typeface="KaiTi" panose="02010609060101010101" pitchFamily="49" charset="-122"/>
              <a:cs typeface="Times New Roman" panose="02020603050405020304" pitchFamily="18" charset="0"/>
            </a:endParaRPr>
          </a:p>
          <a:p>
            <a:r>
              <a:rPr lang="en-US" altLang="zh-CN" dirty="0">
                <a:latin typeface="Times New Roman" panose="02020603050405020304" pitchFamily="18" charset="0"/>
                <a:ea typeface="KaiTi" panose="02010609060101010101" pitchFamily="49" charset="-122"/>
                <a:cs typeface="Times New Roman" panose="02020603050405020304" pitchFamily="18" charset="0"/>
              </a:rPr>
              <a:t>1</a:t>
            </a:r>
            <a:r>
              <a:rPr lang="zh-CN" altLang="en-US" dirty="0">
                <a:latin typeface="Times New Roman" panose="02020603050405020304" pitchFamily="18" charset="0"/>
                <a:ea typeface="KaiTi" panose="02010609060101010101" pitchFamily="49" charset="-122"/>
                <a:cs typeface="Times New Roman" panose="02020603050405020304" pitchFamily="18" charset="0"/>
              </a:rPr>
              <a:t>、以 </a:t>
            </a:r>
            <a:r>
              <a:rPr lang="en-US" altLang="zh-CN" dirty="0">
                <a:latin typeface="Times New Roman" panose="02020603050405020304" pitchFamily="18" charset="0"/>
                <a:ea typeface="KaiTi" panose="02010609060101010101" pitchFamily="49" charset="-122"/>
                <a:cs typeface="Times New Roman" panose="02020603050405020304" pitchFamily="18" charset="0"/>
              </a:rPr>
              <a:t>s[0]</a:t>
            </a:r>
            <a:r>
              <a:rPr lang="zh-CN" altLang="en-US" dirty="0">
                <a:latin typeface="Times New Roman" panose="02020603050405020304" pitchFamily="18" charset="0"/>
                <a:ea typeface="KaiTi" panose="02010609060101010101" pitchFamily="49" charset="-122"/>
                <a:cs typeface="Times New Roman" panose="02020603050405020304" pitchFamily="18" charset="0"/>
              </a:rPr>
              <a:t> 结尾的子串是否符合题意，看 </a:t>
            </a:r>
            <a:r>
              <a:rPr lang="en-US" altLang="zh-CN" dirty="0" err="1">
                <a:latin typeface="Times New Roman" panose="02020603050405020304" pitchFamily="18" charset="0"/>
                <a:ea typeface="KaiTi" panose="02010609060101010101" pitchFamily="49" charset="-122"/>
                <a:cs typeface="Times New Roman" panose="02020603050405020304" pitchFamily="18" charset="0"/>
              </a:rPr>
              <a:t>dp</a:t>
            </a:r>
            <a:r>
              <a:rPr lang="en-US" altLang="zh-CN" dirty="0">
                <a:latin typeface="Times New Roman" panose="02020603050405020304" pitchFamily="18" charset="0"/>
                <a:ea typeface="KaiTi" panose="02010609060101010101" pitchFamily="49" charset="-122"/>
                <a:cs typeface="Times New Roman" panose="02020603050405020304" pitchFamily="18" charset="0"/>
              </a:rPr>
              <a:t>[0]</a:t>
            </a:r>
            <a:r>
              <a:rPr lang="zh-CN" altLang="en-US" dirty="0">
                <a:latin typeface="Times New Roman" panose="02020603050405020304" pitchFamily="18" charset="0"/>
                <a:ea typeface="KaiTi" panose="02010609060101010101" pitchFamily="49" charset="-122"/>
                <a:cs typeface="Times New Roman" panose="02020603050405020304" pitchFamily="18" charset="0"/>
              </a:rPr>
              <a:t> 就好啦；</a:t>
            </a:r>
            <a:endParaRPr lang="en-US" altLang="zh-CN" dirty="0">
              <a:latin typeface="Times New Roman" panose="02020603050405020304" pitchFamily="18" charset="0"/>
              <a:ea typeface="KaiTi" panose="02010609060101010101" pitchFamily="49" charset="-122"/>
              <a:cs typeface="Times New Roman" panose="02020603050405020304" pitchFamily="18" charset="0"/>
            </a:endParaRPr>
          </a:p>
          <a:p>
            <a:r>
              <a:rPr lang="en-US" altLang="zh-CN" dirty="0">
                <a:latin typeface="Times New Roman" panose="02020603050405020304" pitchFamily="18" charset="0"/>
                <a:ea typeface="KaiTi" panose="02010609060101010101" pitchFamily="49" charset="-122"/>
                <a:cs typeface="Times New Roman" panose="02020603050405020304" pitchFamily="18" charset="0"/>
              </a:rPr>
              <a:t>2</a:t>
            </a:r>
            <a:r>
              <a:rPr lang="zh-CN" altLang="en-US" dirty="0">
                <a:latin typeface="Times New Roman" panose="02020603050405020304" pitchFamily="18" charset="0"/>
                <a:ea typeface="KaiTi" panose="02010609060101010101" pitchFamily="49" charset="-122"/>
                <a:cs typeface="Times New Roman" panose="02020603050405020304" pitchFamily="18" charset="0"/>
              </a:rPr>
              <a:t>、后面的子串</a:t>
            </a:r>
            <a:r>
              <a:rPr lang="zh-CN" altLang="en-US" dirty="0">
                <a:latin typeface="Times New Roman" charset="0"/>
                <a:ea typeface="楷体" charset="-122"/>
                <a:cs typeface="Times New Roman" charset="0"/>
              </a:rPr>
              <a:t>“</a:t>
            </a:r>
            <a:r>
              <a:rPr lang="en-US" altLang="zh-CN" dirty="0" err="1">
                <a:latin typeface="Times New Roman" charset="0"/>
                <a:ea typeface="楷体" charset="-122"/>
                <a:cs typeface="Times New Roman" charset="0"/>
              </a:rPr>
              <a:t>eetcode</a:t>
            </a:r>
            <a:r>
              <a:rPr lang="zh-CN" altLang="en-US" dirty="0">
                <a:latin typeface="Times New Roman" charset="0"/>
                <a:ea typeface="楷体" charset="-122"/>
                <a:cs typeface="Times New Roman" charset="0"/>
              </a:rPr>
              <a:t>”在不在 </a:t>
            </a:r>
            <a:r>
              <a:rPr lang="en-US" altLang="zh-CN" dirty="0" err="1">
                <a:latin typeface="Times New Roman" charset="0"/>
                <a:ea typeface="楷体" charset="-122"/>
                <a:cs typeface="Times New Roman" charset="0"/>
              </a:rPr>
              <a:t>wordDict</a:t>
            </a:r>
            <a:r>
              <a:rPr lang="zh-CN" altLang="en-US" dirty="0">
                <a:latin typeface="Times New Roman" charset="0"/>
                <a:ea typeface="楷体" charset="-122"/>
                <a:cs typeface="Times New Roman" charset="0"/>
              </a:rPr>
              <a:t> 中，可以实现把 </a:t>
            </a:r>
            <a:r>
              <a:rPr lang="en-US" altLang="zh-CN" dirty="0" err="1">
                <a:latin typeface="Times New Roman" charset="0"/>
                <a:ea typeface="楷体" charset="-122"/>
                <a:cs typeface="Times New Roman" charset="0"/>
              </a:rPr>
              <a:t>wordDict</a:t>
            </a:r>
            <a:r>
              <a:rPr lang="zh-CN" altLang="en-US" dirty="0">
                <a:latin typeface="Times New Roman" charset="0"/>
                <a:ea typeface="楷体" charset="-122"/>
                <a:cs typeface="Times New Roman" charset="0"/>
              </a:rPr>
              <a:t> 放进哈希表，就很容易得出结论了。</a:t>
            </a:r>
            <a:endParaRPr lang="en-US" altLang="zh-CN" dirty="0">
              <a:latin typeface="Times New Roman" charset="0"/>
              <a:ea typeface="楷体" charset="-122"/>
              <a:cs typeface="Times New Roman" charset="0"/>
            </a:endParaRPr>
          </a:p>
          <a:p>
            <a:r>
              <a:rPr lang="zh-CN" altLang="en-US" dirty="0">
                <a:latin typeface="Times New Roman" charset="0"/>
                <a:ea typeface="楷体" charset="-122"/>
                <a:cs typeface="Times New Roman" charset="0"/>
              </a:rPr>
              <a:t>以上二者都为 </a:t>
            </a:r>
            <a:r>
              <a:rPr lang="en-US" altLang="zh-CN" dirty="0">
                <a:latin typeface="Times New Roman" charset="0"/>
                <a:ea typeface="楷体" charset="-122"/>
                <a:cs typeface="Times New Roman" charset="0"/>
              </a:rPr>
              <a:t>True</a:t>
            </a:r>
            <a:r>
              <a:rPr lang="zh-CN" altLang="en-US" dirty="0">
                <a:latin typeface="Times New Roman" charset="0"/>
                <a:ea typeface="楷体" charset="-122"/>
                <a:cs typeface="Times New Roman" charset="0"/>
              </a:rPr>
              <a:t>，我们才敢说 </a:t>
            </a:r>
            <a:r>
              <a:rPr lang="en-US" altLang="zh-CN" dirty="0" err="1">
                <a:latin typeface="Times New Roman" charset="0"/>
                <a:ea typeface="楷体" charset="-122"/>
                <a:cs typeface="Times New Roman" charset="0"/>
              </a:rPr>
              <a:t>dp</a:t>
            </a:r>
            <a:r>
              <a:rPr lang="en-US" altLang="zh-CN" dirty="0">
                <a:latin typeface="Times New Roman" charset="0"/>
                <a:ea typeface="楷体" charset="-122"/>
                <a:cs typeface="Times New Roman" charset="0"/>
              </a:rPr>
              <a:t>[8]</a:t>
            </a:r>
            <a:r>
              <a:rPr lang="zh-CN" altLang="en-US" dirty="0">
                <a:latin typeface="Times New Roman" charset="0"/>
                <a:ea typeface="楷体" charset="-122"/>
                <a:cs typeface="Times New Roman" charset="0"/>
              </a:rPr>
              <a:t> </a:t>
            </a:r>
            <a:r>
              <a:rPr lang="en-US" altLang="zh-CN" dirty="0">
                <a:latin typeface="Times New Roman" charset="0"/>
                <a:ea typeface="楷体" charset="-122"/>
                <a:cs typeface="Times New Roman" charset="0"/>
              </a:rPr>
              <a:t>=</a:t>
            </a:r>
            <a:r>
              <a:rPr lang="zh-CN" altLang="en-US" dirty="0">
                <a:latin typeface="Times New Roman" charset="0"/>
                <a:ea typeface="楷体" charset="-122"/>
                <a:cs typeface="Times New Roman" charset="0"/>
              </a:rPr>
              <a:t> </a:t>
            </a:r>
            <a:r>
              <a:rPr lang="en-US" altLang="zh-CN" dirty="0">
                <a:latin typeface="Times New Roman" charset="0"/>
                <a:ea typeface="楷体" charset="-122"/>
                <a:cs typeface="Times New Roman" charset="0"/>
              </a:rPr>
              <a:t>True</a:t>
            </a:r>
            <a:r>
              <a:rPr lang="zh-CN" altLang="en-US" dirty="0">
                <a:latin typeface="Times New Roman" charset="0"/>
                <a:ea typeface="楷体" charset="-122"/>
                <a:cs typeface="Times New Roman" charset="0"/>
              </a:rPr>
              <a:t>。此时以上二者都为 </a:t>
            </a:r>
            <a:r>
              <a:rPr lang="en-US" altLang="zh-CN" dirty="0">
                <a:latin typeface="Times New Roman" charset="0"/>
                <a:ea typeface="楷体" charset="-122"/>
                <a:cs typeface="Times New Roman" charset="0"/>
              </a:rPr>
              <a:t>False</a:t>
            </a:r>
            <a:r>
              <a:rPr lang="zh-CN" altLang="en-US" dirty="0">
                <a:latin typeface="Times New Roman" charset="0"/>
                <a:ea typeface="楷体" charset="-122"/>
                <a:cs typeface="Times New Roman" charset="0"/>
              </a:rPr>
              <a:t>，接着往下看吧。</a:t>
            </a:r>
            <a:endParaRPr lang="en-US" altLang="zh-CN" dirty="0">
              <a:latin typeface="Times New Roman" panose="02020603050405020304" pitchFamily="18" charset="0"/>
              <a:ea typeface="KaiTi" panose="02010609060101010101" pitchFamily="49" charset="-122"/>
              <a:cs typeface="Times New Roman" panose="02020603050405020304" pitchFamily="18" charset="0"/>
            </a:endParaRPr>
          </a:p>
        </p:txBody>
      </p:sp>
      <p:sp>
        <p:nvSpPr>
          <p:cNvPr id="17" name="矩形 16">
            <a:extLst>
              <a:ext uri="{FF2B5EF4-FFF2-40B4-BE49-F238E27FC236}">
                <a16:creationId xmlns:a16="http://schemas.microsoft.com/office/drawing/2014/main" id="{60861C84-640E-8749-869E-E4E256F86808}"/>
              </a:ext>
            </a:extLst>
          </p:cNvPr>
          <p:cNvSpPr/>
          <p:nvPr/>
        </p:nvSpPr>
        <p:spPr>
          <a:xfrm>
            <a:off x="2161880" y="102000"/>
            <a:ext cx="5570756" cy="461665"/>
          </a:xfrm>
          <a:prstGeom prst="rect">
            <a:avLst/>
          </a:prstGeom>
        </p:spPr>
        <p:txBody>
          <a:bodyPr wrap="none">
            <a:spAutoFit/>
          </a:bodyPr>
          <a:lstStyle/>
          <a:p>
            <a:r>
              <a:rPr kumimoji="1" lang="zh-CN" altLang="en-US" sz="2400" dirty="0">
                <a:solidFill>
                  <a:schemeClr val="bg1"/>
                </a:solidFill>
                <a:latin typeface="Times New Roman" charset="0"/>
                <a:ea typeface="黑体" charset="-122"/>
              </a:rPr>
              <a:t>第 </a:t>
            </a:r>
            <a:r>
              <a:rPr kumimoji="1" lang="en-US" altLang="zh-CN" sz="2400" dirty="0">
                <a:solidFill>
                  <a:schemeClr val="bg1"/>
                </a:solidFill>
                <a:latin typeface="Times New Roman" charset="0"/>
                <a:ea typeface="黑体" charset="-122"/>
              </a:rPr>
              <a:t>139</a:t>
            </a:r>
            <a:r>
              <a:rPr kumimoji="1" lang="zh-CN" altLang="en-US" sz="2400" dirty="0">
                <a:solidFill>
                  <a:schemeClr val="bg1"/>
                </a:solidFill>
                <a:latin typeface="Times New Roman" charset="0"/>
                <a:ea typeface="黑体" charset="-122"/>
              </a:rPr>
              <a:t> 题</a:t>
            </a:r>
            <a:r>
              <a:rPr kumimoji="1" lang="zh-CN" altLang="en-US" sz="2400" dirty="0">
                <a:solidFill>
                  <a:schemeClr val="bg1"/>
                </a:solidFill>
                <a:latin typeface="KaiTi" panose="02010609060101010101" pitchFamily="49" charset="-122"/>
                <a:ea typeface="KaiTi" panose="02010609060101010101" pitchFamily="49" charset="-122"/>
              </a:rPr>
              <a:t>：“单词拆分”题解配图（</a:t>
            </a:r>
            <a:r>
              <a:rPr kumimoji="1" lang="en-US" altLang="zh-CN" sz="2400" dirty="0">
                <a:solidFill>
                  <a:schemeClr val="bg1"/>
                </a:solidFill>
                <a:latin typeface="Times New Roman" panose="02020603050405020304" pitchFamily="18" charset="0"/>
                <a:ea typeface="KaiTi" panose="02010609060101010101" pitchFamily="49" charset="-122"/>
                <a:cs typeface="Times New Roman" panose="02020603050405020304" pitchFamily="18" charset="0"/>
              </a:rPr>
              <a:t>3</a:t>
            </a:r>
            <a:r>
              <a:rPr kumimoji="1" lang="zh-CN" altLang="en-US" sz="2400" dirty="0">
                <a:solidFill>
                  <a:schemeClr val="bg1"/>
                </a:solidFill>
                <a:latin typeface="KaiTi" panose="02010609060101010101" pitchFamily="49" charset="-122"/>
                <a:ea typeface="KaiTi" panose="02010609060101010101" pitchFamily="49" charset="-122"/>
              </a:rPr>
              <a:t>）</a:t>
            </a:r>
            <a:endParaRPr lang="zh-CN" altLang="en-US" dirty="0">
              <a:solidFill>
                <a:schemeClr val="bg1"/>
              </a:solidFill>
            </a:endParaRPr>
          </a:p>
        </p:txBody>
      </p:sp>
      <p:sp>
        <p:nvSpPr>
          <p:cNvPr id="18" name="矩形 17">
            <a:extLst>
              <a:ext uri="{FF2B5EF4-FFF2-40B4-BE49-F238E27FC236}">
                <a16:creationId xmlns:a16="http://schemas.microsoft.com/office/drawing/2014/main" id="{80B14A2B-BC4E-2145-B1E4-9123B70CFBF0}"/>
              </a:ext>
            </a:extLst>
          </p:cNvPr>
          <p:cNvSpPr/>
          <p:nvPr/>
        </p:nvSpPr>
        <p:spPr>
          <a:xfrm>
            <a:off x="4148949" y="743159"/>
            <a:ext cx="7656189" cy="584775"/>
          </a:xfrm>
          <a:prstGeom prst="rect">
            <a:avLst/>
          </a:prstGeom>
          <a:solidFill>
            <a:srgbClr val="00B050"/>
          </a:solidFill>
          <a:effectLst>
            <a:softEdge rad="31750"/>
          </a:effectLst>
        </p:spPr>
        <p:txBody>
          <a:bodyPr wrap="square">
            <a:spAutoFit/>
          </a:bodyPr>
          <a:lstStyle/>
          <a:p>
            <a:r>
              <a:rPr lang="zh-CN" altLang="en-US" sz="1600" dirty="0">
                <a:solidFill>
                  <a:schemeClr val="bg1"/>
                </a:solidFill>
                <a:latin typeface="Times New Roman" panose="02020603050405020304" pitchFamily="18" charset="0"/>
                <a:ea typeface="KaiTi" panose="02010609060101010101" pitchFamily="49" charset="-122"/>
                <a:cs typeface="Times New Roman" panose="02020603050405020304" pitchFamily="18" charset="0"/>
              </a:rPr>
              <a:t>动态规划每个阶段的状态可以从之前的某个阶段的“某个”或“某些”状态得到，得到的过程即为“状态转移”。</a:t>
            </a:r>
          </a:p>
        </p:txBody>
      </p:sp>
    </p:spTree>
    <p:extLst>
      <p:ext uri="{BB962C8B-B14F-4D97-AF65-F5344CB8AC3E}">
        <p14:creationId xmlns:p14="http://schemas.microsoft.com/office/powerpoint/2010/main" val="1217503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8A0D5B7F-3EAA-CE4E-A787-E39211D59DC9}"/>
              </a:ext>
            </a:extLst>
          </p:cNvPr>
          <p:cNvPicPr>
            <a:picLocks noChangeAspect="1"/>
          </p:cNvPicPr>
          <p:nvPr/>
        </p:nvPicPr>
        <p:blipFill>
          <a:blip r:embed="rId2"/>
          <a:stretch>
            <a:fillRect/>
          </a:stretch>
        </p:blipFill>
        <p:spPr>
          <a:xfrm>
            <a:off x="2520000" y="3240000"/>
            <a:ext cx="7196800" cy="1245600"/>
          </a:xfrm>
          <a:prstGeom prst="rect">
            <a:avLst/>
          </a:prstGeom>
        </p:spPr>
      </p:pic>
      <p:pic>
        <p:nvPicPr>
          <p:cNvPr id="3" name="图片 2">
            <a:extLst>
              <a:ext uri="{FF2B5EF4-FFF2-40B4-BE49-F238E27FC236}">
                <a16:creationId xmlns:a16="http://schemas.microsoft.com/office/drawing/2014/main" id="{16A94969-B69A-BD46-A21D-BEB6B62BDB2A}"/>
              </a:ext>
            </a:extLst>
          </p:cNvPr>
          <p:cNvPicPr>
            <a:picLocks noChangeAspect="1"/>
          </p:cNvPicPr>
          <p:nvPr/>
        </p:nvPicPr>
        <p:blipFill>
          <a:blip r:embed="rId3"/>
          <a:stretch>
            <a:fillRect/>
          </a:stretch>
        </p:blipFill>
        <p:spPr>
          <a:xfrm>
            <a:off x="3482632" y="5770220"/>
            <a:ext cx="5274736" cy="912935"/>
          </a:xfrm>
          <a:prstGeom prst="rect">
            <a:avLst/>
          </a:prstGeom>
        </p:spPr>
      </p:pic>
      <p:sp>
        <p:nvSpPr>
          <p:cNvPr id="4" name="矩形 3">
            <a:extLst>
              <a:ext uri="{FF2B5EF4-FFF2-40B4-BE49-F238E27FC236}">
                <a16:creationId xmlns:a16="http://schemas.microsoft.com/office/drawing/2014/main" id="{DD0E6E86-3E5C-8E4F-A42D-E4119629892A}"/>
              </a:ext>
            </a:extLst>
          </p:cNvPr>
          <p:cNvSpPr/>
          <p:nvPr/>
        </p:nvSpPr>
        <p:spPr>
          <a:xfrm>
            <a:off x="1010055" y="5857355"/>
            <a:ext cx="2472577" cy="369332"/>
          </a:xfrm>
          <a:prstGeom prst="rect">
            <a:avLst/>
          </a:prstGeom>
        </p:spPr>
        <p:txBody>
          <a:bodyPr wrap="square">
            <a:spAutoFit/>
          </a:bodyPr>
          <a:lstStyle/>
          <a:p>
            <a:r>
              <a:rPr lang="zh-CN" altLang="en-US" dirty="0">
                <a:latin typeface="Times New Roman" panose="02020603050405020304" pitchFamily="18" charset="0"/>
                <a:ea typeface="KaiTi" panose="02010609060101010101" pitchFamily="49" charset="-122"/>
                <a:cs typeface="Times New Roman" panose="02020603050405020304" pitchFamily="18" charset="0"/>
              </a:rPr>
              <a:t>已经得到的状态数组：</a:t>
            </a:r>
            <a:endParaRPr lang="en-US" altLang="zh-CN" dirty="0">
              <a:latin typeface="Times New Roman" panose="02020603050405020304" pitchFamily="18" charset="0"/>
              <a:ea typeface="KaiTi" panose="02010609060101010101" pitchFamily="49" charset="-122"/>
              <a:cs typeface="Times New Roman" panose="02020603050405020304" pitchFamily="18" charset="0"/>
            </a:endParaRPr>
          </a:p>
        </p:txBody>
      </p:sp>
      <p:sp>
        <p:nvSpPr>
          <p:cNvPr id="5" name="左大括号 4">
            <a:extLst>
              <a:ext uri="{FF2B5EF4-FFF2-40B4-BE49-F238E27FC236}">
                <a16:creationId xmlns:a16="http://schemas.microsoft.com/office/drawing/2014/main" id="{C86CF02A-2797-F14B-82DF-EE7CC6ABB42B}"/>
              </a:ext>
            </a:extLst>
          </p:cNvPr>
          <p:cNvSpPr/>
          <p:nvPr/>
        </p:nvSpPr>
        <p:spPr>
          <a:xfrm rot="5400000">
            <a:off x="3279714" y="2088067"/>
            <a:ext cx="262940" cy="1735477"/>
          </a:xfrm>
          <a:prstGeom prst="leftBrace">
            <a:avLst>
              <a:gd name="adj1" fmla="val 8333"/>
              <a:gd name="adj2" fmla="val 51622"/>
            </a:avLst>
          </a:prstGeom>
          <a:ln w="190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5C2CAFD0-3EB4-DA46-AD94-6C59E726EB78}"/>
              </a:ext>
            </a:extLst>
          </p:cNvPr>
          <p:cNvSpPr/>
          <p:nvPr/>
        </p:nvSpPr>
        <p:spPr>
          <a:xfrm>
            <a:off x="2816553" y="2382491"/>
            <a:ext cx="2548944" cy="369332"/>
          </a:xfrm>
          <a:prstGeom prst="rect">
            <a:avLst/>
          </a:prstGeom>
        </p:spPr>
        <p:txBody>
          <a:bodyPr wrap="square">
            <a:spAutoFit/>
          </a:bodyPr>
          <a:lstStyle/>
          <a:p>
            <a:r>
              <a:rPr lang="en-US" altLang="zh-CN" dirty="0" err="1">
                <a:latin typeface="Times New Roman" charset="0"/>
                <a:ea typeface="楷体" charset="-122"/>
                <a:cs typeface="Times New Roman" charset="0"/>
              </a:rPr>
              <a:t>dp</a:t>
            </a:r>
            <a:r>
              <a:rPr lang="en-US" altLang="zh-CN" dirty="0">
                <a:latin typeface="Times New Roman" charset="0"/>
                <a:ea typeface="楷体" charset="-122"/>
                <a:cs typeface="Times New Roman" charset="0"/>
              </a:rPr>
              <a:t>[1]</a:t>
            </a:r>
            <a:r>
              <a:rPr lang="zh-CN" altLang="en-US" dirty="0">
                <a:latin typeface="Times New Roman" charset="0"/>
                <a:ea typeface="楷体" charset="-122"/>
                <a:cs typeface="Times New Roman" charset="0"/>
              </a:rPr>
              <a:t> </a:t>
            </a:r>
            <a:r>
              <a:rPr lang="en-US" altLang="zh-CN" dirty="0">
                <a:latin typeface="Times New Roman" charset="0"/>
                <a:ea typeface="楷体" charset="-122"/>
                <a:cs typeface="Times New Roman" charset="0"/>
              </a:rPr>
              <a:t>=</a:t>
            </a:r>
            <a:r>
              <a:rPr lang="zh-CN" altLang="en-US" dirty="0">
                <a:latin typeface="Times New Roman" charset="0"/>
                <a:ea typeface="楷体" charset="-122"/>
                <a:cs typeface="Times New Roman" charset="0"/>
              </a:rPr>
              <a:t> </a:t>
            </a:r>
            <a:r>
              <a:rPr lang="en-US" altLang="zh-CN" dirty="0" err="1">
                <a:latin typeface="Times New Roman" charset="0"/>
                <a:ea typeface="楷体" charset="-122"/>
                <a:cs typeface="Times New Roman" charset="0"/>
              </a:rPr>
              <a:t>Fasle</a:t>
            </a:r>
            <a:endParaRPr lang="zh-CN" altLang="en-US" dirty="0">
              <a:latin typeface="Times New Roman" charset="0"/>
              <a:ea typeface="楷体" charset="-122"/>
              <a:cs typeface="Times New Roman" charset="0"/>
            </a:endParaRPr>
          </a:p>
        </p:txBody>
      </p:sp>
      <p:sp>
        <p:nvSpPr>
          <p:cNvPr id="7" name="矩形 6">
            <a:extLst>
              <a:ext uri="{FF2B5EF4-FFF2-40B4-BE49-F238E27FC236}">
                <a16:creationId xmlns:a16="http://schemas.microsoft.com/office/drawing/2014/main" id="{697AB8E3-9D09-F04F-BA79-6931D1FF72E7}"/>
              </a:ext>
            </a:extLst>
          </p:cNvPr>
          <p:cNvSpPr/>
          <p:nvPr/>
        </p:nvSpPr>
        <p:spPr>
          <a:xfrm>
            <a:off x="5376342" y="2382491"/>
            <a:ext cx="3615258" cy="369332"/>
          </a:xfrm>
          <a:prstGeom prst="rect">
            <a:avLst/>
          </a:prstGeom>
        </p:spPr>
        <p:txBody>
          <a:bodyPr wrap="square">
            <a:spAutoFit/>
          </a:bodyPr>
          <a:lstStyle/>
          <a:p>
            <a:r>
              <a:rPr lang="zh-CN" altLang="en-US" dirty="0">
                <a:latin typeface="Times New Roman" charset="0"/>
                <a:ea typeface="楷体" charset="-122"/>
                <a:cs typeface="Times New Roman" charset="0"/>
              </a:rPr>
              <a:t>子串“</a:t>
            </a:r>
            <a:r>
              <a:rPr lang="en-US" altLang="zh-CN" dirty="0" err="1">
                <a:latin typeface="Times New Roman" charset="0"/>
                <a:ea typeface="楷体" charset="-122"/>
                <a:cs typeface="Times New Roman" charset="0"/>
              </a:rPr>
              <a:t>etcode</a:t>
            </a:r>
            <a:r>
              <a:rPr lang="zh-CN" altLang="en-US" dirty="0">
                <a:latin typeface="Times New Roman" charset="0"/>
                <a:ea typeface="楷体" charset="-122"/>
                <a:cs typeface="Times New Roman" charset="0"/>
              </a:rPr>
              <a:t>” 不在 </a:t>
            </a:r>
            <a:r>
              <a:rPr lang="en-US" altLang="zh-CN" dirty="0" err="1">
                <a:latin typeface="Times New Roman" charset="0"/>
                <a:ea typeface="楷体" charset="-122"/>
                <a:cs typeface="Times New Roman" charset="0"/>
              </a:rPr>
              <a:t>wordDict</a:t>
            </a:r>
            <a:r>
              <a:rPr lang="zh-CN" altLang="en-US" dirty="0">
                <a:latin typeface="Times New Roman" charset="0"/>
                <a:ea typeface="楷体" charset="-122"/>
                <a:cs typeface="Times New Roman" charset="0"/>
              </a:rPr>
              <a:t> 中</a:t>
            </a:r>
          </a:p>
        </p:txBody>
      </p:sp>
      <p:sp>
        <p:nvSpPr>
          <p:cNvPr id="8" name="左大括号 7">
            <a:extLst>
              <a:ext uri="{FF2B5EF4-FFF2-40B4-BE49-F238E27FC236}">
                <a16:creationId xmlns:a16="http://schemas.microsoft.com/office/drawing/2014/main" id="{1BCF39F2-5605-0C40-8BA3-BA06530185DA}"/>
              </a:ext>
            </a:extLst>
          </p:cNvPr>
          <p:cNvSpPr/>
          <p:nvPr/>
        </p:nvSpPr>
        <p:spPr>
          <a:xfrm rot="5400000">
            <a:off x="6839776" y="322097"/>
            <a:ext cx="317802" cy="5251938"/>
          </a:xfrm>
          <a:prstGeom prst="leftBrace">
            <a:avLst>
              <a:gd name="adj1" fmla="val 8333"/>
              <a:gd name="adj2" fmla="val 51622"/>
            </a:avLst>
          </a:prstGeom>
          <a:ln w="190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37024ADD-71EC-9B43-A023-1D8764C29070}"/>
              </a:ext>
            </a:extLst>
          </p:cNvPr>
          <p:cNvSpPr/>
          <p:nvPr/>
        </p:nvSpPr>
        <p:spPr>
          <a:xfrm>
            <a:off x="657485" y="1558516"/>
            <a:ext cx="10925030" cy="369332"/>
          </a:xfrm>
          <a:prstGeom prst="rect">
            <a:avLst/>
          </a:prstGeom>
        </p:spPr>
        <p:txBody>
          <a:bodyPr wrap="square">
            <a:spAutoFit/>
          </a:bodyPr>
          <a:lstStyle/>
          <a:p>
            <a:r>
              <a:rPr lang="zh-CN" altLang="en-US" dirty="0">
                <a:latin typeface="Times New Roman" panose="02020603050405020304" pitchFamily="18" charset="0"/>
                <a:ea typeface="KaiTi" panose="02010609060101010101" pitchFamily="49" charset="-122"/>
                <a:cs typeface="Times New Roman" panose="02020603050405020304" pitchFamily="18" charset="0"/>
              </a:rPr>
              <a:t>以示例 </a:t>
            </a:r>
            <a:r>
              <a:rPr lang="en-US" altLang="zh-CN" dirty="0">
                <a:latin typeface="Times New Roman" panose="02020603050405020304" pitchFamily="18" charset="0"/>
                <a:ea typeface="KaiTi" panose="02010609060101010101" pitchFamily="49" charset="-122"/>
                <a:cs typeface="Times New Roman" panose="02020603050405020304" pitchFamily="18" charset="0"/>
              </a:rPr>
              <a:t>1</a:t>
            </a:r>
            <a:r>
              <a:rPr lang="zh-CN" altLang="en-US" dirty="0">
                <a:latin typeface="Times New Roman" panose="02020603050405020304" pitchFamily="18" charset="0"/>
                <a:ea typeface="KaiTi" panose="02010609060101010101" pitchFamily="49" charset="-122"/>
                <a:cs typeface="Times New Roman" panose="02020603050405020304" pitchFamily="18" charset="0"/>
              </a:rPr>
              <a:t> 输入</a:t>
            </a:r>
            <a:r>
              <a:rPr lang="en-US" altLang="zh-CN" dirty="0">
                <a:latin typeface="Times New Roman" panose="02020603050405020304" pitchFamily="18" charset="0"/>
                <a:ea typeface="KaiTi" panose="02010609060101010101" pitchFamily="49" charset="-122"/>
                <a:cs typeface="Times New Roman" panose="02020603050405020304" pitchFamily="18" charset="0"/>
              </a:rPr>
              <a:t>: s = “</a:t>
            </a:r>
            <a:r>
              <a:rPr lang="en-US" altLang="zh-CN" dirty="0" err="1">
                <a:latin typeface="Times New Roman" panose="02020603050405020304" pitchFamily="18" charset="0"/>
                <a:ea typeface="KaiTi" panose="02010609060101010101" pitchFamily="49" charset="-122"/>
                <a:cs typeface="Times New Roman" panose="02020603050405020304" pitchFamily="18" charset="0"/>
              </a:rPr>
              <a:t>leetcode</a:t>
            </a:r>
            <a:r>
              <a:rPr lang="en-US" altLang="zh-CN" dirty="0">
                <a:latin typeface="Times New Roman" panose="02020603050405020304" pitchFamily="18" charset="0"/>
                <a:ea typeface="KaiTi" panose="02010609060101010101" pitchFamily="49" charset="-122"/>
                <a:cs typeface="Times New Roman" panose="02020603050405020304" pitchFamily="18" charset="0"/>
              </a:rPr>
              <a:t>”, </a:t>
            </a:r>
            <a:r>
              <a:rPr lang="en-US" altLang="zh-CN" dirty="0" err="1">
                <a:latin typeface="Times New Roman" panose="02020603050405020304" pitchFamily="18" charset="0"/>
                <a:ea typeface="KaiTi" panose="02010609060101010101" pitchFamily="49" charset="-122"/>
                <a:cs typeface="Times New Roman" panose="02020603050405020304" pitchFamily="18" charset="0"/>
              </a:rPr>
              <a:t>wordDict</a:t>
            </a:r>
            <a:r>
              <a:rPr lang="en-US" altLang="zh-CN" dirty="0">
                <a:latin typeface="Times New Roman" panose="02020603050405020304" pitchFamily="18" charset="0"/>
                <a:ea typeface="KaiTi" panose="02010609060101010101" pitchFamily="49" charset="-122"/>
                <a:cs typeface="Times New Roman" panose="02020603050405020304" pitchFamily="18" charset="0"/>
              </a:rPr>
              <a:t> = [“</a:t>
            </a:r>
            <a:r>
              <a:rPr lang="en-US" altLang="zh-CN" dirty="0" err="1">
                <a:latin typeface="Times New Roman" panose="02020603050405020304" pitchFamily="18" charset="0"/>
                <a:ea typeface="KaiTi" panose="02010609060101010101" pitchFamily="49" charset="-122"/>
                <a:cs typeface="Times New Roman" panose="02020603050405020304" pitchFamily="18" charset="0"/>
              </a:rPr>
              <a:t>leet</a:t>
            </a:r>
            <a:r>
              <a:rPr lang="en-US" altLang="zh-CN" dirty="0">
                <a:latin typeface="Times New Roman" panose="02020603050405020304" pitchFamily="18" charset="0"/>
                <a:ea typeface="KaiTi" panose="02010609060101010101" pitchFamily="49" charset="-122"/>
                <a:cs typeface="Times New Roman" panose="02020603050405020304" pitchFamily="18" charset="0"/>
              </a:rPr>
              <a:t>”, “code”]</a:t>
            </a:r>
            <a:r>
              <a:rPr lang="zh-CN" altLang="en-US" dirty="0">
                <a:latin typeface="Times New Roman" panose="02020603050405020304" pitchFamily="18" charset="0"/>
                <a:ea typeface="KaiTi" panose="02010609060101010101" pitchFamily="49" charset="-122"/>
                <a:cs typeface="Times New Roman" panose="02020603050405020304" pitchFamily="18" charset="0"/>
              </a:rPr>
              <a:t>，为例说明如何使用“动态规划”解决该问题。</a:t>
            </a:r>
            <a:endParaRPr lang="en-US" altLang="zh-CN" dirty="0">
              <a:latin typeface="Times New Roman" panose="02020603050405020304" pitchFamily="18" charset="0"/>
              <a:ea typeface="KaiTi" panose="02010609060101010101" pitchFamily="49" charset="-122"/>
              <a:cs typeface="Times New Roman" panose="02020603050405020304" pitchFamily="18" charset="0"/>
            </a:endParaRPr>
          </a:p>
        </p:txBody>
      </p:sp>
      <p:sp>
        <p:nvSpPr>
          <p:cNvPr id="10" name="矩形 9">
            <a:extLst>
              <a:ext uri="{FF2B5EF4-FFF2-40B4-BE49-F238E27FC236}">
                <a16:creationId xmlns:a16="http://schemas.microsoft.com/office/drawing/2014/main" id="{2AF7A8D5-E494-6247-9AC2-8D447CE74840}"/>
              </a:ext>
            </a:extLst>
          </p:cNvPr>
          <p:cNvSpPr/>
          <p:nvPr/>
        </p:nvSpPr>
        <p:spPr>
          <a:xfrm>
            <a:off x="657485" y="1995168"/>
            <a:ext cx="10925030" cy="369332"/>
          </a:xfrm>
          <a:prstGeom prst="rect">
            <a:avLst/>
          </a:prstGeom>
        </p:spPr>
        <p:txBody>
          <a:bodyPr wrap="square">
            <a:spAutoFit/>
          </a:bodyPr>
          <a:lstStyle/>
          <a:p>
            <a:r>
              <a:rPr lang="zh-CN" altLang="en-US" dirty="0">
                <a:latin typeface="Times New Roman" panose="02020603050405020304" pitchFamily="18" charset="0"/>
                <a:ea typeface="KaiTi" panose="02010609060101010101" pitchFamily="49" charset="-122"/>
                <a:cs typeface="Times New Roman" panose="02020603050405020304" pitchFamily="18" charset="0"/>
              </a:rPr>
              <a:t>状态 </a:t>
            </a:r>
            <a:r>
              <a:rPr lang="en-US" altLang="zh-CN" dirty="0" err="1">
                <a:latin typeface="Times New Roman" panose="02020603050405020304" pitchFamily="18" charset="0"/>
                <a:ea typeface="KaiTi" panose="02010609060101010101" pitchFamily="49" charset="-122"/>
                <a:cs typeface="Times New Roman" panose="02020603050405020304" pitchFamily="18" charset="0"/>
              </a:rPr>
              <a:t>dp</a:t>
            </a:r>
            <a:r>
              <a:rPr lang="en-US" altLang="zh-CN" dirty="0">
                <a:latin typeface="Times New Roman" panose="02020603050405020304" pitchFamily="18" charset="0"/>
                <a:ea typeface="KaiTi" panose="02010609060101010101" pitchFamily="49" charset="-122"/>
                <a:cs typeface="Times New Roman" panose="02020603050405020304" pitchFamily="18" charset="0"/>
              </a:rPr>
              <a:t>[</a:t>
            </a:r>
            <a:r>
              <a:rPr lang="en-US" altLang="zh-CN" dirty="0" err="1">
                <a:latin typeface="Times New Roman" panose="02020603050405020304" pitchFamily="18" charset="0"/>
                <a:ea typeface="KaiTi" panose="02010609060101010101" pitchFamily="49" charset="-122"/>
                <a:cs typeface="Times New Roman" panose="02020603050405020304" pitchFamily="18" charset="0"/>
              </a:rPr>
              <a:t>i</a:t>
            </a:r>
            <a:r>
              <a:rPr lang="en-US" altLang="zh-CN" dirty="0">
                <a:latin typeface="Times New Roman" panose="02020603050405020304" pitchFamily="18" charset="0"/>
                <a:ea typeface="KaiTi" panose="02010609060101010101" pitchFamily="49" charset="-122"/>
                <a:cs typeface="Times New Roman" panose="02020603050405020304" pitchFamily="18" charset="0"/>
              </a:rPr>
              <a:t>]</a:t>
            </a:r>
            <a:r>
              <a:rPr lang="zh-CN" altLang="en-US" dirty="0">
                <a:latin typeface="Times New Roman" panose="02020603050405020304" pitchFamily="18" charset="0"/>
                <a:ea typeface="KaiTi" panose="02010609060101010101" pitchFamily="49" charset="-122"/>
                <a:cs typeface="Times New Roman" panose="02020603050405020304" pitchFamily="18" charset="0"/>
              </a:rPr>
              <a:t> 的定义：以 </a:t>
            </a:r>
            <a:r>
              <a:rPr lang="en-US" altLang="zh-CN" dirty="0">
                <a:latin typeface="Times New Roman" panose="02020603050405020304" pitchFamily="18" charset="0"/>
                <a:ea typeface="KaiTi" panose="02010609060101010101" pitchFamily="49" charset="-122"/>
                <a:cs typeface="Times New Roman" panose="02020603050405020304" pitchFamily="18" charset="0"/>
              </a:rPr>
              <a:t>s[</a:t>
            </a:r>
            <a:r>
              <a:rPr lang="en-US" altLang="zh-CN" dirty="0" err="1">
                <a:latin typeface="Times New Roman" panose="02020603050405020304" pitchFamily="18" charset="0"/>
                <a:ea typeface="KaiTi" panose="02010609060101010101" pitchFamily="49" charset="-122"/>
                <a:cs typeface="Times New Roman" panose="02020603050405020304" pitchFamily="18" charset="0"/>
              </a:rPr>
              <a:t>i</a:t>
            </a:r>
            <a:r>
              <a:rPr lang="en-US" altLang="zh-CN" dirty="0">
                <a:latin typeface="Times New Roman" panose="02020603050405020304" pitchFamily="18" charset="0"/>
                <a:ea typeface="KaiTi" panose="02010609060101010101" pitchFamily="49" charset="-122"/>
                <a:cs typeface="Times New Roman" panose="02020603050405020304" pitchFamily="18" charset="0"/>
              </a:rPr>
              <a:t>]</a:t>
            </a:r>
            <a:r>
              <a:rPr lang="zh-CN" altLang="en-US" dirty="0">
                <a:latin typeface="Times New Roman" panose="02020603050405020304" pitchFamily="18" charset="0"/>
                <a:ea typeface="KaiTi" panose="02010609060101010101" pitchFamily="49" charset="-122"/>
                <a:cs typeface="Times New Roman" panose="02020603050405020304" pitchFamily="18" charset="0"/>
              </a:rPr>
              <a:t> 结尾的子字符串是否可以被空格拆分为一个或多个在字典中出现的单词。</a:t>
            </a:r>
            <a:endParaRPr lang="en-US" altLang="zh-CN" dirty="0">
              <a:latin typeface="Times New Roman" panose="02020603050405020304" pitchFamily="18" charset="0"/>
              <a:ea typeface="KaiTi" panose="02010609060101010101" pitchFamily="49" charset="-122"/>
              <a:cs typeface="Times New Roman" panose="02020603050405020304" pitchFamily="18" charset="0"/>
            </a:endParaRPr>
          </a:p>
        </p:txBody>
      </p:sp>
      <p:sp>
        <p:nvSpPr>
          <p:cNvPr id="11" name="文本框 10">
            <a:extLst>
              <a:ext uri="{FF2B5EF4-FFF2-40B4-BE49-F238E27FC236}">
                <a16:creationId xmlns:a16="http://schemas.microsoft.com/office/drawing/2014/main" id="{A22A8515-69D4-E34E-A188-E877F0A620B8}"/>
              </a:ext>
            </a:extLst>
          </p:cNvPr>
          <p:cNvSpPr txBox="1"/>
          <p:nvPr/>
        </p:nvSpPr>
        <p:spPr>
          <a:xfrm flipH="1">
            <a:off x="808475" y="804715"/>
            <a:ext cx="3050881" cy="461665"/>
          </a:xfrm>
          <a:prstGeom prst="rect">
            <a:avLst/>
          </a:prstGeom>
          <a:solidFill>
            <a:srgbClr val="FF0000"/>
          </a:solidFill>
          <a:ln>
            <a:noFill/>
          </a:ln>
          <a:effectLst>
            <a:outerShdw blurRad="50800" dist="38100" dir="2700000" algn="tl" rotWithShape="0">
              <a:prstClr val="black">
                <a:alpha val="40000"/>
              </a:prstClr>
            </a:outerShdw>
          </a:effectLst>
        </p:spPr>
        <p:txBody>
          <a:bodyPr wrap="square" rtlCol="0">
            <a:spAutoFit/>
          </a:bodyPr>
          <a:lstStyle/>
          <a:p>
            <a:pPr marL="342900" indent="-342900">
              <a:buFont typeface="Wingdings" pitchFamily="2" charset="2"/>
              <a:buChar char="Ø"/>
            </a:pPr>
            <a:r>
              <a:rPr kumimoji="1" lang="zh-CN" altLang="en-US" sz="2400" b="1" dirty="0">
                <a:solidFill>
                  <a:schemeClr val="bg1"/>
                </a:solidFill>
                <a:latin typeface="Times New Roman" panose="02020603050405020304" pitchFamily="18" charset="0"/>
                <a:ea typeface="KaiTi_GB2312" panose="02010609030101010101" pitchFamily="49" charset="-122"/>
                <a:cs typeface="Times New Roman" panose="02020603050405020304" pitchFamily="18" charset="0"/>
              </a:rPr>
              <a:t>思想：动态规划。</a:t>
            </a:r>
          </a:p>
        </p:txBody>
      </p:sp>
      <p:sp>
        <p:nvSpPr>
          <p:cNvPr id="13" name="矩形 12">
            <a:extLst>
              <a:ext uri="{FF2B5EF4-FFF2-40B4-BE49-F238E27FC236}">
                <a16:creationId xmlns:a16="http://schemas.microsoft.com/office/drawing/2014/main" id="{82479DE5-3668-314E-8BD9-358916E7B620}"/>
              </a:ext>
            </a:extLst>
          </p:cNvPr>
          <p:cNvSpPr/>
          <p:nvPr/>
        </p:nvSpPr>
        <p:spPr>
          <a:xfrm>
            <a:off x="657485" y="4451457"/>
            <a:ext cx="11276608" cy="923330"/>
          </a:xfrm>
          <a:prstGeom prst="rect">
            <a:avLst/>
          </a:prstGeom>
        </p:spPr>
        <p:txBody>
          <a:bodyPr wrap="square">
            <a:spAutoFit/>
          </a:bodyPr>
          <a:lstStyle/>
          <a:p>
            <a:r>
              <a:rPr lang="zh-CN" altLang="en-US" dirty="0">
                <a:latin typeface="Times New Roman" panose="02020603050405020304" pitchFamily="18" charset="0"/>
                <a:ea typeface="KaiTi" panose="02010609060101010101" pitchFamily="49" charset="-122"/>
                <a:cs typeface="Times New Roman" panose="02020603050405020304" pitchFamily="18" charset="0"/>
              </a:rPr>
              <a:t>同上：</a:t>
            </a:r>
            <a:r>
              <a:rPr lang="en-US" altLang="zh-CN" dirty="0">
                <a:latin typeface="Times New Roman" panose="02020603050405020304" pitchFamily="18" charset="0"/>
                <a:ea typeface="KaiTi" panose="02010609060101010101" pitchFamily="49" charset="-122"/>
                <a:cs typeface="Times New Roman" panose="02020603050405020304" pitchFamily="18" charset="0"/>
              </a:rPr>
              <a:t>1</a:t>
            </a:r>
            <a:r>
              <a:rPr lang="zh-CN" altLang="en-US" dirty="0">
                <a:latin typeface="Times New Roman" panose="02020603050405020304" pitchFamily="18" charset="0"/>
                <a:ea typeface="KaiTi" panose="02010609060101010101" pitchFamily="49" charset="-122"/>
                <a:cs typeface="Times New Roman" panose="02020603050405020304" pitchFamily="18" charset="0"/>
              </a:rPr>
              <a:t>、以 </a:t>
            </a:r>
            <a:r>
              <a:rPr lang="en-US" altLang="zh-CN" dirty="0">
                <a:latin typeface="Times New Roman" panose="02020603050405020304" pitchFamily="18" charset="0"/>
                <a:ea typeface="KaiTi" panose="02010609060101010101" pitchFamily="49" charset="-122"/>
                <a:cs typeface="Times New Roman" panose="02020603050405020304" pitchFamily="18" charset="0"/>
              </a:rPr>
              <a:t>s[1]</a:t>
            </a:r>
            <a:r>
              <a:rPr lang="zh-CN" altLang="en-US" dirty="0">
                <a:latin typeface="Times New Roman" panose="02020603050405020304" pitchFamily="18" charset="0"/>
                <a:ea typeface="KaiTi" panose="02010609060101010101" pitchFamily="49" charset="-122"/>
                <a:cs typeface="Times New Roman" panose="02020603050405020304" pitchFamily="18" charset="0"/>
              </a:rPr>
              <a:t> 结尾的子串是否符合题意，看 </a:t>
            </a:r>
            <a:r>
              <a:rPr lang="en-US" altLang="zh-CN" dirty="0" err="1">
                <a:latin typeface="Times New Roman" panose="02020603050405020304" pitchFamily="18" charset="0"/>
                <a:ea typeface="KaiTi" panose="02010609060101010101" pitchFamily="49" charset="-122"/>
                <a:cs typeface="Times New Roman" panose="02020603050405020304" pitchFamily="18" charset="0"/>
              </a:rPr>
              <a:t>dp</a:t>
            </a:r>
            <a:r>
              <a:rPr lang="en-US" altLang="zh-CN" dirty="0">
                <a:latin typeface="Times New Roman" panose="02020603050405020304" pitchFamily="18" charset="0"/>
                <a:ea typeface="KaiTi" panose="02010609060101010101" pitchFamily="49" charset="-122"/>
                <a:cs typeface="Times New Roman" panose="02020603050405020304" pitchFamily="18" charset="0"/>
              </a:rPr>
              <a:t>[1]</a:t>
            </a:r>
            <a:r>
              <a:rPr lang="zh-CN" altLang="en-US" dirty="0">
                <a:latin typeface="Times New Roman" panose="02020603050405020304" pitchFamily="18" charset="0"/>
                <a:ea typeface="KaiTi" panose="02010609060101010101" pitchFamily="49" charset="-122"/>
                <a:cs typeface="Times New Roman" panose="02020603050405020304" pitchFamily="18" charset="0"/>
              </a:rPr>
              <a:t> 就好啦，此时 </a:t>
            </a:r>
            <a:r>
              <a:rPr lang="en-US" altLang="zh-CN" dirty="0" err="1">
                <a:latin typeface="Times New Roman" panose="02020603050405020304" pitchFamily="18" charset="0"/>
                <a:ea typeface="KaiTi" panose="02010609060101010101" pitchFamily="49" charset="-122"/>
                <a:cs typeface="Times New Roman" panose="02020603050405020304" pitchFamily="18" charset="0"/>
              </a:rPr>
              <a:t>dp</a:t>
            </a:r>
            <a:r>
              <a:rPr lang="en-US" altLang="zh-CN" dirty="0">
                <a:latin typeface="Times New Roman" panose="02020603050405020304" pitchFamily="18" charset="0"/>
                <a:ea typeface="KaiTi" panose="02010609060101010101" pitchFamily="49" charset="-122"/>
                <a:cs typeface="Times New Roman" panose="02020603050405020304" pitchFamily="18" charset="0"/>
              </a:rPr>
              <a:t>[1]</a:t>
            </a:r>
            <a:r>
              <a:rPr lang="zh-CN" altLang="en-US" dirty="0">
                <a:latin typeface="Times New Roman" panose="02020603050405020304" pitchFamily="18" charset="0"/>
                <a:ea typeface="KaiTi" panose="02010609060101010101" pitchFamily="49" charset="-122"/>
                <a:cs typeface="Times New Roman" panose="02020603050405020304" pitchFamily="18" charset="0"/>
              </a:rPr>
              <a:t> </a:t>
            </a:r>
            <a:r>
              <a:rPr lang="en-US" altLang="zh-CN" dirty="0">
                <a:latin typeface="Times New Roman" panose="02020603050405020304" pitchFamily="18" charset="0"/>
                <a:ea typeface="KaiTi" panose="02010609060101010101" pitchFamily="49" charset="-122"/>
                <a:cs typeface="Times New Roman" panose="02020603050405020304" pitchFamily="18" charset="0"/>
              </a:rPr>
              <a:t>=</a:t>
            </a:r>
            <a:r>
              <a:rPr lang="zh-CN" altLang="en-US" dirty="0">
                <a:latin typeface="Times New Roman" panose="02020603050405020304" pitchFamily="18" charset="0"/>
                <a:ea typeface="KaiTi" panose="02010609060101010101" pitchFamily="49" charset="-122"/>
                <a:cs typeface="Times New Roman" panose="02020603050405020304" pitchFamily="18" charset="0"/>
              </a:rPr>
              <a:t> </a:t>
            </a:r>
            <a:r>
              <a:rPr lang="en-US" altLang="zh-CN" dirty="0">
                <a:latin typeface="Times New Roman" panose="02020603050405020304" pitchFamily="18" charset="0"/>
                <a:ea typeface="KaiTi" panose="02010609060101010101" pitchFamily="49" charset="-122"/>
                <a:cs typeface="Times New Roman" panose="02020603050405020304" pitchFamily="18" charset="0"/>
              </a:rPr>
              <a:t>False</a:t>
            </a:r>
            <a:r>
              <a:rPr lang="zh-CN" altLang="en-US" dirty="0">
                <a:latin typeface="Times New Roman" panose="02020603050405020304" pitchFamily="18" charset="0"/>
                <a:ea typeface="KaiTi" panose="02010609060101010101" pitchFamily="49" charset="-122"/>
                <a:cs typeface="Times New Roman" panose="02020603050405020304" pitchFamily="18" charset="0"/>
              </a:rPr>
              <a:t>；</a:t>
            </a:r>
            <a:endParaRPr lang="en-US" altLang="zh-CN" dirty="0">
              <a:latin typeface="Times New Roman" panose="02020603050405020304" pitchFamily="18" charset="0"/>
              <a:ea typeface="KaiTi" panose="02010609060101010101" pitchFamily="49" charset="-122"/>
              <a:cs typeface="Times New Roman" panose="02020603050405020304" pitchFamily="18" charset="0"/>
            </a:endParaRPr>
          </a:p>
          <a:p>
            <a:r>
              <a:rPr lang="en-US" altLang="zh-CN" dirty="0">
                <a:latin typeface="Times New Roman" panose="02020603050405020304" pitchFamily="18" charset="0"/>
                <a:ea typeface="KaiTi" panose="02010609060101010101" pitchFamily="49" charset="-122"/>
                <a:cs typeface="Times New Roman" panose="02020603050405020304" pitchFamily="18" charset="0"/>
              </a:rPr>
              <a:t>2</a:t>
            </a:r>
            <a:r>
              <a:rPr lang="zh-CN" altLang="en-US" dirty="0">
                <a:latin typeface="Times New Roman" panose="02020603050405020304" pitchFamily="18" charset="0"/>
                <a:ea typeface="KaiTi" panose="02010609060101010101" pitchFamily="49" charset="-122"/>
                <a:cs typeface="Times New Roman" panose="02020603050405020304" pitchFamily="18" charset="0"/>
              </a:rPr>
              <a:t>、后面的子串</a:t>
            </a:r>
            <a:r>
              <a:rPr lang="zh-CN" altLang="en-US" dirty="0">
                <a:latin typeface="Times New Roman" charset="0"/>
                <a:ea typeface="楷体" charset="-122"/>
                <a:cs typeface="Times New Roman" charset="0"/>
              </a:rPr>
              <a:t>“</a:t>
            </a:r>
            <a:r>
              <a:rPr lang="en-US" altLang="zh-CN" dirty="0" err="1">
                <a:latin typeface="Times New Roman" charset="0"/>
                <a:ea typeface="楷体" charset="-122"/>
                <a:cs typeface="Times New Roman" charset="0"/>
              </a:rPr>
              <a:t>etcode</a:t>
            </a:r>
            <a:r>
              <a:rPr lang="zh-CN" altLang="en-US" dirty="0">
                <a:latin typeface="Times New Roman" charset="0"/>
                <a:ea typeface="楷体" charset="-122"/>
                <a:cs typeface="Times New Roman" charset="0"/>
              </a:rPr>
              <a:t>”不在 </a:t>
            </a:r>
            <a:r>
              <a:rPr lang="en-US" altLang="zh-CN" dirty="0" err="1">
                <a:latin typeface="Times New Roman" charset="0"/>
                <a:ea typeface="楷体" charset="-122"/>
                <a:cs typeface="Times New Roman" charset="0"/>
              </a:rPr>
              <a:t>wordDict</a:t>
            </a:r>
            <a:r>
              <a:rPr lang="zh-CN" altLang="en-US" dirty="0">
                <a:latin typeface="Times New Roman" charset="0"/>
                <a:ea typeface="楷体" charset="-122"/>
                <a:cs typeface="Times New Roman" charset="0"/>
              </a:rPr>
              <a:t> 中。</a:t>
            </a:r>
            <a:endParaRPr lang="en-US" altLang="zh-CN" dirty="0">
              <a:latin typeface="Times New Roman" charset="0"/>
              <a:ea typeface="楷体" charset="-122"/>
              <a:cs typeface="Times New Roman" charset="0"/>
            </a:endParaRPr>
          </a:p>
          <a:p>
            <a:r>
              <a:rPr lang="zh-CN" altLang="en-US" dirty="0">
                <a:latin typeface="Times New Roman" charset="0"/>
                <a:ea typeface="楷体" charset="-122"/>
                <a:cs typeface="Times New Roman" charset="0"/>
              </a:rPr>
              <a:t>此时以上二者都为 </a:t>
            </a:r>
            <a:r>
              <a:rPr lang="en-US" altLang="zh-CN" dirty="0">
                <a:latin typeface="Times New Roman" charset="0"/>
                <a:ea typeface="楷体" charset="-122"/>
                <a:cs typeface="Times New Roman" charset="0"/>
              </a:rPr>
              <a:t>False</a:t>
            </a:r>
            <a:r>
              <a:rPr lang="zh-CN" altLang="en-US" dirty="0">
                <a:latin typeface="Times New Roman" charset="0"/>
                <a:ea typeface="楷体" charset="-122"/>
                <a:cs typeface="Times New Roman" charset="0"/>
              </a:rPr>
              <a:t>，接着往下看吧。</a:t>
            </a:r>
            <a:endParaRPr lang="en-US" altLang="zh-CN" dirty="0">
              <a:latin typeface="Times New Roman" panose="02020603050405020304" pitchFamily="18" charset="0"/>
              <a:ea typeface="KaiTi" panose="02010609060101010101" pitchFamily="49" charset="-122"/>
              <a:cs typeface="Times New Roman" panose="02020603050405020304" pitchFamily="18" charset="0"/>
            </a:endParaRPr>
          </a:p>
        </p:txBody>
      </p:sp>
      <p:sp>
        <p:nvSpPr>
          <p:cNvPr id="14" name="矩形 13">
            <a:extLst>
              <a:ext uri="{FF2B5EF4-FFF2-40B4-BE49-F238E27FC236}">
                <a16:creationId xmlns:a16="http://schemas.microsoft.com/office/drawing/2014/main" id="{FEBF7142-D44F-2E41-B7AB-C8538578AE0D}"/>
              </a:ext>
            </a:extLst>
          </p:cNvPr>
          <p:cNvSpPr/>
          <p:nvPr/>
        </p:nvSpPr>
        <p:spPr>
          <a:xfrm>
            <a:off x="2161880" y="102000"/>
            <a:ext cx="5570756" cy="461665"/>
          </a:xfrm>
          <a:prstGeom prst="rect">
            <a:avLst/>
          </a:prstGeom>
        </p:spPr>
        <p:txBody>
          <a:bodyPr wrap="none">
            <a:spAutoFit/>
          </a:bodyPr>
          <a:lstStyle/>
          <a:p>
            <a:r>
              <a:rPr kumimoji="1" lang="zh-CN" altLang="en-US" sz="2400" dirty="0">
                <a:solidFill>
                  <a:schemeClr val="bg1"/>
                </a:solidFill>
                <a:latin typeface="Times New Roman" charset="0"/>
                <a:ea typeface="黑体" charset="-122"/>
              </a:rPr>
              <a:t>第 </a:t>
            </a:r>
            <a:r>
              <a:rPr kumimoji="1" lang="en-US" altLang="zh-CN" sz="2400" dirty="0">
                <a:solidFill>
                  <a:schemeClr val="bg1"/>
                </a:solidFill>
                <a:latin typeface="Times New Roman" charset="0"/>
                <a:ea typeface="黑体" charset="-122"/>
              </a:rPr>
              <a:t>139</a:t>
            </a:r>
            <a:r>
              <a:rPr kumimoji="1" lang="zh-CN" altLang="en-US" sz="2400" dirty="0">
                <a:solidFill>
                  <a:schemeClr val="bg1"/>
                </a:solidFill>
                <a:latin typeface="Times New Roman" charset="0"/>
                <a:ea typeface="黑体" charset="-122"/>
              </a:rPr>
              <a:t> 题</a:t>
            </a:r>
            <a:r>
              <a:rPr kumimoji="1" lang="zh-CN" altLang="en-US" sz="2400" dirty="0">
                <a:solidFill>
                  <a:schemeClr val="bg1"/>
                </a:solidFill>
                <a:latin typeface="KaiTi" panose="02010609060101010101" pitchFamily="49" charset="-122"/>
                <a:ea typeface="KaiTi" panose="02010609060101010101" pitchFamily="49" charset="-122"/>
              </a:rPr>
              <a:t>：“单词拆分”题解配图（</a:t>
            </a:r>
            <a:r>
              <a:rPr kumimoji="1" lang="en-US" altLang="zh-CN" sz="2400" dirty="0">
                <a:solidFill>
                  <a:schemeClr val="bg1"/>
                </a:solidFill>
                <a:latin typeface="Times New Roman" panose="02020603050405020304" pitchFamily="18" charset="0"/>
                <a:ea typeface="KaiTi" panose="02010609060101010101" pitchFamily="49" charset="-122"/>
                <a:cs typeface="Times New Roman" panose="02020603050405020304" pitchFamily="18" charset="0"/>
              </a:rPr>
              <a:t>4</a:t>
            </a:r>
            <a:r>
              <a:rPr kumimoji="1" lang="zh-CN" altLang="en-US" sz="2400" dirty="0">
                <a:solidFill>
                  <a:schemeClr val="bg1"/>
                </a:solidFill>
                <a:latin typeface="KaiTi" panose="02010609060101010101" pitchFamily="49" charset="-122"/>
                <a:ea typeface="KaiTi" panose="02010609060101010101" pitchFamily="49" charset="-122"/>
              </a:rPr>
              <a:t>）</a:t>
            </a:r>
            <a:endParaRPr lang="zh-CN" altLang="en-US" dirty="0">
              <a:solidFill>
                <a:schemeClr val="bg1"/>
              </a:solidFill>
            </a:endParaRPr>
          </a:p>
        </p:txBody>
      </p:sp>
      <p:sp>
        <p:nvSpPr>
          <p:cNvPr id="15" name="矩形 14">
            <a:extLst>
              <a:ext uri="{FF2B5EF4-FFF2-40B4-BE49-F238E27FC236}">
                <a16:creationId xmlns:a16="http://schemas.microsoft.com/office/drawing/2014/main" id="{0BB7C4C4-FDF0-3047-BB52-2FBEADC48777}"/>
              </a:ext>
            </a:extLst>
          </p:cNvPr>
          <p:cNvSpPr/>
          <p:nvPr/>
        </p:nvSpPr>
        <p:spPr>
          <a:xfrm>
            <a:off x="4148949" y="743159"/>
            <a:ext cx="7656189" cy="584775"/>
          </a:xfrm>
          <a:prstGeom prst="rect">
            <a:avLst/>
          </a:prstGeom>
          <a:solidFill>
            <a:srgbClr val="00B050"/>
          </a:solidFill>
          <a:effectLst>
            <a:softEdge rad="31750"/>
          </a:effectLst>
        </p:spPr>
        <p:txBody>
          <a:bodyPr wrap="square">
            <a:spAutoFit/>
          </a:bodyPr>
          <a:lstStyle/>
          <a:p>
            <a:r>
              <a:rPr lang="zh-CN" altLang="en-US" sz="1600" dirty="0">
                <a:solidFill>
                  <a:schemeClr val="bg1"/>
                </a:solidFill>
                <a:latin typeface="Times New Roman" panose="02020603050405020304" pitchFamily="18" charset="0"/>
                <a:ea typeface="KaiTi" panose="02010609060101010101" pitchFamily="49" charset="-122"/>
                <a:cs typeface="Times New Roman" panose="02020603050405020304" pitchFamily="18" charset="0"/>
              </a:rPr>
              <a:t>动态规划每个阶段的状态可以从之前的某个阶段的“某个”或“某些”状态得到，得到的过程即为“状态转移”。</a:t>
            </a:r>
          </a:p>
        </p:txBody>
      </p:sp>
    </p:spTree>
    <p:extLst>
      <p:ext uri="{BB962C8B-B14F-4D97-AF65-F5344CB8AC3E}">
        <p14:creationId xmlns:p14="http://schemas.microsoft.com/office/powerpoint/2010/main" val="3142365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92402EF4-9978-1B4F-8F85-8DFCBC7679B5}"/>
              </a:ext>
            </a:extLst>
          </p:cNvPr>
          <p:cNvPicPr>
            <a:picLocks noChangeAspect="1"/>
          </p:cNvPicPr>
          <p:nvPr/>
        </p:nvPicPr>
        <p:blipFill>
          <a:blip r:embed="rId2"/>
          <a:stretch>
            <a:fillRect/>
          </a:stretch>
        </p:blipFill>
        <p:spPr>
          <a:xfrm>
            <a:off x="2520000" y="3240000"/>
            <a:ext cx="7196800" cy="1245600"/>
          </a:xfrm>
          <a:prstGeom prst="rect">
            <a:avLst/>
          </a:prstGeom>
        </p:spPr>
      </p:pic>
      <p:pic>
        <p:nvPicPr>
          <p:cNvPr id="3" name="图片 2">
            <a:extLst>
              <a:ext uri="{FF2B5EF4-FFF2-40B4-BE49-F238E27FC236}">
                <a16:creationId xmlns:a16="http://schemas.microsoft.com/office/drawing/2014/main" id="{1BB7F221-0D0A-224E-9FA4-A17FAF18182E}"/>
              </a:ext>
            </a:extLst>
          </p:cNvPr>
          <p:cNvPicPr>
            <a:picLocks noChangeAspect="1"/>
          </p:cNvPicPr>
          <p:nvPr/>
        </p:nvPicPr>
        <p:blipFill>
          <a:blip r:embed="rId3"/>
          <a:stretch>
            <a:fillRect/>
          </a:stretch>
        </p:blipFill>
        <p:spPr>
          <a:xfrm>
            <a:off x="3482632" y="5770220"/>
            <a:ext cx="5274736" cy="912935"/>
          </a:xfrm>
          <a:prstGeom prst="rect">
            <a:avLst/>
          </a:prstGeom>
        </p:spPr>
      </p:pic>
      <p:sp>
        <p:nvSpPr>
          <p:cNvPr id="4" name="矩形 3">
            <a:extLst>
              <a:ext uri="{FF2B5EF4-FFF2-40B4-BE49-F238E27FC236}">
                <a16:creationId xmlns:a16="http://schemas.microsoft.com/office/drawing/2014/main" id="{C466ACC2-C41B-CC49-AC06-5C74909E38AB}"/>
              </a:ext>
            </a:extLst>
          </p:cNvPr>
          <p:cNvSpPr/>
          <p:nvPr/>
        </p:nvSpPr>
        <p:spPr>
          <a:xfrm>
            <a:off x="1010055" y="5857355"/>
            <a:ext cx="2472577" cy="369332"/>
          </a:xfrm>
          <a:prstGeom prst="rect">
            <a:avLst/>
          </a:prstGeom>
        </p:spPr>
        <p:txBody>
          <a:bodyPr wrap="square">
            <a:spAutoFit/>
          </a:bodyPr>
          <a:lstStyle/>
          <a:p>
            <a:r>
              <a:rPr lang="zh-CN" altLang="en-US" dirty="0">
                <a:latin typeface="Times New Roman" panose="02020603050405020304" pitchFamily="18" charset="0"/>
                <a:ea typeface="KaiTi" panose="02010609060101010101" pitchFamily="49" charset="-122"/>
                <a:cs typeface="Times New Roman" panose="02020603050405020304" pitchFamily="18" charset="0"/>
              </a:rPr>
              <a:t>已经得到的状态数组：</a:t>
            </a:r>
            <a:endParaRPr lang="en-US" altLang="zh-CN" dirty="0">
              <a:latin typeface="Times New Roman" panose="02020603050405020304" pitchFamily="18" charset="0"/>
              <a:ea typeface="KaiTi" panose="02010609060101010101" pitchFamily="49" charset="-122"/>
              <a:cs typeface="Times New Roman" panose="02020603050405020304" pitchFamily="18" charset="0"/>
            </a:endParaRPr>
          </a:p>
        </p:txBody>
      </p:sp>
      <p:sp>
        <p:nvSpPr>
          <p:cNvPr id="5" name="左大括号 4">
            <a:extLst>
              <a:ext uri="{FF2B5EF4-FFF2-40B4-BE49-F238E27FC236}">
                <a16:creationId xmlns:a16="http://schemas.microsoft.com/office/drawing/2014/main" id="{F8F02676-D2F2-A246-87DE-27572EF8F487}"/>
              </a:ext>
            </a:extLst>
          </p:cNvPr>
          <p:cNvSpPr/>
          <p:nvPr/>
        </p:nvSpPr>
        <p:spPr>
          <a:xfrm rot="5400000">
            <a:off x="3691598" y="1676183"/>
            <a:ext cx="318402" cy="2614708"/>
          </a:xfrm>
          <a:prstGeom prst="leftBrace">
            <a:avLst>
              <a:gd name="adj1" fmla="val 8333"/>
              <a:gd name="adj2" fmla="val 51622"/>
            </a:avLst>
          </a:prstGeom>
          <a:ln w="190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4DB3825E-77B1-EA42-9EB0-AEC91FFA7C75}"/>
              </a:ext>
            </a:extLst>
          </p:cNvPr>
          <p:cNvSpPr/>
          <p:nvPr/>
        </p:nvSpPr>
        <p:spPr>
          <a:xfrm>
            <a:off x="3229364" y="2382491"/>
            <a:ext cx="2548944" cy="369332"/>
          </a:xfrm>
          <a:prstGeom prst="rect">
            <a:avLst/>
          </a:prstGeom>
        </p:spPr>
        <p:txBody>
          <a:bodyPr wrap="square">
            <a:spAutoFit/>
          </a:bodyPr>
          <a:lstStyle/>
          <a:p>
            <a:r>
              <a:rPr lang="en-US" altLang="zh-CN" dirty="0" err="1">
                <a:latin typeface="Times New Roman" charset="0"/>
                <a:ea typeface="楷体" charset="-122"/>
                <a:cs typeface="Times New Roman" charset="0"/>
              </a:rPr>
              <a:t>dp</a:t>
            </a:r>
            <a:r>
              <a:rPr lang="en-US" altLang="zh-CN" dirty="0">
                <a:latin typeface="Times New Roman" charset="0"/>
                <a:ea typeface="楷体" charset="-122"/>
                <a:cs typeface="Times New Roman" charset="0"/>
              </a:rPr>
              <a:t>[2]</a:t>
            </a:r>
            <a:r>
              <a:rPr lang="zh-CN" altLang="en-US" dirty="0">
                <a:latin typeface="Times New Roman" charset="0"/>
                <a:ea typeface="楷体" charset="-122"/>
                <a:cs typeface="Times New Roman" charset="0"/>
              </a:rPr>
              <a:t> </a:t>
            </a:r>
            <a:r>
              <a:rPr lang="en-US" altLang="zh-CN" dirty="0">
                <a:latin typeface="Times New Roman" charset="0"/>
                <a:ea typeface="楷体" charset="-122"/>
                <a:cs typeface="Times New Roman" charset="0"/>
              </a:rPr>
              <a:t>=</a:t>
            </a:r>
            <a:r>
              <a:rPr lang="zh-CN" altLang="en-US" dirty="0">
                <a:latin typeface="Times New Roman" charset="0"/>
                <a:ea typeface="楷体" charset="-122"/>
                <a:cs typeface="Times New Roman" charset="0"/>
              </a:rPr>
              <a:t> </a:t>
            </a:r>
            <a:r>
              <a:rPr lang="en-US" altLang="zh-CN" dirty="0" err="1">
                <a:latin typeface="Times New Roman" charset="0"/>
                <a:ea typeface="楷体" charset="-122"/>
                <a:cs typeface="Times New Roman" charset="0"/>
              </a:rPr>
              <a:t>Fasle</a:t>
            </a:r>
            <a:endParaRPr lang="zh-CN" altLang="en-US" dirty="0">
              <a:latin typeface="Times New Roman" charset="0"/>
              <a:ea typeface="楷体" charset="-122"/>
              <a:cs typeface="Times New Roman" charset="0"/>
            </a:endParaRPr>
          </a:p>
        </p:txBody>
      </p:sp>
      <p:sp>
        <p:nvSpPr>
          <p:cNvPr id="7" name="矩形 6">
            <a:extLst>
              <a:ext uri="{FF2B5EF4-FFF2-40B4-BE49-F238E27FC236}">
                <a16:creationId xmlns:a16="http://schemas.microsoft.com/office/drawing/2014/main" id="{35C3D11C-34AA-6246-9A14-6B9AAE08105A}"/>
              </a:ext>
            </a:extLst>
          </p:cNvPr>
          <p:cNvSpPr/>
          <p:nvPr/>
        </p:nvSpPr>
        <p:spPr>
          <a:xfrm>
            <a:off x="5812431" y="2382491"/>
            <a:ext cx="3615258" cy="369332"/>
          </a:xfrm>
          <a:prstGeom prst="rect">
            <a:avLst/>
          </a:prstGeom>
        </p:spPr>
        <p:txBody>
          <a:bodyPr wrap="square">
            <a:spAutoFit/>
          </a:bodyPr>
          <a:lstStyle/>
          <a:p>
            <a:r>
              <a:rPr lang="zh-CN" altLang="en-US" dirty="0">
                <a:latin typeface="Times New Roman" charset="0"/>
                <a:ea typeface="楷体" charset="-122"/>
                <a:cs typeface="Times New Roman" charset="0"/>
              </a:rPr>
              <a:t>子串“</a:t>
            </a:r>
            <a:r>
              <a:rPr lang="en-US" altLang="zh-CN" dirty="0" err="1">
                <a:latin typeface="Times New Roman" charset="0"/>
                <a:ea typeface="楷体" charset="-122"/>
                <a:cs typeface="Times New Roman" charset="0"/>
              </a:rPr>
              <a:t>tcode</a:t>
            </a:r>
            <a:r>
              <a:rPr lang="zh-CN" altLang="en-US" dirty="0">
                <a:latin typeface="Times New Roman" charset="0"/>
                <a:ea typeface="楷体" charset="-122"/>
                <a:cs typeface="Times New Roman" charset="0"/>
              </a:rPr>
              <a:t>” 不在 </a:t>
            </a:r>
            <a:r>
              <a:rPr lang="en-US" altLang="zh-CN" dirty="0" err="1">
                <a:latin typeface="Times New Roman" charset="0"/>
                <a:ea typeface="楷体" charset="-122"/>
                <a:cs typeface="Times New Roman" charset="0"/>
              </a:rPr>
              <a:t>wordDict</a:t>
            </a:r>
            <a:r>
              <a:rPr lang="zh-CN" altLang="en-US" dirty="0">
                <a:latin typeface="Times New Roman" charset="0"/>
                <a:ea typeface="楷体" charset="-122"/>
                <a:cs typeface="Times New Roman" charset="0"/>
              </a:rPr>
              <a:t> 中</a:t>
            </a:r>
          </a:p>
        </p:txBody>
      </p:sp>
      <p:sp>
        <p:nvSpPr>
          <p:cNvPr id="8" name="左大括号 7">
            <a:extLst>
              <a:ext uri="{FF2B5EF4-FFF2-40B4-BE49-F238E27FC236}">
                <a16:creationId xmlns:a16="http://schemas.microsoft.com/office/drawing/2014/main" id="{1AE62840-6A31-2B41-BA12-23D6C2C59515}"/>
              </a:ext>
            </a:extLst>
          </p:cNvPr>
          <p:cNvSpPr/>
          <p:nvPr/>
        </p:nvSpPr>
        <p:spPr>
          <a:xfrm rot="5400000">
            <a:off x="7279391" y="796881"/>
            <a:ext cx="317802" cy="4372708"/>
          </a:xfrm>
          <a:prstGeom prst="leftBrace">
            <a:avLst>
              <a:gd name="adj1" fmla="val 8333"/>
              <a:gd name="adj2" fmla="val 51622"/>
            </a:avLst>
          </a:prstGeom>
          <a:ln w="190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469A1A27-7194-214D-9B60-D37D822AF8E2}"/>
              </a:ext>
            </a:extLst>
          </p:cNvPr>
          <p:cNvSpPr/>
          <p:nvPr/>
        </p:nvSpPr>
        <p:spPr>
          <a:xfrm>
            <a:off x="657485" y="1558516"/>
            <a:ext cx="10925030" cy="369332"/>
          </a:xfrm>
          <a:prstGeom prst="rect">
            <a:avLst/>
          </a:prstGeom>
        </p:spPr>
        <p:txBody>
          <a:bodyPr wrap="square">
            <a:spAutoFit/>
          </a:bodyPr>
          <a:lstStyle/>
          <a:p>
            <a:r>
              <a:rPr lang="zh-CN" altLang="en-US" dirty="0">
                <a:latin typeface="Times New Roman" panose="02020603050405020304" pitchFamily="18" charset="0"/>
                <a:ea typeface="KaiTi" panose="02010609060101010101" pitchFamily="49" charset="-122"/>
                <a:cs typeface="Times New Roman" panose="02020603050405020304" pitchFamily="18" charset="0"/>
              </a:rPr>
              <a:t>以示例 </a:t>
            </a:r>
            <a:r>
              <a:rPr lang="en-US" altLang="zh-CN" dirty="0">
                <a:latin typeface="Times New Roman" panose="02020603050405020304" pitchFamily="18" charset="0"/>
                <a:ea typeface="KaiTi" panose="02010609060101010101" pitchFamily="49" charset="-122"/>
                <a:cs typeface="Times New Roman" panose="02020603050405020304" pitchFamily="18" charset="0"/>
              </a:rPr>
              <a:t>1</a:t>
            </a:r>
            <a:r>
              <a:rPr lang="zh-CN" altLang="en-US" dirty="0">
                <a:latin typeface="Times New Roman" panose="02020603050405020304" pitchFamily="18" charset="0"/>
                <a:ea typeface="KaiTi" panose="02010609060101010101" pitchFamily="49" charset="-122"/>
                <a:cs typeface="Times New Roman" panose="02020603050405020304" pitchFamily="18" charset="0"/>
              </a:rPr>
              <a:t> 输入</a:t>
            </a:r>
            <a:r>
              <a:rPr lang="en-US" altLang="zh-CN" dirty="0">
                <a:latin typeface="Times New Roman" panose="02020603050405020304" pitchFamily="18" charset="0"/>
                <a:ea typeface="KaiTi" panose="02010609060101010101" pitchFamily="49" charset="-122"/>
                <a:cs typeface="Times New Roman" panose="02020603050405020304" pitchFamily="18" charset="0"/>
              </a:rPr>
              <a:t>: s = “</a:t>
            </a:r>
            <a:r>
              <a:rPr lang="en-US" altLang="zh-CN" dirty="0" err="1">
                <a:latin typeface="Times New Roman" panose="02020603050405020304" pitchFamily="18" charset="0"/>
                <a:ea typeface="KaiTi" panose="02010609060101010101" pitchFamily="49" charset="-122"/>
                <a:cs typeface="Times New Roman" panose="02020603050405020304" pitchFamily="18" charset="0"/>
              </a:rPr>
              <a:t>leetcode</a:t>
            </a:r>
            <a:r>
              <a:rPr lang="en-US" altLang="zh-CN" dirty="0">
                <a:latin typeface="Times New Roman" panose="02020603050405020304" pitchFamily="18" charset="0"/>
                <a:ea typeface="KaiTi" panose="02010609060101010101" pitchFamily="49" charset="-122"/>
                <a:cs typeface="Times New Roman" panose="02020603050405020304" pitchFamily="18" charset="0"/>
              </a:rPr>
              <a:t>”, </a:t>
            </a:r>
            <a:r>
              <a:rPr lang="en-US" altLang="zh-CN" dirty="0" err="1">
                <a:latin typeface="Times New Roman" panose="02020603050405020304" pitchFamily="18" charset="0"/>
                <a:ea typeface="KaiTi" panose="02010609060101010101" pitchFamily="49" charset="-122"/>
                <a:cs typeface="Times New Roman" panose="02020603050405020304" pitchFamily="18" charset="0"/>
              </a:rPr>
              <a:t>wordDict</a:t>
            </a:r>
            <a:r>
              <a:rPr lang="en-US" altLang="zh-CN" dirty="0">
                <a:latin typeface="Times New Roman" panose="02020603050405020304" pitchFamily="18" charset="0"/>
                <a:ea typeface="KaiTi" panose="02010609060101010101" pitchFamily="49" charset="-122"/>
                <a:cs typeface="Times New Roman" panose="02020603050405020304" pitchFamily="18" charset="0"/>
              </a:rPr>
              <a:t> = [“</a:t>
            </a:r>
            <a:r>
              <a:rPr lang="en-US" altLang="zh-CN" dirty="0" err="1">
                <a:latin typeface="Times New Roman" panose="02020603050405020304" pitchFamily="18" charset="0"/>
                <a:ea typeface="KaiTi" panose="02010609060101010101" pitchFamily="49" charset="-122"/>
                <a:cs typeface="Times New Roman" panose="02020603050405020304" pitchFamily="18" charset="0"/>
              </a:rPr>
              <a:t>leet</a:t>
            </a:r>
            <a:r>
              <a:rPr lang="en-US" altLang="zh-CN" dirty="0">
                <a:latin typeface="Times New Roman" panose="02020603050405020304" pitchFamily="18" charset="0"/>
                <a:ea typeface="KaiTi" panose="02010609060101010101" pitchFamily="49" charset="-122"/>
                <a:cs typeface="Times New Roman" panose="02020603050405020304" pitchFamily="18" charset="0"/>
              </a:rPr>
              <a:t>”, “code”]</a:t>
            </a:r>
            <a:r>
              <a:rPr lang="zh-CN" altLang="en-US" dirty="0">
                <a:latin typeface="Times New Roman" panose="02020603050405020304" pitchFamily="18" charset="0"/>
                <a:ea typeface="KaiTi" panose="02010609060101010101" pitchFamily="49" charset="-122"/>
                <a:cs typeface="Times New Roman" panose="02020603050405020304" pitchFamily="18" charset="0"/>
              </a:rPr>
              <a:t>，为例说明如何使用“动态规划”解决该问题。</a:t>
            </a:r>
            <a:endParaRPr lang="en-US" altLang="zh-CN" dirty="0">
              <a:latin typeface="Times New Roman" panose="02020603050405020304" pitchFamily="18" charset="0"/>
              <a:ea typeface="KaiTi" panose="02010609060101010101" pitchFamily="49" charset="-122"/>
              <a:cs typeface="Times New Roman" panose="02020603050405020304" pitchFamily="18" charset="0"/>
            </a:endParaRPr>
          </a:p>
        </p:txBody>
      </p:sp>
      <p:sp>
        <p:nvSpPr>
          <p:cNvPr id="10" name="矩形 9">
            <a:extLst>
              <a:ext uri="{FF2B5EF4-FFF2-40B4-BE49-F238E27FC236}">
                <a16:creationId xmlns:a16="http://schemas.microsoft.com/office/drawing/2014/main" id="{4174E644-6AE4-B547-9FDA-F173F202454B}"/>
              </a:ext>
            </a:extLst>
          </p:cNvPr>
          <p:cNvSpPr/>
          <p:nvPr/>
        </p:nvSpPr>
        <p:spPr>
          <a:xfrm>
            <a:off x="657485" y="1995168"/>
            <a:ext cx="10925030" cy="369332"/>
          </a:xfrm>
          <a:prstGeom prst="rect">
            <a:avLst/>
          </a:prstGeom>
        </p:spPr>
        <p:txBody>
          <a:bodyPr wrap="square">
            <a:spAutoFit/>
          </a:bodyPr>
          <a:lstStyle/>
          <a:p>
            <a:r>
              <a:rPr lang="zh-CN" altLang="en-US" dirty="0">
                <a:latin typeface="Times New Roman" panose="02020603050405020304" pitchFamily="18" charset="0"/>
                <a:ea typeface="KaiTi" panose="02010609060101010101" pitchFamily="49" charset="-122"/>
                <a:cs typeface="Times New Roman" panose="02020603050405020304" pitchFamily="18" charset="0"/>
              </a:rPr>
              <a:t>状态 </a:t>
            </a:r>
            <a:r>
              <a:rPr lang="en-US" altLang="zh-CN" dirty="0" err="1">
                <a:latin typeface="Times New Roman" panose="02020603050405020304" pitchFamily="18" charset="0"/>
                <a:ea typeface="KaiTi" panose="02010609060101010101" pitchFamily="49" charset="-122"/>
                <a:cs typeface="Times New Roman" panose="02020603050405020304" pitchFamily="18" charset="0"/>
              </a:rPr>
              <a:t>dp</a:t>
            </a:r>
            <a:r>
              <a:rPr lang="en-US" altLang="zh-CN" dirty="0">
                <a:latin typeface="Times New Roman" panose="02020603050405020304" pitchFamily="18" charset="0"/>
                <a:ea typeface="KaiTi" panose="02010609060101010101" pitchFamily="49" charset="-122"/>
                <a:cs typeface="Times New Roman" panose="02020603050405020304" pitchFamily="18" charset="0"/>
              </a:rPr>
              <a:t>[</a:t>
            </a:r>
            <a:r>
              <a:rPr lang="en-US" altLang="zh-CN" dirty="0" err="1">
                <a:latin typeface="Times New Roman" panose="02020603050405020304" pitchFamily="18" charset="0"/>
                <a:ea typeface="KaiTi" panose="02010609060101010101" pitchFamily="49" charset="-122"/>
                <a:cs typeface="Times New Roman" panose="02020603050405020304" pitchFamily="18" charset="0"/>
              </a:rPr>
              <a:t>i</a:t>
            </a:r>
            <a:r>
              <a:rPr lang="en-US" altLang="zh-CN" dirty="0">
                <a:latin typeface="Times New Roman" panose="02020603050405020304" pitchFamily="18" charset="0"/>
                <a:ea typeface="KaiTi" panose="02010609060101010101" pitchFamily="49" charset="-122"/>
                <a:cs typeface="Times New Roman" panose="02020603050405020304" pitchFamily="18" charset="0"/>
              </a:rPr>
              <a:t>]</a:t>
            </a:r>
            <a:r>
              <a:rPr lang="zh-CN" altLang="en-US" dirty="0">
                <a:latin typeface="Times New Roman" panose="02020603050405020304" pitchFamily="18" charset="0"/>
                <a:ea typeface="KaiTi" panose="02010609060101010101" pitchFamily="49" charset="-122"/>
                <a:cs typeface="Times New Roman" panose="02020603050405020304" pitchFamily="18" charset="0"/>
              </a:rPr>
              <a:t> 的定义：以 </a:t>
            </a:r>
            <a:r>
              <a:rPr lang="en-US" altLang="zh-CN" dirty="0">
                <a:latin typeface="Times New Roman" panose="02020603050405020304" pitchFamily="18" charset="0"/>
                <a:ea typeface="KaiTi" panose="02010609060101010101" pitchFamily="49" charset="-122"/>
                <a:cs typeface="Times New Roman" panose="02020603050405020304" pitchFamily="18" charset="0"/>
              </a:rPr>
              <a:t>s[</a:t>
            </a:r>
            <a:r>
              <a:rPr lang="en-US" altLang="zh-CN" dirty="0" err="1">
                <a:latin typeface="Times New Roman" panose="02020603050405020304" pitchFamily="18" charset="0"/>
                <a:ea typeface="KaiTi" panose="02010609060101010101" pitchFamily="49" charset="-122"/>
                <a:cs typeface="Times New Roman" panose="02020603050405020304" pitchFamily="18" charset="0"/>
              </a:rPr>
              <a:t>i</a:t>
            </a:r>
            <a:r>
              <a:rPr lang="en-US" altLang="zh-CN" dirty="0">
                <a:latin typeface="Times New Roman" panose="02020603050405020304" pitchFamily="18" charset="0"/>
                <a:ea typeface="KaiTi" panose="02010609060101010101" pitchFamily="49" charset="-122"/>
                <a:cs typeface="Times New Roman" panose="02020603050405020304" pitchFamily="18" charset="0"/>
              </a:rPr>
              <a:t>]</a:t>
            </a:r>
            <a:r>
              <a:rPr lang="zh-CN" altLang="en-US" dirty="0">
                <a:latin typeface="Times New Roman" panose="02020603050405020304" pitchFamily="18" charset="0"/>
                <a:ea typeface="KaiTi" panose="02010609060101010101" pitchFamily="49" charset="-122"/>
                <a:cs typeface="Times New Roman" panose="02020603050405020304" pitchFamily="18" charset="0"/>
              </a:rPr>
              <a:t> 结尾的子字符串是否可以被空格拆分为一个或多个在字典中出现的单词。</a:t>
            </a:r>
            <a:endParaRPr lang="en-US" altLang="zh-CN" dirty="0">
              <a:latin typeface="Times New Roman" panose="02020603050405020304" pitchFamily="18" charset="0"/>
              <a:ea typeface="KaiTi" panose="02010609060101010101" pitchFamily="49" charset="-122"/>
              <a:cs typeface="Times New Roman" panose="02020603050405020304" pitchFamily="18" charset="0"/>
            </a:endParaRPr>
          </a:p>
        </p:txBody>
      </p:sp>
      <p:sp>
        <p:nvSpPr>
          <p:cNvPr id="11" name="文本框 10">
            <a:extLst>
              <a:ext uri="{FF2B5EF4-FFF2-40B4-BE49-F238E27FC236}">
                <a16:creationId xmlns:a16="http://schemas.microsoft.com/office/drawing/2014/main" id="{EF2FEA74-BE13-FB40-9A87-F485187F6F32}"/>
              </a:ext>
            </a:extLst>
          </p:cNvPr>
          <p:cNvSpPr txBox="1"/>
          <p:nvPr/>
        </p:nvSpPr>
        <p:spPr>
          <a:xfrm flipH="1">
            <a:off x="808475" y="804715"/>
            <a:ext cx="3050881" cy="461665"/>
          </a:xfrm>
          <a:prstGeom prst="rect">
            <a:avLst/>
          </a:prstGeom>
          <a:solidFill>
            <a:srgbClr val="FF0000"/>
          </a:solidFill>
          <a:ln>
            <a:noFill/>
          </a:ln>
          <a:effectLst>
            <a:outerShdw blurRad="50800" dist="38100" dir="2700000" algn="tl" rotWithShape="0">
              <a:prstClr val="black">
                <a:alpha val="40000"/>
              </a:prstClr>
            </a:outerShdw>
          </a:effectLst>
        </p:spPr>
        <p:txBody>
          <a:bodyPr wrap="square" rtlCol="0">
            <a:spAutoFit/>
          </a:bodyPr>
          <a:lstStyle/>
          <a:p>
            <a:pPr marL="342900" indent="-342900">
              <a:buFont typeface="Wingdings" pitchFamily="2" charset="2"/>
              <a:buChar char="Ø"/>
            </a:pPr>
            <a:r>
              <a:rPr kumimoji="1" lang="zh-CN" altLang="en-US" sz="2400" b="1" dirty="0">
                <a:solidFill>
                  <a:schemeClr val="bg1"/>
                </a:solidFill>
                <a:latin typeface="Times New Roman" panose="02020603050405020304" pitchFamily="18" charset="0"/>
                <a:ea typeface="KaiTi_GB2312" panose="02010609030101010101" pitchFamily="49" charset="-122"/>
                <a:cs typeface="Times New Roman" panose="02020603050405020304" pitchFamily="18" charset="0"/>
              </a:rPr>
              <a:t>思想：动态规划。</a:t>
            </a:r>
          </a:p>
        </p:txBody>
      </p:sp>
      <p:sp>
        <p:nvSpPr>
          <p:cNvPr id="14" name="矩形 13">
            <a:extLst>
              <a:ext uri="{FF2B5EF4-FFF2-40B4-BE49-F238E27FC236}">
                <a16:creationId xmlns:a16="http://schemas.microsoft.com/office/drawing/2014/main" id="{F86BDA3D-DA3A-4742-8974-508D53B0F076}"/>
              </a:ext>
            </a:extLst>
          </p:cNvPr>
          <p:cNvSpPr/>
          <p:nvPr/>
        </p:nvSpPr>
        <p:spPr>
          <a:xfrm>
            <a:off x="2161880" y="102000"/>
            <a:ext cx="5570756" cy="461665"/>
          </a:xfrm>
          <a:prstGeom prst="rect">
            <a:avLst/>
          </a:prstGeom>
        </p:spPr>
        <p:txBody>
          <a:bodyPr wrap="none">
            <a:spAutoFit/>
          </a:bodyPr>
          <a:lstStyle/>
          <a:p>
            <a:r>
              <a:rPr kumimoji="1" lang="zh-CN" altLang="en-US" sz="2400" dirty="0">
                <a:solidFill>
                  <a:schemeClr val="bg1"/>
                </a:solidFill>
                <a:latin typeface="Times New Roman" charset="0"/>
                <a:ea typeface="黑体" charset="-122"/>
              </a:rPr>
              <a:t>第 </a:t>
            </a:r>
            <a:r>
              <a:rPr kumimoji="1" lang="en-US" altLang="zh-CN" sz="2400" dirty="0">
                <a:solidFill>
                  <a:schemeClr val="bg1"/>
                </a:solidFill>
                <a:latin typeface="Times New Roman" charset="0"/>
                <a:ea typeface="黑体" charset="-122"/>
              </a:rPr>
              <a:t>139</a:t>
            </a:r>
            <a:r>
              <a:rPr kumimoji="1" lang="zh-CN" altLang="en-US" sz="2400" dirty="0">
                <a:solidFill>
                  <a:schemeClr val="bg1"/>
                </a:solidFill>
                <a:latin typeface="Times New Roman" charset="0"/>
                <a:ea typeface="黑体" charset="-122"/>
              </a:rPr>
              <a:t> 题</a:t>
            </a:r>
            <a:r>
              <a:rPr kumimoji="1" lang="zh-CN" altLang="en-US" sz="2400" dirty="0">
                <a:solidFill>
                  <a:schemeClr val="bg1"/>
                </a:solidFill>
                <a:latin typeface="KaiTi" panose="02010609060101010101" pitchFamily="49" charset="-122"/>
                <a:ea typeface="KaiTi" panose="02010609060101010101" pitchFamily="49" charset="-122"/>
              </a:rPr>
              <a:t>：“单词拆分”题解配图（</a:t>
            </a:r>
            <a:r>
              <a:rPr kumimoji="1" lang="en-US" altLang="zh-CN" sz="2400" dirty="0">
                <a:solidFill>
                  <a:schemeClr val="bg1"/>
                </a:solidFill>
                <a:latin typeface="Times New Roman" panose="02020603050405020304" pitchFamily="18" charset="0"/>
                <a:ea typeface="KaiTi" panose="02010609060101010101" pitchFamily="49" charset="-122"/>
                <a:cs typeface="Times New Roman" panose="02020603050405020304" pitchFamily="18" charset="0"/>
              </a:rPr>
              <a:t>5</a:t>
            </a:r>
            <a:r>
              <a:rPr kumimoji="1" lang="zh-CN" altLang="en-US" sz="2400" dirty="0">
                <a:solidFill>
                  <a:schemeClr val="bg1"/>
                </a:solidFill>
                <a:latin typeface="KaiTi" panose="02010609060101010101" pitchFamily="49" charset="-122"/>
                <a:ea typeface="KaiTi" panose="02010609060101010101" pitchFamily="49" charset="-122"/>
              </a:rPr>
              <a:t>）</a:t>
            </a:r>
            <a:endParaRPr lang="zh-CN" altLang="en-US" dirty="0">
              <a:solidFill>
                <a:schemeClr val="bg1"/>
              </a:solidFill>
            </a:endParaRPr>
          </a:p>
        </p:txBody>
      </p:sp>
      <p:sp>
        <p:nvSpPr>
          <p:cNvPr id="15" name="矩形 14">
            <a:extLst>
              <a:ext uri="{FF2B5EF4-FFF2-40B4-BE49-F238E27FC236}">
                <a16:creationId xmlns:a16="http://schemas.microsoft.com/office/drawing/2014/main" id="{1286D0EE-0449-5449-B4F9-EA1E9369B4BA}"/>
              </a:ext>
            </a:extLst>
          </p:cNvPr>
          <p:cNvSpPr/>
          <p:nvPr/>
        </p:nvSpPr>
        <p:spPr>
          <a:xfrm>
            <a:off x="657485" y="4451457"/>
            <a:ext cx="11276608" cy="923330"/>
          </a:xfrm>
          <a:prstGeom prst="rect">
            <a:avLst/>
          </a:prstGeom>
        </p:spPr>
        <p:txBody>
          <a:bodyPr wrap="square">
            <a:spAutoFit/>
          </a:bodyPr>
          <a:lstStyle/>
          <a:p>
            <a:r>
              <a:rPr lang="zh-CN" altLang="en-US" dirty="0">
                <a:latin typeface="Times New Roman" panose="02020603050405020304" pitchFamily="18" charset="0"/>
                <a:ea typeface="KaiTi" panose="02010609060101010101" pitchFamily="49" charset="-122"/>
                <a:cs typeface="Times New Roman" panose="02020603050405020304" pitchFamily="18" charset="0"/>
              </a:rPr>
              <a:t>同上：</a:t>
            </a:r>
            <a:r>
              <a:rPr lang="en-US" altLang="zh-CN" dirty="0">
                <a:latin typeface="Times New Roman" panose="02020603050405020304" pitchFamily="18" charset="0"/>
                <a:ea typeface="KaiTi" panose="02010609060101010101" pitchFamily="49" charset="-122"/>
                <a:cs typeface="Times New Roman" panose="02020603050405020304" pitchFamily="18" charset="0"/>
              </a:rPr>
              <a:t>1</a:t>
            </a:r>
            <a:r>
              <a:rPr lang="zh-CN" altLang="en-US" dirty="0">
                <a:latin typeface="Times New Roman" panose="02020603050405020304" pitchFamily="18" charset="0"/>
                <a:ea typeface="KaiTi" panose="02010609060101010101" pitchFamily="49" charset="-122"/>
                <a:cs typeface="Times New Roman" panose="02020603050405020304" pitchFamily="18" charset="0"/>
              </a:rPr>
              <a:t>、以 </a:t>
            </a:r>
            <a:r>
              <a:rPr lang="en-US" altLang="zh-CN" dirty="0">
                <a:latin typeface="Times New Roman" panose="02020603050405020304" pitchFamily="18" charset="0"/>
                <a:ea typeface="KaiTi" panose="02010609060101010101" pitchFamily="49" charset="-122"/>
                <a:cs typeface="Times New Roman" panose="02020603050405020304" pitchFamily="18" charset="0"/>
              </a:rPr>
              <a:t>s[2]</a:t>
            </a:r>
            <a:r>
              <a:rPr lang="zh-CN" altLang="en-US" dirty="0">
                <a:latin typeface="Times New Roman" panose="02020603050405020304" pitchFamily="18" charset="0"/>
                <a:ea typeface="KaiTi" panose="02010609060101010101" pitchFamily="49" charset="-122"/>
                <a:cs typeface="Times New Roman" panose="02020603050405020304" pitchFamily="18" charset="0"/>
              </a:rPr>
              <a:t> 结尾的子串是否符合题意，看 </a:t>
            </a:r>
            <a:r>
              <a:rPr lang="en-US" altLang="zh-CN" dirty="0" err="1">
                <a:latin typeface="Times New Roman" panose="02020603050405020304" pitchFamily="18" charset="0"/>
                <a:ea typeface="KaiTi" panose="02010609060101010101" pitchFamily="49" charset="-122"/>
                <a:cs typeface="Times New Roman" panose="02020603050405020304" pitchFamily="18" charset="0"/>
              </a:rPr>
              <a:t>dp</a:t>
            </a:r>
            <a:r>
              <a:rPr lang="en-US" altLang="zh-CN" dirty="0">
                <a:latin typeface="Times New Roman" panose="02020603050405020304" pitchFamily="18" charset="0"/>
                <a:ea typeface="KaiTi" panose="02010609060101010101" pitchFamily="49" charset="-122"/>
                <a:cs typeface="Times New Roman" panose="02020603050405020304" pitchFamily="18" charset="0"/>
              </a:rPr>
              <a:t>[2]</a:t>
            </a:r>
            <a:r>
              <a:rPr lang="zh-CN" altLang="en-US" dirty="0">
                <a:latin typeface="Times New Roman" panose="02020603050405020304" pitchFamily="18" charset="0"/>
                <a:ea typeface="KaiTi" panose="02010609060101010101" pitchFamily="49" charset="-122"/>
                <a:cs typeface="Times New Roman" panose="02020603050405020304" pitchFamily="18" charset="0"/>
              </a:rPr>
              <a:t> 就好啦，此时 </a:t>
            </a:r>
            <a:r>
              <a:rPr lang="en-US" altLang="zh-CN" dirty="0" err="1">
                <a:latin typeface="Times New Roman" panose="02020603050405020304" pitchFamily="18" charset="0"/>
                <a:ea typeface="KaiTi" panose="02010609060101010101" pitchFamily="49" charset="-122"/>
                <a:cs typeface="Times New Roman" panose="02020603050405020304" pitchFamily="18" charset="0"/>
              </a:rPr>
              <a:t>dp</a:t>
            </a:r>
            <a:r>
              <a:rPr lang="en-US" altLang="zh-CN" dirty="0">
                <a:latin typeface="Times New Roman" panose="02020603050405020304" pitchFamily="18" charset="0"/>
                <a:ea typeface="KaiTi" panose="02010609060101010101" pitchFamily="49" charset="-122"/>
                <a:cs typeface="Times New Roman" panose="02020603050405020304" pitchFamily="18" charset="0"/>
              </a:rPr>
              <a:t>[2]</a:t>
            </a:r>
            <a:r>
              <a:rPr lang="zh-CN" altLang="en-US" dirty="0">
                <a:latin typeface="Times New Roman" panose="02020603050405020304" pitchFamily="18" charset="0"/>
                <a:ea typeface="KaiTi" panose="02010609060101010101" pitchFamily="49" charset="-122"/>
                <a:cs typeface="Times New Roman" panose="02020603050405020304" pitchFamily="18" charset="0"/>
              </a:rPr>
              <a:t> </a:t>
            </a:r>
            <a:r>
              <a:rPr lang="en-US" altLang="zh-CN" dirty="0">
                <a:latin typeface="Times New Roman" panose="02020603050405020304" pitchFamily="18" charset="0"/>
                <a:ea typeface="KaiTi" panose="02010609060101010101" pitchFamily="49" charset="-122"/>
                <a:cs typeface="Times New Roman" panose="02020603050405020304" pitchFamily="18" charset="0"/>
              </a:rPr>
              <a:t>=</a:t>
            </a:r>
            <a:r>
              <a:rPr lang="zh-CN" altLang="en-US" dirty="0">
                <a:latin typeface="Times New Roman" panose="02020603050405020304" pitchFamily="18" charset="0"/>
                <a:ea typeface="KaiTi" panose="02010609060101010101" pitchFamily="49" charset="-122"/>
                <a:cs typeface="Times New Roman" panose="02020603050405020304" pitchFamily="18" charset="0"/>
              </a:rPr>
              <a:t> </a:t>
            </a:r>
            <a:r>
              <a:rPr lang="en-US" altLang="zh-CN" dirty="0">
                <a:latin typeface="Times New Roman" panose="02020603050405020304" pitchFamily="18" charset="0"/>
                <a:ea typeface="KaiTi" panose="02010609060101010101" pitchFamily="49" charset="-122"/>
                <a:cs typeface="Times New Roman" panose="02020603050405020304" pitchFamily="18" charset="0"/>
              </a:rPr>
              <a:t>False</a:t>
            </a:r>
            <a:r>
              <a:rPr lang="zh-CN" altLang="en-US" dirty="0">
                <a:latin typeface="Times New Roman" panose="02020603050405020304" pitchFamily="18" charset="0"/>
                <a:ea typeface="KaiTi" panose="02010609060101010101" pitchFamily="49" charset="-122"/>
                <a:cs typeface="Times New Roman" panose="02020603050405020304" pitchFamily="18" charset="0"/>
              </a:rPr>
              <a:t>；</a:t>
            </a:r>
            <a:endParaRPr lang="en-US" altLang="zh-CN" dirty="0">
              <a:latin typeface="Times New Roman" panose="02020603050405020304" pitchFamily="18" charset="0"/>
              <a:ea typeface="KaiTi" panose="02010609060101010101" pitchFamily="49" charset="-122"/>
              <a:cs typeface="Times New Roman" panose="02020603050405020304" pitchFamily="18" charset="0"/>
            </a:endParaRPr>
          </a:p>
          <a:p>
            <a:r>
              <a:rPr lang="en-US" altLang="zh-CN" dirty="0">
                <a:latin typeface="Times New Roman" panose="02020603050405020304" pitchFamily="18" charset="0"/>
                <a:ea typeface="KaiTi" panose="02010609060101010101" pitchFamily="49" charset="-122"/>
                <a:cs typeface="Times New Roman" panose="02020603050405020304" pitchFamily="18" charset="0"/>
              </a:rPr>
              <a:t>2</a:t>
            </a:r>
            <a:r>
              <a:rPr lang="zh-CN" altLang="en-US" dirty="0">
                <a:latin typeface="Times New Roman" panose="02020603050405020304" pitchFamily="18" charset="0"/>
                <a:ea typeface="KaiTi" panose="02010609060101010101" pitchFamily="49" charset="-122"/>
                <a:cs typeface="Times New Roman" panose="02020603050405020304" pitchFamily="18" charset="0"/>
              </a:rPr>
              <a:t>、后面的子串</a:t>
            </a:r>
            <a:r>
              <a:rPr lang="zh-CN" altLang="en-US" dirty="0">
                <a:latin typeface="Times New Roman" charset="0"/>
                <a:ea typeface="楷体" charset="-122"/>
                <a:cs typeface="Times New Roman" charset="0"/>
              </a:rPr>
              <a:t>“</a:t>
            </a:r>
            <a:r>
              <a:rPr lang="en-US" altLang="zh-CN" dirty="0" err="1">
                <a:latin typeface="Times New Roman" charset="0"/>
                <a:ea typeface="楷体" charset="-122"/>
                <a:cs typeface="Times New Roman" charset="0"/>
              </a:rPr>
              <a:t>tcode</a:t>
            </a:r>
            <a:r>
              <a:rPr lang="zh-CN" altLang="en-US" dirty="0">
                <a:latin typeface="Times New Roman" charset="0"/>
                <a:ea typeface="楷体" charset="-122"/>
                <a:cs typeface="Times New Roman" charset="0"/>
              </a:rPr>
              <a:t>”不在 </a:t>
            </a:r>
            <a:r>
              <a:rPr lang="en-US" altLang="zh-CN" dirty="0" err="1">
                <a:latin typeface="Times New Roman" charset="0"/>
                <a:ea typeface="楷体" charset="-122"/>
                <a:cs typeface="Times New Roman" charset="0"/>
              </a:rPr>
              <a:t>wordDict</a:t>
            </a:r>
            <a:r>
              <a:rPr lang="zh-CN" altLang="en-US" dirty="0">
                <a:latin typeface="Times New Roman" charset="0"/>
                <a:ea typeface="楷体" charset="-122"/>
                <a:cs typeface="Times New Roman" charset="0"/>
              </a:rPr>
              <a:t> 中。</a:t>
            </a:r>
            <a:endParaRPr lang="en-US" altLang="zh-CN" dirty="0">
              <a:latin typeface="Times New Roman" charset="0"/>
              <a:ea typeface="楷体" charset="-122"/>
              <a:cs typeface="Times New Roman" charset="0"/>
            </a:endParaRPr>
          </a:p>
          <a:p>
            <a:r>
              <a:rPr lang="zh-CN" altLang="en-US" dirty="0">
                <a:latin typeface="Times New Roman" charset="0"/>
                <a:ea typeface="楷体" charset="-122"/>
                <a:cs typeface="Times New Roman" charset="0"/>
              </a:rPr>
              <a:t>此时以上二者都为 </a:t>
            </a:r>
            <a:r>
              <a:rPr lang="en-US" altLang="zh-CN" dirty="0">
                <a:latin typeface="Times New Roman" charset="0"/>
                <a:ea typeface="楷体" charset="-122"/>
                <a:cs typeface="Times New Roman" charset="0"/>
              </a:rPr>
              <a:t>False</a:t>
            </a:r>
            <a:r>
              <a:rPr lang="zh-CN" altLang="en-US" dirty="0">
                <a:latin typeface="Times New Roman" charset="0"/>
                <a:ea typeface="楷体" charset="-122"/>
                <a:cs typeface="Times New Roman" charset="0"/>
              </a:rPr>
              <a:t>，接着往下看吧。</a:t>
            </a:r>
            <a:endParaRPr lang="en-US" altLang="zh-CN" dirty="0">
              <a:latin typeface="Times New Roman" panose="02020603050405020304" pitchFamily="18" charset="0"/>
              <a:ea typeface="KaiTi" panose="02010609060101010101" pitchFamily="49" charset="-122"/>
              <a:cs typeface="Times New Roman" panose="02020603050405020304" pitchFamily="18" charset="0"/>
            </a:endParaRPr>
          </a:p>
        </p:txBody>
      </p:sp>
      <p:sp>
        <p:nvSpPr>
          <p:cNvPr id="16" name="矩形 15">
            <a:extLst>
              <a:ext uri="{FF2B5EF4-FFF2-40B4-BE49-F238E27FC236}">
                <a16:creationId xmlns:a16="http://schemas.microsoft.com/office/drawing/2014/main" id="{4DE56081-8D61-EF47-AB9C-1AA12DEEBD97}"/>
              </a:ext>
            </a:extLst>
          </p:cNvPr>
          <p:cNvSpPr/>
          <p:nvPr/>
        </p:nvSpPr>
        <p:spPr>
          <a:xfrm>
            <a:off x="4148949" y="743159"/>
            <a:ext cx="7656189" cy="584775"/>
          </a:xfrm>
          <a:prstGeom prst="rect">
            <a:avLst/>
          </a:prstGeom>
          <a:solidFill>
            <a:srgbClr val="00B050"/>
          </a:solidFill>
          <a:effectLst>
            <a:softEdge rad="31750"/>
          </a:effectLst>
        </p:spPr>
        <p:txBody>
          <a:bodyPr wrap="square">
            <a:spAutoFit/>
          </a:bodyPr>
          <a:lstStyle/>
          <a:p>
            <a:r>
              <a:rPr lang="zh-CN" altLang="en-US" sz="1600" dirty="0">
                <a:solidFill>
                  <a:schemeClr val="bg1"/>
                </a:solidFill>
                <a:latin typeface="Times New Roman" panose="02020603050405020304" pitchFamily="18" charset="0"/>
                <a:ea typeface="KaiTi" panose="02010609060101010101" pitchFamily="49" charset="-122"/>
                <a:cs typeface="Times New Roman" panose="02020603050405020304" pitchFamily="18" charset="0"/>
              </a:rPr>
              <a:t>动态规划每个阶段的状态可以从之前的某个阶段的“某个”或“某些”状态得到，得到的过程即为“状态转移”。</a:t>
            </a:r>
          </a:p>
        </p:txBody>
      </p:sp>
    </p:spTree>
    <p:extLst>
      <p:ext uri="{BB962C8B-B14F-4D97-AF65-F5344CB8AC3E}">
        <p14:creationId xmlns:p14="http://schemas.microsoft.com/office/powerpoint/2010/main" val="1956825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BCBB257-7C16-1344-A4B1-670AC9ED76E0}"/>
              </a:ext>
            </a:extLst>
          </p:cNvPr>
          <p:cNvPicPr>
            <a:picLocks noChangeAspect="1"/>
          </p:cNvPicPr>
          <p:nvPr/>
        </p:nvPicPr>
        <p:blipFill>
          <a:blip r:embed="rId2"/>
          <a:stretch>
            <a:fillRect/>
          </a:stretch>
        </p:blipFill>
        <p:spPr>
          <a:xfrm>
            <a:off x="2520000" y="3240000"/>
            <a:ext cx="7196800" cy="1245600"/>
          </a:xfrm>
          <a:prstGeom prst="rect">
            <a:avLst/>
          </a:prstGeom>
        </p:spPr>
      </p:pic>
      <p:pic>
        <p:nvPicPr>
          <p:cNvPr id="3" name="图片 2">
            <a:extLst>
              <a:ext uri="{FF2B5EF4-FFF2-40B4-BE49-F238E27FC236}">
                <a16:creationId xmlns:a16="http://schemas.microsoft.com/office/drawing/2014/main" id="{FFE5134C-7DB3-EF4C-BA29-B4DC102096DE}"/>
              </a:ext>
            </a:extLst>
          </p:cNvPr>
          <p:cNvPicPr>
            <a:picLocks noChangeAspect="1"/>
          </p:cNvPicPr>
          <p:nvPr/>
        </p:nvPicPr>
        <p:blipFill>
          <a:blip r:embed="rId3"/>
          <a:stretch>
            <a:fillRect/>
          </a:stretch>
        </p:blipFill>
        <p:spPr>
          <a:xfrm>
            <a:off x="3482632" y="5770220"/>
            <a:ext cx="5274736" cy="912935"/>
          </a:xfrm>
          <a:prstGeom prst="rect">
            <a:avLst/>
          </a:prstGeom>
        </p:spPr>
      </p:pic>
      <p:sp>
        <p:nvSpPr>
          <p:cNvPr id="4" name="矩形 3">
            <a:extLst>
              <a:ext uri="{FF2B5EF4-FFF2-40B4-BE49-F238E27FC236}">
                <a16:creationId xmlns:a16="http://schemas.microsoft.com/office/drawing/2014/main" id="{86C01510-1A0B-434B-B14A-9C5F829A922D}"/>
              </a:ext>
            </a:extLst>
          </p:cNvPr>
          <p:cNvSpPr/>
          <p:nvPr/>
        </p:nvSpPr>
        <p:spPr>
          <a:xfrm>
            <a:off x="1010055" y="5857355"/>
            <a:ext cx="2472577" cy="369332"/>
          </a:xfrm>
          <a:prstGeom prst="rect">
            <a:avLst/>
          </a:prstGeom>
        </p:spPr>
        <p:txBody>
          <a:bodyPr wrap="square">
            <a:spAutoFit/>
          </a:bodyPr>
          <a:lstStyle/>
          <a:p>
            <a:r>
              <a:rPr lang="zh-CN" altLang="en-US" dirty="0">
                <a:latin typeface="Times New Roman" panose="02020603050405020304" pitchFamily="18" charset="0"/>
                <a:ea typeface="KaiTi" panose="02010609060101010101" pitchFamily="49" charset="-122"/>
                <a:cs typeface="Times New Roman" panose="02020603050405020304" pitchFamily="18" charset="0"/>
              </a:rPr>
              <a:t>已经得到的状态数组：</a:t>
            </a:r>
            <a:endParaRPr lang="en-US" altLang="zh-CN" dirty="0">
              <a:latin typeface="Times New Roman" panose="02020603050405020304" pitchFamily="18" charset="0"/>
              <a:ea typeface="KaiTi" panose="02010609060101010101" pitchFamily="49" charset="-122"/>
              <a:cs typeface="Times New Roman" panose="02020603050405020304" pitchFamily="18" charset="0"/>
            </a:endParaRPr>
          </a:p>
        </p:txBody>
      </p:sp>
      <p:sp>
        <p:nvSpPr>
          <p:cNvPr id="5" name="左大括号 4">
            <a:extLst>
              <a:ext uri="{FF2B5EF4-FFF2-40B4-BE49-F238E27FC236}">
                <a16:creationId xmlns:a16="http://schemas.microsoft.com/office/drawing/2014/main" id="{4074E2E2-DAA3-4E43-A911-4D38326ABC0B}"/>
              </a:ext>
            </a:extLst>
          </p:cNvPr>
          <p:cNvSpPr/>
          <p:nvPr/>
        </p:nvSpPr>
        <p:spPr>
          <a:xfrm rot="5400000">
            <a:off x="4160521" y="1207259"/>
            <a:ext cx="318402" cy="3552555"/>
          </a:xfrm>
          <a:prstGeom prst="leftBrace">
            <a:avLst>
              <a:gd name="adj1" fmla="val 8333"/>
              <a:gd name="adj2" fmla="val 51622"/>
            </a:avLst>
          </a:prstGeom>
          <a:ln w="190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2A2D18FA-7669-D248-BE5B-21BF4037368A}"/>
              </a:ext>
            </a:extLst>
          </p:cNvPr>
          <p:cNvSpPr/>
          <p:nvPr/>
        </p:nvSpPr>
        <p:spPr>
          <a:xfrm>
            <a:off x="3569456" y="2382491"/>
            <a:ext cx="2548944" cy="369332"/>
          </a:xfrm>
          <a:prstGeom prst="rect">
            <a:avLst/>
          </a:prstGeom>
        </p:spPr>
        <p:txBody>
          <a:bodyPr wrap="square">
            <a:spAutoFit/>
          </a:bodyPr>
          <a:lstStyle/>
          <a:p>
            <a:r>
              <a:rPr lang="en-US" altLang="zh-CN" dirty="0" err="1">
                <a:latin typeface="Times New Roman" charset="0"/>
                <a:ea typeface="楷体" charset="-122"/>
                <a:cs typeface="Times New Roman" charset="0"/>
              </a:rPr>
              <a:t>dp</a:t>
            </a:r>
            <a:r>
              <a:rPr lang="en-US" altLang="zh-CN" dirty="0">
                <a:latin typeface="Times New Roman" charset="0"/>
                <a:ea typeface="楷体" charset="-122"/>
                <a:cs typeface="Times New Roman" charset="0"/>
              </a:rPr>
              <a:t>[3]</a:t>
            </a:r>
            <a:r>
              <a:rPr lang="zh-CN" altLang="en-US" dirty="0">
                <a:latin typeface="Times New Roman" charset="0"/>
                <a:ea typeface="楷体" charset="-122"/>
                <a:cs typeface="Times New Roman" charset="0"/>
              </a:rPr>
              <a:t> </a:t>
            </a:r>
            <a:r>
              <a:rPr lang="en-US" altLang="zh-CN" dirty="0">
                <a:latin typeface="Times New Roman" charset="0"/>
                <a:ea typeface="楷体" charset="-122"/>
                <a:cs typeface="Times New Roman" charset="0"/>
              </a:rPr>
              <a:t>=</a:t>
            </a:r>
            <a:r>
              <a:rPr lang="zh-CN" altLang="en-US" dirty="0">
                <a:latin typeface="Times New Roman" charset="0"/>
                <a:ea typeface="楷体" charset="-122"/>
                <a:cs typeface="Times New Roman" charset="0"/>
              </a:rPr>
              <a:t> </a:t>
            </a:r>
            <a:r>
              <a:rPr lang="en-US" altLang="zh-CN" dirty="0">
                <a:latin typeface="Times New Roman" charset="0"/>
                <a:ea typeface="楷体" charset="-122"/>
                <a:cs typeface="Times New Roman" charset="0"/>
              </a:rPr>
              <a:t>True</a:t>
            </a:r>
            <a:endParaRPr lang="zh-CN" altLang="en-US" dirty="0">
              <a:latin typeface="Times New Roman" charset="0"/>
              <a:ea typeface="楷体" charset="-122"/>
              <a:cs typeface="Times New Roman" charset="0"/>
            </a:endParaRPr>
          </a:p>
        </p:txBody>
      </p:sp>
      <p:sp>
        <p:nvSpPr>
          <p:cNvPr id="7" name="矩形 6">
            <a:extLst>
              <a:ext uri="{FF2B5EF4-FFF2-40B4-BE49-F238E27FC236}">
                <a16:creationId xmlns:a16="http://schemas.microsoft.com/office/drawing/2014/main" id="{A1598120-5EE5-0E48-8EAC-F5A1AD49567C}"/>
              </a:ext>
            </a:extLst>
          </p:cNvPr>
          <p:cNvSpPr/>
          <p:nvPr/>
        </p:nvSpPr>
        <p:spPr>
          <a:xfrm>
            <a:off x="6443142" y="2382491"/>
            <a:ext cx="3615258" cy="369332"/>
          </a:xfrm>
          <a:prstGeom prst="rect">
            <a:avLst/>
          </a:prstGeom>
        </p:spPr>
        <p:txBody>
          <a:bodyPr wrap="square">
            <a:spAutoFit/>
          </a:bodyPr>
          <a:lstStyle/>
          <a:p>
            <a:r>
              <a:rPr lang="zh-CN" altLang="en-US" dirty="0">
                <a:latin typeface="Times New Roman" charset="0"/>
                <a:ea typeface="楷体" charset="-122"/>
                <a:cs typeface="Times New Roman" charset="0"/>
              </a:rPr>
              <a:t>子串“</a:t>
            </a:r>
            <a:r>
              <a:rPr lang="en-US" altLang="zh-CN" dirty="0">
                <a:latin typeface="Times New Roman" charset="0"/>
                <a:ea typeface="楷体" charset="-122"/>
                <a:cs typeface="Times New Roman" charset="0"/>
              </a:rPr>
              <a:t>code</a:t>
            </a:r>
            <a:r>
              <a:rPr lang="zh-CN" altLang="en-US" dirty="0">
                <a:latin typeface="Times New Roman" charset="0"/>
                <a:ea typeface="楷体" charset="-122"/>
                <a:cs typeface="Times New Roman" charset="0"/>
              </a:rPr>
              <a:t>” 在 </a:t>
            </a:r>
            <a:r>
              <a:rPr lang="en-US" altLang="zh-CN" dirty="0" err="1">
                <a:latin typeface="Times New Roman" charset="0"/>
                <a:ea typeface="楷体" charset="-122"/>
                <a:cs typeface="Times New Roman" charset="0"/>
              </a:rPr>
              <a:t>wordDict</a:t>
            </a:r>
            <a:r>
              <a:rPr lang="zh-CN" altLang="en-US" dirty="0">
                <a:latin typeface="Times New Roman" charset="0"/>
                <a:ea typeface="楷体" charset="-122"/>
                <a:cs typeface="Times New Roman" charset="0"/>
              </a:rPr>
              <a:t> 中</a:t>
            </a:r>
          </a:p>
        </p:txBody>
      </p:sp>
      <p:sp>
        <p:nvSpPr>
          <p:cNvPr id="8" name="左大括号 7">
            <a:extLst>
              <a:ext uri="{FF2B5EF4-FFF2-40B4-BE49-F238E27FC236}">
                <a16:creationId xmlns:a16="http://schemas.microsoft.com/office/drawing/2014/main" id="{555F9035-E5C2-BE43-AAA9-9CC85E8DD8F7}"/>
              </a:ext>
            </a:extLst>
          </p:cNvPr>
          <p:cNvSpPr/>
          <p:nvPr/>
        </p:nvSpPr>
        <p:spPr>
          <a:xfrm rot="5400000">
            <a:off x="7777621" y="1295112"/>
            <a:ext cx="317802" cy="3376246"/>
          </a:xfrm>
          <a:prstGeom prst="leftBrace">
            <a:avLst>
              <a:gd name="adj1" fmla="val 8333"/>
              <a:gd name="adj2" fmla="val 51622"/>
            </a:avLst>
          </a:prstGeom>
          <a:ln w="190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D4991218-00EE-7C4E-9FBF-54032FE707FC}"/>
              </a:ext>
            </a:extLst>
          </p:cNvPr>
          <p:cNvSpPr/>
          <p:nvPr/>
        </p:nvSpPr>
        <p:spPr>
          <a:xfrm>
            <a:off x="657485" y="1558516"/>
            <a:ext cx="10925030" cy="369332"/>
          </a:xfrm>
          <a:prstGeom prst="rect">
            <a:avLst/>
          </a:prstGeom>
        </p:spPr>
        <p:txBody>
          <a:bodyPr wrap="square">
            <a:spAutoFit/>
          </a:bodyPr>
          <a:lstStyle/>
          <a:p>
            <a:r>
              <a:rPr lang="zh-CN" altLang="en-US" dirty="0">
                <a:latin typeface="Times New Roman" panose="02020603050405020304" pitchFamily="18" charset="0"/>
                <a:ea typeface="KaiTi" panose="02010609060101010101" pitchFamily="49" charset="-122"/>
                <a:cs typeface="Times New Roman" panose="02020603050405020304" pitchFamily="18" charset="0"/>
              </a:rPr>
              <a:t>以示例 </a:t>
            </a:r>
            <a:r>
              <a:rPr lang="en-US" altLang="zh-CN" dirty="0">
                <a:latin typeface="Times New Roman" panose="02020603050405020304" pitchFamily="18" charset="0"/>
                <a:ea typeface="KaiTi" panose="02010609060101010101" pitchFamily="49" charset="-122"/>
                <a:cs typeface="Times New Roman" panose="02020603050405020304" pitchFamily="18" charset="0"/>
              </a:rPr>
              <a:t>1</a:t>
            </a:r>
            <a:r>
              <a:rPr lang="zh-CN" altLang="en-US" dirty="0">
                <a:latin typeface="Times New Roman" panose="02020603050405020304" pitchFamily="18" charset="0"/>
                <a:ea typeface="KaiTi" panose="02010609060101010101" pitchFamily="49" charset="-122"/>
                <a:cs typeface="Times New Roman" panose="02020603050405020304" pitchFamily="18" charset="0"/>
              </a:rPr>
              <a:t> 输入</a:t>
            </a:r>
            <a:r>
              <a:rPr lang="en-US" altLang="zh-CN" dirty="0">
                <a:latin typeface="Times New Roman" panose="02020603050405020304" pitchFamily="18" charset="0"/>
                <a:ea typeface="KaiTi" panose="02010609060101010101" pitchFamily="49" charset="-122"/>
                <a:cs typeface="Times New Roman" panose="02020603050405020304" pitchFamily="18" charset="0"/>
              </a:rPr>
              <a:t>: s = “</a:t>
            </a:r>
            <a:r>
              <a:rPr lang="en-US" altLang="zh-CN" dirty="0" err="1">
                <a:latin typeface="Times New Roman" panose="02020603050405020304" pitchFamily="18" charset="0"/>
                <a:ea typeface="KaiTi" panose="02010609060101010101" pitchFamily="49" charset="-122"/>
                <a:cs typeface="Times New Roman" panose="02020603050405020304" pitchFamily="18" charset="0"/>
              </a:rPr>
              <a:t>leetcode</a:t>
            </a:r>
            <a:r>
              <a:rPr lang="en-US" altLang="zh-CN" dirty="0">
                <a:latin typeface="Times New Roman" panose="02020603050405020304" pitchFamily="18" charset="0"/>
                <a:ea typeface="KaiTi" panose="02010609060101010101" pitchFamily="49" charset="-122"/>
                <a:cs typeface="Times New Roman" panose="02020603050405020304" pitchFamily="18" charset="0"/>
              </a:rPr>
              <a:t>”, </a:t>
            </a:r>
            <a:r>
              <a:rPr lang="en-US" altLang="zh-CN" dirty="0" err="1">
                <a:latin typeface="Times New Roman" panose="02020603050405020304" pitchFamily="18" charset="0"/>
                <a:ea typeface="KaiTi" panose="02010609060101010101" pitchFamily="49" charset="-122"/>
                <a:cs typeface="Times New Roman" panose="02020603050405020304" pitchFamily="18" charset="0"/>
              </a:rPr>
              <a:t>wordDict</a:t>
            </a:r>
            <a:r>
              <a:rPr lang="en-US" altLang="zh-CN" dirty="0">
                <a:latin typeface="Times New Roman" panose="02020603050405020304" pitchFamily="18" charset="0"/>
                <a:ea typeface="KaiTi" panose="02010609060101010101" pitchFamily="49" charset="-122"/>
                <a:cs typeface="Times New Roman" panose="02020603050405020304" pitchFamily="18" charset="0"/>
              </a:rPr>
              <a:t> = [“</a:t>
            </a:r>
            <a:r>
              <a:rPr lang="en-US" altLang="zh-CN" dirty="0" err="1">
                <a:latin typeface="Times New Roman" panose="02020603050405020304" pitchFamily="18" charset="0"/>
                <a:ea typeface="KaiTi" panose="02010609060101010101" pitchFamily="49" charset="-122"/>
                <a:cs typeface="Times New Roman" panose="02020603050405020304" pitchFamily="18" charset="0"/>
              </a:rPr>
              <a:t>leet</a:t>
            </a:r>
            <a:r>
              <a:rPr lang="en-US" altLang="zh-CN" dirty="0">
                <a:latin typeface="Times New Roman" panose="02020603050405020304" pitchFamily="18" charset="0"/>
                <a:ea typeface="KaiTi" panose="02010609060101010101" pitchFamily="49" charset="-122"/>
                <a:cs typeface="Times New Roman" panose="02020603050405020304" pitchFamily="18" charset="0"/>
              </a:rPr>
              <a:t>”, “code”]</a:t>
            </a:r>
            <a:r>
              <a:rPr lang="zh-CN" altLang="en-US" dirty="0">
                <a:latin typeface="Times New Roman" panose="02020603050405020304" pitchFamily="18" charset="0"/>
                <a:ea typeface="KaiTi" panose="02010609060101010101" pitchFamily="49" charset="-122"/>
                <a:cs typeface="Times New Roman" panose="02020603050405020304" pitchFamily="18" charset="0"/>
              </a:rPr>
              <a:t>，为例说明如何使用“动态规划”解决该问题。</a:t>
            </a:r>
            <a:endParaRPr lang="en-US" altLang="zh-CN" dirty="0">
              <a:latin typeface="Times New Roman" panose="02020603050405020304" pitchFamily="18" charset="0"/>
              <a:ea typeface="KaiTi" panose="02010609060101010101" pitchFamily="49" charset="-122"/>
              <a:cs typeface="Times New Roman" panose="02020603050405020304" pitchFamily="18" charset="0"/>
            </a:endParaRPr>
          </a:p>
        </p:txBody>
      </p:sp>
      <p:sp>
        <p:nvSpPr>
          <p:cNvPr id="10" name="矩形 9">
            <a:extLst>
              <a:ext uri="{FF2B5EF4-FFF2-40B4-BE49-F238E27FC236}">
                <a16:creationId xmlns:a16="http://schemas.microsoft.com/office/drawing/2014/main" id="{D0A2AF94-57BA-CA4E-8770-FB7917B11B0A}"/>
              </a:ext>
            </a:extLst>
          </p:cNvPr>
          <p:cNvSpPr/>
          <p:nvPr/>
        </p:nvSpPr>
        <p:spPr>
          <a:xfrm>
            <a:off x="657485" y="1995168"/>
            <a:ext cx="10925030" cy="369332"/>
          </a:xfrm>
          <a:prstGeom prst="rect">
            <a:avLst/>
          </a:prstGeom>
        </p:spPr>
        <p:txBody>
          <a:bodyPr wrap="square">
            <a:spAutoFit/>
          </a:bodyPr>
          <a:lstStyle/>
          <a:p>
            <a:r>
              <a:rPr lang="zh-CN" altLang="en-US" dirty="0">
                <a:latin typeface="Times New Roman" panose="02020603050405020304" pitchFamily="18" charset="0"/>
                <a:ea typeface="KaiTi" panose="02010609060101010101" pitchFamily="49" charset="-122"/>
                <a:cs typeface="Times New Roman" panose="02020603050405020304" pitchFamily="18" charset="0"/>
              </a:rPr>
              <a:t>状态 </a:t>
            </a:r>
            <a:r>
              <a:rPr lang="en-US" altLang="zh-CN" dirty="0" err="1">
                <a:latin typeface="Times New Roman" panose="02020603050405020304" pitchFamily="18" charset="0"/>
                <a:ea typeface="KaiTi" panose="02010609060101010101" pitchFamily="49" charset="-122"/>
                <a:cs typeface="Times New Roman" panose="02020603050405020304" pitchFamily="18" charset="0"/>
              </a:rPr>
              <a:t>dp</a:t>
            </a:r>
            <a:r>
              <a:rPr lang="en-US" altLang="zh-CN" dirty="0">
                <a:latin typeface="Times New Roman" panose="02020603050405020304" pitchFamily="18" charset="0"/>
                <a:ea typeface="KaiTi" panose="02010609060101010101" pitchFamily="49" charset="-122"/>
                <a:cs typeface="Times New Roman" panose="02020603050405020304" pitchFamily="18" charset="0"/>
              </a:rPr>
              <a:t>[</a:t>
            </a:r>
            <a:r>
              <a:rPr lang="en-US" altLang="zh-CN" dirty="0" err="1">
                <a:latin typeface="Times New Roman" panose="02020603050405020304" pitchFamily="18" charset="0"/>
                <a:ea typeface="KaiTi" panose="02010609060101010101" pitchFamily="49" charset="-122"/>
                <a:cs typeface="Times New Roman" panose="02020603050405020304" pitchFamily="18" charset="0"/>
              </a:rPr>
              <a:t>i</a:t>
            </a:r>
            <a:r>
              <a:rPr lang="en-US" altLang="zh-CN" dirty="0">
                <a:latin typeface="Times New Roman" panose="02020603050405020304" pitchFamily="18" charset="0"/>
                <a:ea typeface="KaiTi" panose="02010609060101010101" pitchFamily="49" charset="-122"/>
                <a:cs typeface="Times New Roman" panose="02020603050405020304" pitchFamily="18" charset="0"/>
              </a:rPr>
              <a:t>]</a:t>
            </a:r>
            <a:r>
              <a:rPr lang="zh-CN" altLang="en-US" dirty="0">
                <a:latin typeface="Times New Roman" panose="02020603050405020304" pitchFamily="18" charset="0"/>
                <a:ea typeface="KaiTi" panose="02010609060101010101" pitchFamily="49" charset="-122"/>
                <a:cs typeface="Times New Roman" panose="02020603050405020304" pitchFamily="18" charset="0"/>
              </a:rPr>
              <a:t> 的定义：以 </a:t>
            </a:r>
            <a:r>
              <a:rPr lang="en-US" altLang="zh-CN" dirty="0">
                <a:latin typeface="Times New Roman" panose="02020603050405020304" pitchFamily="18" charset="0"/>
                <a:ea typeface="KaiTi" panose="02010609060101010101" pitchFamily="49" charset="-122"/>
                <a:cs typeface="Times New Roman" panose="02020603050405020304" pitchFamily="18" charset="0"/>
              </a:rPr>
              <a:t>s[</a:t>
            </a:r>
            <a:r>
              <a:rPr lang="en-US" altLang="zh-CN" dirty="0" err="1">
                <a:latin typeface="Times New Roman" panose="02020603050405020304" pitchFamily="18" charset="0"/>
                <a:ea typeface="KaiTi" panose="02010609060101010101" pitchFamily="49" charset="-122"/>
                <a:cs typeface="Times New Roman" panose="02020603050405020304" pitchFamily="18" charset="0"/>
              </a:rPr>
              <a:t>i</a:t>
            </a:r>
            <a:r>
              <a:rPr lang="en-US" altLang="zh-CN" dirty="0">
                <a:latin typeface="Times New Roman" panose="02020603050405020304" pitchFamily="18" charset="0"/>
                <a:ea typeface="KaiTi" panose="02010609060101010101" pitchFamily="49" charset="-122"/>
                <a:cs typeface="Times New Roman" panose="02020603050405020304" pitchFamily="18" charset="0"/>
              </a:rPr>
              <a:t>]</a:t>
            </a:r>
            <a:r>
              <a:rPr lang="zh-CN" altLang="en-US" dirty="0">
                <a:latin typeface="Times New Roman" panose="02020603050405020304" pitchFamily="18" charset="0"/>
                <a:ea typeface="KaiTi" panose="02010609060101010101" pitchFamily="49" charset="-122"/>
                <a:cs typeface="Times New Roman" panose="02020603050405020304" pitchFamily="18" charset="0"/>
              </a:rPr>
              <a:t> 结尾的子字符串是否可以被空格拆分为一个或多个在字典中出现的单词。</a:t>
            </a:r>
            <a:endParaRPr lang="en-US" altLang="zh-CN" dirty="0">
              <a:latin typeface="Times New Roman" panose="02020603050405020304" pitchFamily="18" charset="0"/>
              <a:ea typeface="KaiTi" panose="02010609060101010101" pitchFamily="49" charset="-122"/>
              <a:cs typeface="Times New Roman" panose="02020603050405020304" pitchFamily="18" charset="0"/>
            </a:endParaRPr>
          </a:p>
        </p:txBody>
      </p:sp>
      <p:sp>
        <p:nvSpPr>
          <p:cNvPr id="11" name="文本框 10">
            <a:extLst>
              <a:ext uri="{FF2B5EF4-FFF2-40B4-BE49-F238E27FC236}">
                <a16:creationId xmlns:a16="http://schemas.microsoft.com/office/drawing/2014/main" id="{82963335-60CC-8B48-824D-2D88337CB966}"/>
              </a:ext>
            </a:extLst>
          </p:cNvPr>
          <p:cNvSpPr txBox="1"/>
          <p:nvPr/>
        </p:nvSpPr>
        <p:spPr>
          <a:xfrm flipH="1">
            <a:off x="808475" y="804715"/>
            <a:ext cx="3050881" cy="461665"/>
          </a:xfrm>
          <a:prstGeom prst="rect">
            <a:avLst/>
          </a:prstGeom>
          <a:solidFill>
            <a:srgbClr val="FF0000"/>
          </a:solidFill>
          <a:ln>
            <a:noFill/>
          </a:ln>
          <a:effectLst>
            <a:outerShdw blurRad="50800" dist="38100" dir="2700000" algn="tl" rotWithShape="0">
              <a:prstClr val="black">
                <a:alpha val="40000"/>
              </a:prstClr>
            </a:outerShdw>
          </a:effectLst>
        </p:spPr>
        <p:txBody>
          <a:bodyPr wrap="square" rtlCol="0">
            <a:spAutoFit/>
          </a:bodyPr>
          <a:lstStyle/>
          <a:p>
            <a:pPr marL="342900" indent="-342900">
              <a:buFont typeface="Wingdings" pitchFamily="2" charset="2"/>
              <a:buChar char="Ø"/>
            </a:pPr>
            <a:r>
              <a:rPr kumimoji="1" lang="zh-CN" altLang="en-US" sz="2400" b="1" dirty="0">
                <a:solidFill>
                  <a:schemeClr val="bg1"/>
                </a:solidFill>
                <a:latin typeface="Times New Roman" panose="02020603050405020304" pitchFamily="18" charset="0"/>
                <a:ea typeface="KaiTi_GB2312" panose="02010609030101010101" pitchFamily="49" charset="-122"/>
                <a:cs typeface="Times New Roman" panose="02020603050405020304" pitchFamily="18" charset="0"/>
              </a:rPr>
              <a:t>思想：动态规划。</a:t>
            </a:r>
          </a:p>
        </p:txBody>
      </p:sp>
      <p:sp>
        <p:nvSpPr>
          <p:cNvPr id="14" name="矩形 13">
            <a:extLst>
              <a:ext uri="{FF2B5EF4-FFF2-40B4-BE49-F238E27FC236}">
                <a16:creationId xmlns:a16="http://schemas.microsoft.com/office/drawing/2014/main" id="{2460C9B5-8977-2D4C-8F45-C7616E6E1A3E}"/>
              </a:ext>
            </a:extLst>
          </p:cNvPr>
          <p:cNvSpPr/>
          <p:nvPr/>
        </p:nvSpPr>
        <p:spPr>
          <a:xfrm>
            <a:off x="657485" y="4451457"/>
            <a:ext cx="11276608" cy="1200329"/>
          </a:xfrm>
          <a:prstGeom prst="rect">
            <a:avLst/>
          </a:prstGeom>
        </p:spPr>
        <p:txBody>
          <a:bodyPr wrap="square">
            <a:spAutoFit/>
          </a:bodyPr>
          <a:lstStyle/>
          <a:p>
            <a:r>
              <a:rPr lang="zh-CN" altLang="en-US" dirty="0">
                <a:latin typeface="Times New Roman" panose="02020603050405020304" pitchFamily="18" charset="0"/>
                <a:ea typeface="KaiTi" panose="02010609060101010101" pitchFamily="49" charset="-122"/>
                <a:cs typeface="Times New Roman" panose="02020603050405020304" pitchFamily="18" charset="0"/>
              </a:rPr>
              <a:t>拆到这里的时候，情况就大不一样了：</a:t>
            </a:r>
            <a:endParaRPr lang="en-US" altLang="zh-CN" dirty="0">
              <a:latin typeface="Times New Roman" panose="02020603050405020304" pitchFamily="18" charset="0"/>
              <a:ea typeface="KaiTi" panose="02010609060101010101" pitchFamily="49" charset="-122"/>
              <a:cs typeface="Times New Roman" panose="02020603050405020304" pitchFamily="18" charset="0"/>
            </a:endParaRPr>
          </a:p>
          <a:p>
            <a:r>
              <a:rPr lang="en-US" altLang="zh-CN" dirty="0">
                <a:latin typeface="Times New Roman" panose="02020603050405020304" pitchFamily="18" charset="0"/>
                <a:ea typeface="KaiTi" panose="02010609060101010101" pitchFamily="49" charset="-122"/>
                <a:cs typeface="Times New Roman" panose="02020603050405020304" pitchFamily="18" charset="0"/>
              </a:rPr>
              <a:t>1</a:t>
            </a:r>
            <a:r>
              <a:rPr lang="zh-CN" altLang="en-US" dirty="0">
                <a:latin typeface="Times New Roman" panose="02020603050405020304" pitchFamily="18" charset="0"/>
                <a:ea typeface="KaiTi" panose="02010609060101010101" pitchFamily="49" charset="-122"/>
                <a:cs typeface="Times New Roman" panose="02020603050405020304" pitchFamily="18" charset="0"/>
              </a:rPr>
              <a:t>、以 </a:t>
            </a:r>
            <a:r>
              <a:rPr lang="en-US" altLang="zh-CN" dirty="0">
                <a:latin typeface="Times New Roman" panose="02020603050405020304" pitchFamily="18" charset="0"/>
                <a:ea typeface="KaiTi" panose="02010609060101010101" pitchFamily="49" charset="-122"/>
                <a:cs typeface="Times New Roman" panose="02020603050405020304" pitchFamily="18" charset="0"/>
              </a:rPr>
              <a:t>s[3]</a:t>
            </a:r>
            <a:r>
              <a:rPr lang="zh-CN" altLang="en-US" dirty="0">
                <a:latin typeface="Times New Roman" panose="02020603050405020304" pitchFamily="18" charset="0"/>
                <a:ea typeface="KaiTi" panose="02010609060101010101" pitchFamily="49" charset="-122"/>
                <a:cs typeface="Times New Roman" panose="02020603050405020304" pitchFamily="18" charset="0"/>
              </a:rPr>
              <a:t> 结尾的子串是否符合题意，看 </a:t>
            </a:r>
            <a:r>
              <a:rPr lang="en-US" altLang="zh-CN" dirty="0" err="1">
                <a:latin typeface="Times New Roman" panose="02020603050405020304" pitchFamily="18" charset="0"/>
                <a:ea typeface="KaiTi" panose="02010609060101010101" pitchFamily="49" charset="-122"/>
                <a:cs typeface="Times New Roman" panose="02020603050405020304" pitchFamily="18" charset="0"/>
              </a:rPr>
              <a:t>dp</a:t>
            </a:r>
            <a:r>
              <a:rPr lang="en-US" altLang="zh-CN" dirty="0">
                <a:latin typeface="Times New Roman" panose="02020603050405020304" pitchFamily="18" charset="0"/>
                <a:ea typeface="KaiTi" panose="02010609060101010101" pitchFamily="49" charset="-122"/>
                <a:cs typeface="Times New Roman" panose="02020603050405020304" pitchFamily="18" charset="0"/>
              </a:rPr>
              <a:t>[3]</a:t>
            </a:r>
            <a:r>
              <a:rPr lang="zh-CN" altLang="en-US" dirty="0">
                <a:latin typeface="Times New Roman" panose="02020603050405020304" pitchFamily="18" charset="0"/>
                <a:ea typeface="KaiTi" panose="02010609060101010101" pitchFamily="49" charset="-122"/>
                <a:cs typeface="Times New Roman" panose="02020603050405020304" pitchFamily="18" charset="0"/>
              </a:rPr>
              <a:t> 就好啦，此时 </a:t>
            </a:r>
            <a:r>
              <a:rPr lang="en-US" altLang="zh-CN" dirty="0" err="1">
                <a:latin typeface="Times New Roman" panose="02020603050405020304" pitchFamily="18" charset="0"/>
                <a:ea typeface="KaiTi" panose="02010609060101010101" pitchFamily="49" charset="-122"/>
                <a:cs typeface="Times New Roman" panose="02020603050405020304" pitchFamily="18" charset="0"/>
              </a:rPr>
              <a:t>dp</a:t>
            </a:r>
            <a:r>
              <a:rPr lang="en-US" altLang="zh-CN" dirty="0">
                <a:latin typeface="Times New Roman" panose="02020603050405020304" pitchFamily="18" charset="0"/>
                <a:ea typeface="KaiTi" panose="02010609060101010101" pitchFamily="49" charset="-122"/>
                <a:cs typeface="Times New Roman" panose="02020603050405020304" pitchFamily="18" charset="0"/>
              </a:rPr>
              <a:t>[3]</a:t>
            </a:r>
            <a:r>
              <a:rPr lang="zh-CN" altLang="en-US" dirty="0">
                <a:latin typeface="Times New Roman" panose="02020603050405020304" pitchFamily="18" charset="0"/>
                <a:ea typeface="KaiTi" panose="02010609060101010101" pitchFamily="49" charset="-122"/>
                <a:cs typeface="Times New Roman" panose="02020603050405020304" pitchFamily="18" charset="0"/>
              </a:rPr>
              <a:t> </a:t>
            </a:r>
            <a:r>
              <a:rPr lang="en-US" altLang="zh-CN" dirty="0">
                <a:latin typeface="Times New Roman" panose="02020603050405020304" pitchFamily="18" charset="0"/>
                <a:ea typeface="KaiTi" panose="02010609060101010101" pitchFamily="49" charset="-122"/>
                <a:cs typeface="Times New Roman" panose="02020603050405020304" pitchFamily="18" charset="0"/>
              </a:rPr>
              <a:t>=</a:t>
            </a:r>
            <a:r>
              <a:rPr lang="zh-CN" altLang="en-US" dirty="0">
                <a:latin typeface="Times New Roman" panose="02020603050405020304" pitchFamily="18" charset="0"/>
                <a:ea typeface="KaiTi" panose="02010609060101010101" pitchFamily="49" charset="-122"/>
                <a:cs typeface="Times New Roman" panose="02020603050405020304" pitchFamily="18" charset="0"/>
              </a:rPr>
              <a:t> </a:t>
            </a:r>
            <a:r>
              <a:rPr lang="en-US" altLang="zh-CN" dirty="0">
                <a:latin typeface="Times New Roman" panose="02020603050405020304" pitchFamily="18" charset="0"/>
                <a:ea typeface="KaiTi" panose="02010609060101010101" pitchFamily="49" charset="-122"/>
                <a:cs typeface="Times New Roman" panose="02020603050405020304" pitchFamily="18" charset="0"/>
              </a:rPr>
              <a:t>True</a:t>
            </a:r>
            <a:r>
              <a:rPr lang="zh-CN" altLang="en-US" dirty="0">
                <a:latin typeface="Times New Roman" panose="02020603050405020304" pitchFamily="18" charset="0"/>
                <a:ea typeface="KaiTi" panose="02010609060101010101" pitchFamily="49" charset="-122"/>
                <a:cs typeface="Times New Roman" panose="02020603050405020304" pitchFamily="18" charset="0"/>
              </a:rPr>
              <a:t>；</a:t>
            </a:r>
            <a:endParaRPr lang="en-US" altLang="zh-CN" dirty="0">
              <a:latin typeface="Times New Roman" panose="02020603050405020304" pitchFamily="18" charset="0"/>
              <a:ea typeface="KaiTi" panose="02010609060101010101" pitchFamily="49" charset="-122"/>
              <a:cs typeface="Times New Roman" panose="02020603050405020304" pitchFamily="18" charset="0"/>
            </a:endParaRPr>
          </a:p>
          <a:p>
            <a:r>
              <a:rPr lang="en-US" altLang="zh-CN" dirty="0">
                <a:latin typeface="Times New Roman" panose="02020603050405020304" pitchFamily="18" charset="0"/>
                <a:ea typeface="KaiTi" panose="02010609060101010101" pitchFamily="49" charset="-122"/>
                <a:cs typeface="Times New Roman" panose="02020603050405020304" pitchFamily="18" charset="0"/>
              </a:rPr>
              <a:t>2</a:t>
            </a:r>
            <a:r>
              <a:rPr lang="zh-CN" altLang="en-US" dirty="0">
                <a:latin typeface="Times New Roman" panose="02020603050405020304" pitchFamily="18" charset="0"/>
                <a:ea typeface="KaiTi" panose="02010609060101010101" pitchFamily="49" charset="-122"/>
                <a:cs typeface="Times New Roman" panose="02020603050405020304" pitchFamily="18" charset="0"/>
              </a:rPr>
              <a:t>、后面的子串</a:t>
            </a:r>
            <a:r>
              <a:rPr lang="zh-CN" altLang="en-US" dirty="0">
                <a:latin typeface="Times New Roman" charset="0"/>
                <a:ea typeface="楷体" charset="-122"/>
                <a:cs typeface="Times New Roman" charset="0"/>
              </a:rPr>
              <a:t>“</a:t>
            </a:r>
            <a:r>
              <a:rPr lang="en-US" altLang="zh-CN" dirty="0">
                <a:latin typeface="Times New Roman" charset="0"/>
                <a:ea typeface="楷体" charset="-122"/>
                <a:cs typeface="Times New Roman" charset="0"/>
              </a:rPr>
              <a:t>code</a:t>
            </a:r>
            <a:r>
              <a:rPr lang="zh-CN" altLang="en-US" dirty="0">
                <a:latin typeface="Times New Roman" charset="0"/>
                <a:ea typeface="楷体" charset="-122"/>
                <a:cs typeface="Times New Roman" charset="0"/>
              </a:rPr>
              <a:t>”在 </a:t>
            </a:r>
            <a:r>
              <a:rPr lang="en-US" altLang="zh-CN" dirty="0" err="1">
                <a:latin typeface="Times New Roman" charset="0"/>
                <a:ea typeface="楷体" charset="-122"/>
                <a:cs typeface="Times New Roman" charset="0"/>
              </a:rPr>
              <a:t>wordDict</a:t>
            </a:r>
            <a:r>
              <a:rPr lang="zh-CN" altLang="en-US" dirty="0">
                <a:latin typeface="Times New Roman" charset="0"/>
                <a:ea typeface="楷体" charset="-122"/>
                <a:cs typeface="Times New Roman" charset="0"/>
              </a:rPr>
              <a:t> 中。</a:t>
            </a:r>
            <a:endParaRPr lang="en-US" altLang="zh-CN" dirty="0">
              <a:latin typeface="Times New Roman" charset="0"/>
              <a:ea typeface="楷体" charset="-122"/>
              <a:cs typeface="Times New Roman" charset="0"/>
            </a:endParaRPr>
          </a:p>
          <a:p>
            <a:r>
              <a:rPr lang="zh-CN" altLang="en-US" dirty="0">
                <a:latin typeface="Times New Roman" charset="0"/>
                <a:ea typeface="楷体" charset="-122"/>
                <a:cs typeface="Times New Roman" charset="0"/>
              </a:rPr>
              <a:t>此时以上二者都为 </a:t>
            </a:r>
            <a:r>
              <a:rPr lang="en-US" altLang="zh-CN" dirty="0">
                <a:latin typeface="Times New Roman" charset="0"/>
                <a:ea typeface="楷体" charset="-122"/>
                <a:cs typeface="Times New Roman" charset="0"/>
              </a:rPr>
              <a:t>True</a:t>
            </a:r>
            <a:r>
              <a:rPr lang="zh-CN" altLang="en-US" dirty="0">
                <a:latin typeface="Times New Roman" charset="0"/>
                <a:ea typeface="楷体" charset="-122"/>
                <a:cs typeface="Times New Roman" charset="0"/>
              </a:rPr>
              <a:t>，那么可以得到 </a:t>
            </a:r>
            <a:r>
              <a:rPr lang="en-US" altLang="zh-CN" dirty="0" err="1">
                <a:latin typeface="Times New Roman" charset="0"/>
                <a:ea typeface="楷体" charset="-122"/>
                <a:cs typeface="Times New Roman" charset="0"/>
              </a:rPr>
              <a:t>dp</a:t>
            </a:r>
            <a:r>
              <a:rPr lang="en-US" altLang="zh-CN" dirty="0">
                <a:latin typeface="Times New Roman" charset="0"/>
                <a:ea typeface="楷体" charset="-122"/>
                <a:cs typeface="Times New Roman" charset="0"/>
              </a:rPr>
              <a:t>[7]</a:t>
            </a:r>
            <a:r>
              <a:rPr lang="zh-CN" altLang="en-US" dirty="0">
                <a:latin typeface="Times New Roman" charset="0"/>
                <a:ea typeface="楷体" charset="-122"/>
                <a:cs typeface="Times New Roman" charset="0"/>
              </a:rPr>
              <a:t> </a:t>
            </a:r>
            <a:r>
              <a:rPr lang="en-US" altLang="zh-CN" dirty="0">
                <a:latin typeface="Times New Roman" charset="0"/>
                <a:ea typeface="楷体" charset="-122"/>
                <a:cs typeface="Times New Roman" charset="0"/>
              </a:rPr>
              <a:t>=</a:t>
            </a:r>
            <a:r>
              <a:rPr lang="zh-CN" altLang="en-US" dirty="0">
                <a:latin typeface="Times New Roman" charset="0"/>
                <a:ea typeface="楷体" charset="-122"/>
                <a:cs typeface="Times New Roman" charset="0"/>
              </a:rPr>
              <a:t> </a:t>
            </a:r>
            <a:r>
              <a:rPr lang="en-US" altLang="zh-CN" dirty="0">
                <a:latin typeface="Times New Roman" charset="0"/>
                <a:ea typeface="楷体" charset="-122"/>
                <a:cs typeface="Times New Roman" charset="0"/>
              </a:rPr>
              <a:t>True</a:t>
            </a:r>
            <a:r>
              <a:rPr lang="zh-CN" altLang="en-US" dirty="0">
                <a:latin typeface="Times New Roman" charset="0"/>
                <a:ea typeface="楷体" charset="-122"/>
                <a:cs typeface="Times New Roman" charset="0"/>
              </a:rPr>
              <a:t>，</a:t>
            </a:r>
            <a:r>
              <a:rPr lang="zh-CN" altLang="en-US" b="1" dirty="0">
                <a:solidFill>
                  <a:srgbClr val="FF0000"/>
                </a:solidFill>
                <a:highlight>
                  <a:srgbClr val="FFFF00"/>
                </a:highlight>
                <a:latin typeface="Times New Roman" charset="0"/>
                <a:ea typeface="楷体" charset="-122"/>
                <a:cs typeface="Times New Roman" charset="0"/>
              </a:rPr>
              <a:t>后面的拆分就没有必要做了</a:t>
            </a:r>
            <a:r>
              <a:rPr lang="zh-CN" altLang="en-US" dirty="0">
                <a:latin typeface="Times New Roman" charset="0"/>
                <a:ea typeface="楷体" charset="-122"/>
                <a:cs typeface="Times New Roman" charset="0"/>
              </a:rPr>
              <a:t>。</a:t>
            </a:r>
            <a:endParaRPr lang="en-US" altLang="zh-CN" dirty="0">
              <a:latin typeface="Times New Roman" panose="02020603050405020304" pitchFamily="18" charset="0"/>
              <a:ea typeface="KaiTi" panose="02010609060101010101" pitchFamily="49" charset="-122"/>
              <a:cs typeface="Times New Roman" panose="02020603050405020304" pitchFamily="18" charset="0"/>
            </a:endParaRPr>
          </a:p>
        </p:txBody>
      </p:sp>
      <p:pic>
        <p:nvPicPr>
          <p:cNvPr id="15" name="图片 14">
            <a:extLst>
              <a:ext uri="{FF2B5EF4-FFF2-40B4-BE49-F238E27FC236}">
                <a16:creationId xmlns:a16="http://schemas.microsoft.com/office/drawing/2014/main" id="{FFD0102C-5C5B-2D4A-8D3E-A62C8E929BEB}"/>
              </a:ext>
            </a:extLst>
          </p:cNvPr>
          <p:cNvPicPr>
            <a:picLocks noChangeAspect="1"/>
          </p:cNvPicPr>
          <p:nvPr/>
        </p:nvPicPr>
        <p:blipFill>
          <a:blip r:embed="rId4"/>
          <a:stretch>
            <a:fillRect/>
          </a:stretch>
        </p:blipFill>
        <p:spPr>
          <a:xfrm>
            <a:off x="3482632" y="5770219"/>
            <a:ext cx="5274736" cy="486899"/>
          </a:xfrm>
          <a:prstGeom prst="rect">
            <a:avLst/>
          </a:prstGeom>
        </p:spPr>
      </p:pic>
      <p:sp>
        <p:nvSpPr>
          <p:cNvPr id="16" name="矩形 15">
            <a:extLst>
              <a:ext uri="{FF2B5EF4-FFF2-40B4-BE49-F238E27FC236}">
                <a16:creationId xmlns:a16="http://schemas.microsoft.com/office/drawing/2014/main" id="{574A2414-61B9-5E43-B72A-DCA76E2BA995}"/>
              </a:ext>
            </a:extLst>
          </p:cNvPr>
          <p:cNvSpPr/>
          <p:nvPr/>
        </p:nvSpPr>
        <p:spPr>
          <a:xfrm>
            <a:off x="2161880" y="102000"/>
            <a:ext cx="5570756" cy="461665"/>
          </a:xfrm>
          <a:prstGeom prst="rect">
            <a:avLst/>
          </a:prstGeom>
        </p:spPr>
        <p:txBody>
          <a:bodyPr wrap="none">
            <a:spAutoFit/>
          </a:bodyPr>
          <a:lstStyle/>
          <a:p>
            <a:r>
              <a:rPr kumimoji="1" lang="zh-CN" altLang="en-US" sz="2400" dirty="0">
                <a:solidFill>
                  <a:schemeClr val="bg1"/>
                </a:solidFill>
                <a:latin typeface="Times New Roman" charset="0"/>
                <a:ea typeface="黑体" charset="-122"/>
              </a:rPr>
              <a:t>第 </a:t>
            </a:r>
            <a:r>
              <a:rPr kumimoji="1" lang="en-US" altLang="zh-CN" sz="2400" dirty="0">
                <a:solidFill>
                  <a:schemeClr val="bg1"/>
                </a:solidFill>
                <a:latin typeface="Times New Roman" charset="0"/>
                <a:ea typeface="黑体" charset="-122"/>
              </a:rPr>
              <a:t>139</a:t>
            </a:r>
            <a:r>
              <a:rPr kumimoji="1" lang="zh-CN" altLang="en-US" sz="2400" dirty="0">
                <a:solidFill>
                  <a:schemeClr val="bg1"/>
                </a:solidFill>
                <a:latin typeface="Times New Roman" charset="0"/>
                <a:ea typeface="黑体" charset="-122"/>
              </a:rPr>
              <a:t> 题</a:t>
            </a:r>
            <a:r>
              <a:rPr kumimoji="1" lang="zh-CN" altLang="en-US" sz="2400" dirty="0">
                <a:solidFill>
                  <a:schemeClr val="bg1"/>
                </a:solidFill>
                <a:latin typeface="KaiTi" panose="02010609060101010101" pitchFamily="49" charset="-122"/>
                <a:ea typeface="KaiTi" panose="02010609060101010101" pitchFamily="49" charset="-122"/>
              </a:rPr>
              <a:t>：“单词拆分”题解配图（</a:t>
            </a:r>
            <a:r>
              <a:rPr kumimoji="1" lang="en-US" altLang="zh-CN" sz="2400" dirty="0">
                <a:solidFill>
                  <a:schemeClr val="bg1"/>
                </a:solidFill>
                <a:latin typeface="Times New Roman" panose="02020603050405020304" pitchFamily="18" charset="0"/>
                <a:ea typeface="KaiTi" panose="02010609060101010101" pitchFamily="49" charset="-122"/>
                <a:cs typeface="Times New Roman" panose="02020603050405020304" pitchFamily="18" charset="0"/>
              </a:rPr>
              <a:t>6</a:t>
            </a:r>
            <a:r>
              <a:rPr kumimoji="1" lang="zh-CN" altLang="en-US" sz="2400" dirty="0">
                <a:solidFill>
                  <a:schemeClr val="bg1"/>
                </a:solidFill>
                <a:latin typeface="KaiTi" panose="02010609060101010101" pitchFamily="49" charset="-122"/>
                <a:ea typeface="KaiTi" panose="02010609060101010101" pitchFamily="49" charset="-122"/>
              </a:rPr>
              <a:t>）</a:t>
            </a:r>
            <a:endParaRPr lang="zh-CN" altLang="en-US" dirty="0">
              <a:solidFill>
                <a:schemeClr val="bg1"/>
              </a:solidFill>
            </a:endParaRPr>
          </a:p>
        </p:txBody>
      </p:sp>
      <p:sp>
        <p:nvSpPr>
          <p:cNvPr id="17" name="矩形 16">
            <a:extLst>
              <a:ext uri="{FF2B5EF4-FFF2-40B4-BE49-F238E27FC236}">
                <a16:creationId xmlns:a16="http://schemas.microsoft.com/office/drawing/2014/main" id="{21B4CDAC-9E45-6141-B284-59071D46A7E0}"/>
              </a:ext>
            </a:extLst>
          </p:cNvPr>
          <p:cNvSpPr/>
          <p:nvPr/>
        </p:nvSpPr>
        <p:spPr>
          <a:xfrm>
            <a:off x="4148949" y="743159"/>
            <a:ext cx="7656189" cy="584775"/>
          </a:xfrm>
          <a:prstGeom prst="rect">
            <a:avLst/>
          </a:prstGeom>
          <a:solidFill>
            <a:srgbClr val="00B050"/>
          </a:solidFill>
          <a:effectLst>
            <a:softEdge rad="31750"/>
          </a:effectLst>
        </p:spPr>
        <p:txBody>
          <a:bodyPr wrap="square">
            <a:spAutoFit/>
          </a:bodyPr>
          <a:lstStyle/>
          <a:p>
            <a:r>
              <a:rPr lang="zh-CN" altLang="en-US" sz="1600" dirty="0">
                <a:solidFill>
                  <a:schemeClr val="bg1"/>
                </a:solidFill>
                <a:latin typeface="Times New Roman" panose="02020603050405020304" pitchFamily="18" charset="0"/>
                <a:ea typeface="KaiTi" panose="02010609060101010101" pitchFamily="49" charset="-122"/>
                <a:cs typeface="Times New Roman" panose="02020603050405020304" pitchFamily="18" charset="0"/>
              </a:rPr>
              <a:t>动态规划每个阶段的状态可以从之前的某个阶段的“某个”或“某些”状态得到，得到的过程即为“状态转移”。</a:t>
            </a:r>
          </a:p>
        </p:txBody>
      </p:sp>
    </p:spTree>
    <p:extLst>
      <p:ext uri="{BB962C8B-B14F-4D97-AF65-F5344CB8AC3E}">
        <p14:creationId xmlns:p14="http://schemas.microsoft.com/office/powerpoint/2010/main" val="4024644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3AEA7ECE-24C0-CB46-A55E-A760CF38D32E}"/>
              </a:ext>
            </a:extLst>
          </p:cNvPr>
          <p:cNvSpPr/>
          <p:nvPr/>
        </p:nvSpPr>
        <p:spPr>
          <a:xfrm>
            <a:off x="601399" y="1187114"/>
            <a:ext cx="2097438" cy="461665"/>
          </a:xfrm>
          <a:prstGeom prst="rect">
            <a:avLst/>
          </a:prstGeom>
        </p:spPr>
        <p:txBody>
          <a:bodyPr wrap="square">
            <a:spAutoFit/>
          </a:bodyPr>
          <a:lstStyle/>
          <a:p>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状态转移方程：</a:t>
            </a:r>
            <a:endParaRPr lang="en-US" altLang="zh-CN" sz="2400" dirty="0">
              <a:latin typeface="Times New Roman" panose="02020603050405020304" pitchFamily="18" charset="0"/>
              <a:ea typeface="KaiTi" panose="02010609060101010101" pitchFamily="49" charset="-122"/>
              <a:cs typeface="Times New Roman" panose="02020603050405020304" pitchFamily="18" charset="0"/>
            </a:endParaRPr>
          </a:p>
        </p:txBody>
      </p:sp>
      <p:sp>
        <p:nvSpPr>
          <p:cNvPr id="4" name="矩形 3">
            <a:extLst>
              <a:ext uri="{FF2B5EF4-FFF2-40B4-BE49-F238E27FC236}">
                <a16:creationId xmlns:a16="http://schemas.microsoft.com/office/drawing/2014/main" id="{5F4E49AD-1206-0842-900A-005F5A695418}"/>
              </a:ext>
            </a:extLst>
          </p:cNvPr>
          <p:cNvSpPr/>
          <p:nvPr/>
        </p:nvSpPr>
        <p:spPr>
          <a:xfrm>
            <a:off x="631615" y="2521708"/>
            <a:ext cx="1358884" cy="461665"/>
          </a:xfrm>
          <a:prstGeom prst="rect">
            <a:avLst/>
          </a:prstGeom>
        </p:spPr>
        <p:txBody>
          <a:bodyPr wrap="square">
            <a:spAutoFit/>
          </a:bodyPr>
          <a:lstStyle/>
          <a:p>
            <a:r>
              <a:rPr lang="en-US" altLang="zh-CN" sz="2400" dirty="0" err="1">
                <a:latin typeface="Times New Roman" panose="02020603050405020304" pitchFamily="18" charset="0"/>
                <a:ea typeface="KaiTi" panose="02010609060101010101" pitchFamily="49" charset="-122"/>
                <a:cs typeface="Times New Roman" panose="02020603050405020304" pitchFamily="18" charset="0"/>
              </a:rPr>
              <a:t>dp</a:t>
            </a: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[r]</a:t>
            </a:r>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 </a:t>
            </a: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 </a:t>
            </a:r>
            <a:endParaRPr lang="en-US" altLang="zh-CN" sz="2400" dirty="0">
              <a:latin typeface="Times New Roman" panose="02020603050405020304" pitchFamily="18" charset="0"/>
              <a:ea typeface="KaiTi" panose="02010609060101010101" pitchFamily="49" charset="-122"/>
              <a:cs typeface="Times New Roman" panose="02020603050405020304" pitchFamily="18" charset="0"/>
            </a:endParaRPr>
          </a:p>
        </p:txBody>
      </p:sp>
      <p:sp>
        <p:nvSpPr>
          <p:cNvPr id="5" name="矩形 4">
            <a:extLst>
              <a:ext uri="{FF2B5EF4-FFF2-40B4-BE49-F238E27FC236}">
                <a16:creationId xmlns:a16="http://schemas.microsoft.com/office/drawing/2014/main" id="{10A544D3-3A85-6A43-80BB-A9A495156F8A}"/>
              </a:ext>
            </a:extLst>
          </p:cNvPr>
          <p:cNvSpPr/>
          <p:nvPr/>
        </p:nvSpPr>
        <p:spPr>
          <a:xfrm>
            <a:off x="2090384" y="1979357"/>
            <a:ext cx="8835525" cy="461665"/>
          </a:xfrm>
          <a:prstGeom prst="rect">
            <a:avLst/>
          </a:prstGeom>
        </p:spPr>
        <p:txBody>
          <a:bodyPr wrap="square">
            <a:spAutoFit/>
          </a:bodyPr>
          <a:lstStyle/>
          <a:p>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不拆分时，即拆分成 </a:t>
            </a: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1</a:t>
            </a:r>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 个单词的时候：</a:t>
            </a: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s[0:r]</a:t>
            </a:r>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 </a:t>
            </a: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in</a:t>
            </a:r>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 </a:t>
            </a:r>
            <a:r>
              <a:rPr lang="en-US" altLang="zh-CN" sz="2400" dirty="0" err="1">
                <a:latin typeface="Times New Roman" panose="02020603050405020304" pitchFamily="18" charset="0"/>
                <a:ea typeface="KaiTi" panose="02010609060101010101" pitchFamily="49" charset="-122"/>
                <a:cs typeface="Times New Roman" panose="02020603050405020304" pitchFamily="18" charset="0"/>
              </a:rPr>
              <a:t>word_set</a:t>
            </a:r>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 </a:t>
            </a:r>
            <a:endParaRPr lang="en-US" altLang="zh-CN" sz="2400" dirty="0">
              <a:latin typeface="Times New Roman" panose="02020603050405020304" pitchFamily="18" charset="0"/>
              <a:ea typeface="KaiTi" panose="02010609060101010101" pitchFamily="49" charset="-122"/>
              <a:cs typeface="Times New Roman" panose="02020603050405020304" pitchFamily="18" charset="0"/>
            </a:endParaRPr>
          </a:p>
        </p:txBody>
      </p:sp>
      <p:sp>
        <p:nvSpPr>
          <p:cNvPr id="6" name="矩形 5">
            <a:extLst>
              <a:ext uri="{FF2B5EF4-FFF2-40B4-BE49-F238E27FC236}">
                <a16:creationId xmlns:a16="http://schemas.microsoft.com/office/drawing/2014/main" id="{C972F858-779D-DE40-8D55-5342CB888A82}"/>
              </a:ext>
            </a:extLst>
          </p:cNvPr>
          <p:cNvSpPr/>
          <p:nvPr/>
        </p:nvSpPr>
        <p:spPr>
          <a:xfrm>
            <a:off x="2090384" y="3071370"/>
            <a:ext cx="9937495" cy="461665"/>
          </a:xfrm>
          <a:prstGeom prst="rect">
            <a:avLst/>
          </a:prstGeom>
        </p:spPr>
        <p:txBody>
          <a:bodyPr wrap="square">
            <a:spAutoFit/>
          </a:bodyPr>
          <a:lstStyle/>
          <a:p>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拆分时：</a:t>
            </a: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s[l</a:t>
            </a:r>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 </a:t>
            </a: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 </a:t>
            </a: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1:</a:t>
            </a:r>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 </a:t>
            </a: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r]</a:t>
            </a:r>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 </a:t>
            </a: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in</a:t>
            </a:r>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 </a:t>
            </a:r>
            <a:r>
              <a:rPr lang="en-US" altLang="zh-CN" sz="2400" dirty="0" err="1">
                <a:latin typeface="Times New Roman" panose="02020603050405020304" pitchFamily="18" charset="0"/>
                <a:ea typeface="KaiTi" panose="02010609060101010101" pitchFamily="49" charset="-122"/>
                <a:cs typeface="Times New Roman" panose="02020603050405020304" pitchFamily="18" charset="0"/>
              </a:rPr>
              <a:t>word_set</a:t>
            </a:r>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 </a:t>
            </a: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and</a:t>
            </a:r>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 </a:t>
            </a:r>
            <a:r>
              <a:rPr lang="en-US" altLang="zh-CN" sz="2400" dirty="0" err="1">
                <a:latin typeface="Times New Roman" panose="02020603050405020304" pitchFamily="18" charset="0"/>
                <a:ea typeface="KaiTi" panose="02010609060101010101" pitchFamily="49" charset="-122"/>
                <a:cs typeface="Times New Roman" panose="02020603050405020304" pitchFamily="18" charset="0"/>
              </a:rPr>
              <a:t>dp</a:t>
            </a: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[l]</a:t>
            </a:r>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 </a:t>
            </a: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 </a:t>
            </a: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True</a:t>
            </a:r>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 成立，当 </a:t>
            </a: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l</a:t>
            </a:r>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 </a:t>
            </a: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 </a:t>
            </a: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0,</a:t>
            </a:r>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 </a:t>
            </a: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1,</a:t>
            </a:r>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 </a:t>
            </a: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 </a:t>
            </a: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r</a:t>
            </a:r>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 </a:t>
            </a: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 </a:t>
            </a: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1</a:t>
            </a:r>
          </a:p>
        </p:txBody>
      </p:sp>
      <p:sp>
        <p:nvSpPr>
          <p:cNvPr id="9" name="左大括号 8">
            <a:extLst>
              <a:ext uri="{FF2B5EF4-FFF2-40B4-BE49-F238E27FC236}">
                <a16:creationId xmlns:a16="http://schemas.microsoft.com/office/drawing/2014/main" id="{0B2558F2-FE04-E84E-B2DE-10F65534C545}"/>
              </a:ext>
            </a:extLst>
          </p:cNvPr>
          <p:cNvSpPr/>
          <p:nvPr/>
        </p:nvSpPr>
        <p:spPr>
          <a:xfrm>
            <a:off x="1763415" y="2194785"/>
            <a:ext cx="272378" cy="1115513"/>
          </a:xfrm>
          <a:prstGeom prst="leftBrace">
            <a:avLst>
              <a:gd name="adj1" fmla="val 8333"/>
              <a:gd name="adj2" fmla="val 51622"/>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0" name="矩形 9">
            <a:extLst>
              <a:ext uri="{FF2B5EF4-FFF2-40B4-BE49-F238E27FC236}">
                <a16:creationId xmlns:a16="http://schemas.microsoft.com/office/drawing/2014/main" id="{01C56B88-0CF8-D84F-A00F-AA2F4E1F82B9}"/>
              </a:ext>
            </a:extLst>
          </p:cNvPr>
          <p:cNvSpPr/>
          <p:nvPr/>
        </p:nvSpPr>
        <p:spPr>
          <a:xfrm>
            <a:off x="2161880" y="102000"/>
            <a:ext cx="5570756" cy="461665"/>
          </a:xfrm>
          <a:prstGeom prst="rect">
            <a:avLst/>
          </a:prstGeom>
        </p:spPr>
        <p:txBody>
          <a:bodyPr wrap="none">
            <a:spAutoFit/>
          </a:bodyPr>
          <a:lstStyle/>
          <a:p>
            <a:r>
              <a:rPr kumimoji="1" lang="zh-CN" altLang="en-US" sz="2400" dirty="0">
                <a:solidFill>
                  <a:schemeClr val="bg1"/>
                </a:solidFill>
                <a:latin typeface="Times New Roman" charset="0"/>
                <a:ea typeface="黑体" charset="-122"/>
              </a:rPr>
              <a:t>第 </a:t>
            </a:r>
            <a:r>
              <a:rPr kumimoji="1" lang="en-US" altLang="zh-CN" sz="2400" dirty="0">
                <a:solidFill>
                  <a:schemeClr val="bg1"/>
                </a:solidFill>
                <a:latin typeface="Times New Roman" charset="0"/>
                <a:ea typeface="黑体" charset="-122"/>
              </a:rPr>
              <a:t>139</a:t>
            </a:r>
            <a:r>
              <a:rPr kumimoji="1" lang="zh-CN" altLang="en-US" sz="2400" dirty="0">
                <a:solidFill>
                  <a:schemeClr val="bg1"/>
                </a:solidFill>
                <a:latin typeface="Times New Roman" charset="0"/>
                <a:ea typeface="黑体" charset="-122"/>
              </a:rPr>
              <a:t> 题</a:t>
            </a:r>
            <a:r>
              <a:rPr kumimoji="1" lang="zh-CN" altLang="en-US" sz="2400" dirty="0">
                <a:solidFill>
                  <a:schemeClr val="bg1"/>
                </a:solidFill>
                <a:latin typeface="KaiTi" panose="02010609060101010101" pitchFamily="49" charset="-122"/>
                <a:ea typeface="KaiTi" panose="02010609060101010101" pitchFamily="49" charset="-122"/>
              </a:rPr>
              <a:t>：“单词拆分”题解配图（</a:t>
            </a:r>
            <a:r>
              <a:rPr kumimoji="1" lang="en-US" altLang="zh-CN" sz="2400" dirty="0">
                <a:solidFill>
                  <a:schemeClr val="bg1"/>
                </a:solidFill>
                <a:latin typeface="Times New Roman" panose="02020603050405020304" pitchFamily="18" charset="0"/>
                <a:ea typeface="KaiTi" panose="02010609060101010101" pitchFamily="49" charset="-122"/>
                <a:cs typeface="Times New Roman" panose="02020603050405020304" pitchFamily="18" charset="0"/>
              </a:rPr>
              <a:t>7</a:t>
            </a:r>
            <a:r>
              <a:rPr kumimoji="1" lang="zh-CN" altLang="en-US" sz="2400" dirty="0">
                <a:solidFill>
                  <a:schemeClr val="bg1"/>
                </a:solidFill>
                <a:latin typeface="KaiTi" panose="02010609060101010101" pitchFamily="49" charset="-122"/>
                <a:ea typeface="KaiTi" panose="02010609060101010101" pitchFamily="49" charset="-122"/>
              </a:rPr>
              <a:t>）</a:t>
            </a:r>
            <a:endParaRPr lang="zh-CN" altLang="en-US" dirty="0">
              <a:solidFill>
                <a:schemeClr val="bg1"/>
              </a:solidFill>
            </a:endParaRPr>
          </a:p>
        </p:txBody>
      </p:sp>
      <p:sp>
        <p:nvSpPr>
          <p:cNvPr id="11" name="矩形 10">
            <a:extLst>
              <a:ext uri="{FF2B5EF4-FFF2-40B4-BE49-F238E27FC236}">
                <a16:creationId xmlns:a16="http://schemas.microsoft.com/office/drawing/2014/main" id="{433F0AFE-D64C-2440-9923-07C6AE383746}"/>
              </a:ext>
            </a:extLst>
          </p:cNvPr>
          <p:cNvSpPr/>
          <p:nvPr/>
        </p:nvSpPr>
        <p:spPr>
          <a:xfrm>
            <a:off x="601398" y="3918594"/>
            <a:ext cx="10945833" cy="2677656"/>
          </a:xfrm>
          <a:prstGeom prst="rect">
            <a:avLst/>
          </a:prstGeom>
        </p:spPr>
        <p:txBody>
          <a:bodyPr wrap="square">
            <a:spAutoFit/>
          </a:bodyPr>
          <a:lstStyle/>
          <a:p>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练习：</a:t>
            </a:r>
            <a:endParaRPr lang="en-US" altLang="zh-CN" sz="2400" dirty="0">
              <a:latin typeface="Times New Roman" panose="02020603050405020304" pitchFamily="18" charset="0"/>
              <a:ea typeface="KaiTi" panose="02010609060101010101" pitchFamily="49" charset="-122"/>
              <a:cs typeface="Times New Roman" panose="02020603050405020304" pitchFamily="18" charset="0"/>
            </a:endParaRPr>
          </a:p>
          <a:p>
            <a:endParaRPr lang="en-US" altLang="zh-CN" sz="2400" dirty="0">
              <a:latin typeface="Times New Roman" panose="02020603050405020304" pitchFamily="18" charset="0"/>
              <a:ea typeface="KaiTi" panose="02010609060101010101" pitchFamily="49" charset="-122"/>
              <a:cs typeface="Times New Roman" panose="02020603050405020304" pitchFamily="18" charset="0"/>
            </a:endParaRPr>
          </a:p>
          <a:p>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如果你将状态 </a:t>
            </a:r>
            <a:r>
              <a:rPr lang="en-US" altLang="zh-CN" sz="2400" dirty="0" err="1">
                <a:latin typeface="Times New Roman" panose="02020603050405020304" pitchFamily="18" charset="0"/>
                <a:ea typeface="KaiTi" panose="02010609060101010101" pitchFamily="49" charset="-122"/>
                <a:cs typeface="Times New Roman" panose="02020603050405020304" pitchFamily="18" charset="0"/>
              </a:rPr>
              <a:t>dp</a:t>
            </a: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a:t>
            </a:r>
            <a:r>
              <a:rPr lang="en-US" altLang="zh-CN" sz="2400" dirty="0" err="1">
                <a:latin typeface="Times New Roman" panose="02020603050405020304" pitchFamily="18" charset="0"/>
                <a:ea typeface="KaiTi" panose="02010609060101010101" pitchFamily="49" charset="-122"/>
                <a:cs typeface="Times New Roman" panose="02020603050405020304" pitchFamily="18" charset="0"/>
              </a:rPr>
              <a:t>i</a:t>
            </a: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 定义为长度为 </a:t>
            </a:r>
            <a:r>
              <a:rPr lang="en-US" altLang="zh-CN" sz="2400" dirty="0" err="1">
                <a:latin typeface="Times New Roman" panose="02020603050405020304" pitchFamily="18" charset="0"/>
                <a:ea typeface="KaiTi" panose="02010609060101010101" pitchFamily="49" charset="-122"/>
                <a:cs typeface="Times New Roman" panose="02020603050405020304" pitchFamily="18" charset="0"/>
              </a:rPr>
              <a:t>i</a:t>
            </a:r>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 的前缀子串是否可以被空格拆分为一个或多个在字典中出现的单词，状态转移方程会更简单，但此时你要注意到定义 </a:t>
            </a:r>
            <a:r>
              <a:rPr lang="en-US" altLang="zh-CN" sz="2400" dirty="0" err="1">
                <a:latin typeface="Times New Roman" panose="02020603050405020304" pitchFamily="18" charset="0"/>
                <a:ea typeface="KaiTi" panose="02010609060101010101" pitchFamily="49" charset="-122"/>
                <a:cs typeface="Times New Roman" panose="02020603050405020304" pitchFamily="18" charset="0"/>
              </a:rPr>
              <a:t>dp</a:t>
            </a: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[0]</a:t>
            </a:r>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 </a:t>
            </a: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 </a:t>
            </a: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True</a:t>
            </a:r>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，想一想这是为什么？</a:t>
            </a:r>
            <a:endParaRPr lang="en-US" altLang="zh-CN" sz="2400" dirty="0">
              <a:latin typeface="Times New Roman" panose="02020603050405020304" pitchFamily="18" charset="0"/>
              <a:ea typeface="KaiTi" panose="02010609060101010101" pitchFamily="49" charset="-122"/>
              <a:cs typeface="Times New Roman" panose="02020603050405020304" pitchFamily="18" charset="0"/>
            </a:endParaRPr>
          </a:p>
          <a:p>
            <a:endParaRPr lang="en-US" altLang="zh-CN" sz="2400" dirty="0">
              <a:latin typeface="Times New Roman" panose="02020603050405020304" pitchFamily="18" charset="0"/>
              <a:ea typeface="KaiTi" panose="02010609060101010101" pitchFamily="49" charset="-122"/>
              <a:cs typeface="Times New Roman" panose="02020603050405020304" pitchFamily="18" charset="0"/>
            </a:endParaRPr>
          </a:p>
          <a:p>
            <a:r>
              <a:rPr lang="zh-CN" altLang="en-US" sz="2400">
                <a:latin typeface="Times New Roman" panose="02020603050405020304" pitchFamily="18" charset="0"/>
                <a:ea typeface="KaiTi" panose="02010609060101010101" pitchFamily="49" charset="-122"/>
                <a:cs typeface="Times New Roman" panose="02020603050405020304" pitchFamily="18" charset="0"/>
              </a:rPr>
              <a:t>在下文中，我提供</a:t>
            </a:r>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了这种状态定义下的参考代码。</a:t>
            </a:r>
            <a:endParaRPr lang="en-US" altLang="zh-CN" sz="2400" dirty="0">
              <a:latin typeface="Times New Roman" panose="02020603050405020304" pitchFamily="18" charset="0"/>
              <a:ea typeface="KaiTi"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026985809"/>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{083BA937-3126-1543-989C-F14E61A03513}tf10001057</Template>
  <TotalTime>527</TotalTime>
  <Words>1600</Words>
  <Application>Microsoft Macintosh PowerPoint</Application>
  <PresentationFormat>宽屏</PresentationFormat>
  <Paragraphs>82</Paragraphs>
  <Slides>7</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7</vt:i4>
      </vt:variant>
    </vt:vector>
  </HeadingPairs>
  <TitlesOfParts>
    <vt:vector size="19" baseType="lpstr">
      <vt:lpstr>等线</vt:lpstr>
      <vt:lpstr>等线 Light</vt:lpstr>
      <vt:lpstr>黑体</vt:lpstr>
      <vt:lpstr>楷体</vt:lpstr>
      <vt:lpstr>KaiTi_GB2312</vt:lpstr>
      <vt:lpstr>KaiTi</vt:lpstr>
      <vt:lpstr>Arial</vt:lpstr>
      <vt:lpstr>Calibri</vt:lpstr>
      <vt:lpstr>Calibri Light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Microsoft Office User</cp:lastModifiedBy>
  <cp:revision>19</cp:revision>
  <dcterms:created xsi:type="dcterms:W3CDTF">2019-06-28T08:05:15Z</dcterms:created>
  <dcterms:modified xsi:type="dcterms:W3CDTF">2019-07-05T07:16:31Z</dcterms:modified>
</cp:coreProperties>
</file>