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2" r:id="rId2"/>
    <p:sldId id="263" r:id="rId3"/>
    <p:sldId id="264" r:id="rId4"/>
    <p:sldId id="261" r:id="rId5"/>
    <p:sldId id="260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5.emf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>
            <a:extLst>
              <a:ext uri="{FF2B5EF4-FFF2-40B4-BE49-F238E27FC236}">
                <a16:creationId xmlns:a16="http://schemas.microsoft.com/office/drawing/2014/main" id="{67674FD2-1297-1842-A269-C7B80F05B972}"/>
              </a:ext>
            </a:extLst>
          </p:cNvPr>
          <p:cNvSpPr/>
          <p:nvPr/>
        </p:nvSpPr>
        <p:spPr>
          <a:xfrm>
            <a:off x="1621411" y="6390246"/>
            <a:ext cx="9502218" cy="36312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D5CFC7-23B8-354E-8E4F-8994AFEF1B2E}"/>
              </a:ext>
            </a:extLst>
          </p:cNvPr>
          <p:cNvSpPr/>
          <p:nvPr/>
        </p:nvSpPr>
        <p:spPr>
          <a:xfrm>
            <a:off x="445640" y="5830045"/>
            <a:ext cx="11535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此时中位数为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左边有序数组中的最大者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右边有序数组中的最小者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（有序数组的第一个数当然是最小值）的平均值（相应地记为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right_min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）。此时，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中位数由“边界线”左边的那个数和右边的那个数决定。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综上所述：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在有序数组中寻找中位数，其实就是寻找一个“边界线”，边界线找对了，中位数也就知道了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1685A7-FCCE-2041-A224-359966BCC6EB}"/>
              </a:ext>
            </a:extLst>
          </p:cNvPr>
          <p:cNvSpPr/>
          <p:nvPr/>
        </p:nvSpPr>
        <p:spPr>
          <a:xfrm>
            <a:off x="2161881" y="102000"/>
            <a:ext cx="7528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77B0D0-4526-5E41-BFBB-4BB7774C60CE}"/>
              </a:ext>
            </a:extLst>
          </p:cNvPr>
          <p:cNvSpPr txBox="1"/>
          <p:nvPr/>
        </p:nvSpPr>
        <p:spPr>
          <a:xfrm flipH="1">
            <a:off x="445640" y="817925"/>
            <a:ext cx="796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首先，我们看只有一个有序数组的时候：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、当数组的元素个数是奇数时：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FA5D89-A35B-B744-A35F-0544AB914908}"/>
              </a:ext>
            </a:extLst>
          </p:cNvPr>
          <p:cNvSpPr/>
          <p:nvPr/>
        </p:nvSpPr>
        <p:spPr>
          <a:xfrm>
            <a:off x="445640" y="3108753"/>
            <a:ext cx="11535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此时中位数为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左边有序数组中的最大者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（有序数组最后一个数当然是最大值），不妨把这个数记为 </a:t>
            </a:r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left_max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，此处把中位数归到左边的原因，可以认为这样做只是方便计算而已。归到右边也行，但这不是问题的本质，我们没有必要深究。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此时，中位数由“边界线”左边的那个数决定。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F01F8-D506-9E4B-8F68-CCAF6636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11" y="1851861"/>
            <a:ext cx="4671461" cy="493899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57A38142-6642-7949-B41E-21C1E5A398FF}"/>
              </a:ext>
            </a:extLst>
          </p:cNvPr>
          <p:cNvSpPr/>
          <p:nvPr/>
        </p:nvSpPr>
        <p:spPr>
          <a:xfrm rot="10800000">
            <a:off x="5626051" y="2392895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820DF8-6C4B-CA45-91E3-BA4C56A7A5FC}"/>
              </a:ext>
            </a:extLst>
          </p:cNvPr>
          <p:cNvSpPr/>
          <p:nvPr/>
        </p:nvSpPr>
        <p:spPr>
          <a:xfrm>
            <a:off x="5287713" y="273942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left_max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204ABF-8EC3-6E42-9ECF-A7564DD4F3E2}"/>
              </a:ext>
            </a:extLst>
          </p:cNvPr>
          <p:cNvSpPr/>
          <p:nvPr/>
        </p:nvSpPr>
        <p:spPr>
          <a:xfrm>
            <a:off x="445640" y="411044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、当数组的元素个数是偶数时：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C22A70-FF1B-B043-B6A0-D30B6FDA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180" y="4545545"/>
            <a:ext cx="5356322" cy="494430"/>
          </a:xfrm>
          <a:prstGeom prst="rect">
            <a:avLst/>
          </a:prstGeom>
        </p:spPr>
      </p:pic>
      <p:sp>
        <p:nvSpPr>
          <p:cNvPr id="13" name="下箭头 12">
            <a:extLst>
              <a:ext uri="{FF2B5EF4-FFF2-40B4-BE49-F238E27FC236}">
                <a16:creationId xmlns:a16="http://schemas.microsoft.com/office/drawing/2014/main" id="{21D8FEBF-9775-FE4F-9E25-7D079E2DA0D7}"/>
              </a:ext>
            </a:extLst>
          </p:cNvPr>
          <p:cNvSpPr/>
          <p:nvPr/>
        </p:nvSpPr>
        <p:spPr>
          <a:xfrm rot="10800000">
            <a:off x="5626051" y="5114187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8D25A0-4FA6-F04E-ACA1-5F9C8145D883}"/>
              </a:ext>
            </a:extLst>
          </p:cNvPr>
          <p:cNvSpPr/>
          <p:nvPr/>
        </p:nvSpPr>
        <p:spPr>
          <a:xfrm>
            <a:off x="5052042" y="546071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left_max</a:t>
            </a:r>
            <a:endParaRPr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472C0085-73BF-E444-A919-C2541A3F0CBA}"/>
              </a:ext>
            </a:extLst>
          </p:cNvPr>
          <p:cNvSpPr/>
          <p:nvPr/>
        </p:nvSpPr>
        <p:spPr>
          <a:xfrm rot="10800000">
            <a:off x="6361341" y="5114187"/>
            <a:ext cx="239780" cy="392651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23B5FE-4D90-3A46-B875-B8B62336C6F1}"/>
              </a:ext>
            </a:extLst>
          </p:cNvPr>
          <p:cNvSpPr/>
          <p:nvPr/>
        </p:nvSpPr>
        <p:spPr>
          <a:xfrm>
            <a:off x="6023003" y="546071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right_min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C1852955-C035-D747-8989-3624954302F6}"/>
              </a:ext>
            </a:extLst>
          </p:cNvPr>
          <p:cNvSpPr/>
          <p:nvPr/>
        </p:nvSpPr>
        <p:spPr>
          <a:xfrm>
            <a:off x="993742" y="1224348"/>
            <a:ext cx="5051502" cy="173909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FEE453A-267E-5246-A2FE-E4CF95CA0F2A}"/>
              </a:ext>
            </a:extLst>
          </p:cNvPr>
          <p:cNvSpPr/>
          <p:nvPr/>
        </p:nvSpPr>
        <p:spPr>
          <a:xfrm>
            <a:off x="6234814" y="1224348"/>
            <a:ext cx="5128279" cy="173909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0C44C8-31BC-B44C-9310-F669B6C4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2" y="1182648"/>
            <a:ext cx="2057400" cy="177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76753-0827-964F-A303-43155398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92" y="1293988"/>
            <a:ext cx="2082800" cy="1663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B84D98-F6E0-244A-8E4B-A94BA67B22F6}"/>
              </a:ext>
            </a:extLst>
          </p:cNvPr>
          <p:cNvSpPr txBox="1"/>
          <p:nvPr/>
        </p:nvSpPr>
        <p:spPr>
          <a:xfrm flipH="1">
            <a:off x="2984229" y="1594023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3B4F11-E334-4340-B1C9-C77AD134EB8A}"/>
              </a:ext>
            </a:extLst>
          </p:cNvPr>
          <p:cNvSpPr txBox="1"/>
          <p:nvPr/>
        </p:nvSpPr>
        <p:spPr>
          <a:xfrm flipH="1">
            <a:off x="2984229" y="2296550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8BC37-8141-354F-AE9E-5B17A35EF688}"/>
              </a:ext>
            </a:extLst>
          </p:cNvPr>
          <p:cNvSpPr txBox="1"/>
          <p:nvPr/>
        </p:nvSpPr>
        <p:spPr>
          <a:xfrm flipH="1">
            <a:off x="8236454" y="1594023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948ABC-1CD4-3B41-9192-FB19EB936EE6}"/>
              </a:ext>
            </a:extLst>
          </p:cNvPr>
          <p:cNvSpPr txBox="1"/>
          <p:nvPr/>
        </p:nvSpPr>
        <p:spPr>
          <a:xfrm flipH="1">
            <a:off x="8236454" y="2296550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8D1A7-8EF5-E94A-A061-93B0505B7DA9}"/>
              </a:ext>
            </a:extLst>
          </p:cNvPr>
          <p:cNvSpPr/>
          <p:nvPr/>
        </p:nvSpPr>
        <p:spPr>
          <a:xfrm>
            <a:off x="260191" y="820196"/>
            <a:ext cx="9173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最极端的情况就是当两个数组长度相等的时候，“边界线”的划分在两侧均有空集出现。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FE9D0C-A92E-804C-8960-E05E06C9FC09}"/>
              </a:ext>
            </a:extLst>
          </p:cNvPr>
          <p:cNvSpPr/>
          <p:nvPr/>
        </p:nvSpPr>
        <p:spPr>
          <a:xfrm>
            <a:off x="260191" y="2972381"/>
            <a:ext cx="11638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我们把最关心的“边界线”两旁的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个数的极端值都考虑一下：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、考虑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的时候，对应上图右边，此时数组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负无穷。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这样在最终比较的时候，因为左边粉色部分要选择出最大值，它一定不会被选中，于是能兼容其它情况；</a:t>
            </a:r>
            <a:endParaRPr lang="en-US" altLang="zh-CN" dirty="0"/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的时候，对应上图左边，此时数组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正无穷。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这样在最终比较的时候，因为右边蓝色部分要选择出最小值，它一定不会被选中，于是能兼容其它情况。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、考虑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的时候，对应上图左边，此时数组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负无穷。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这样在最终比较的时候，因为左边粉色部分要选择出最大值，它一定不会被选中，于是能兼容其它情况；</a:t>
            </a:r>
            <a:endParaRPr lang="en-US" altLang="zh-CN" dirty="0"/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的时候，对应上图右边，此时数组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在红线右边为空，可以设置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正无穷。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这样在最终比较的时候，因为右边蓝色部分要选择出最小值，它一定不会被选中，于是能兼容其它情况。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AC971C-64A5-2541-904C-C1ECA6235197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3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05392-5BD5-E742-89FC-CBF0910B9218}"/>
              </a:ext>
            </a:extLst>
          </p:cNvPr>
          <p:cNvSpPr/>
          <p:nvPr/>
        </p:nvSpPr>
        <p:spPr>
          <a:xfrm>
            <a:off x="2161881" y="102000"/>
            <a:ext cx="7528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3A97EB-2DDC-714D-B0E8-B204197CA880}"/>
              </a:ext>
            </a:extLst>
          </p:cNvPr>
          <p:cNvSpPr/>
          <p:nvPr/>
        </p:nvSpPr>
        <p:spPr>
          <a:xfrm>
            <a:off x="599556" y="1002177"/>
            <a:ext cx="283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当数组的长度是奇数时：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9EDC3DA5-89E1-6D45-AD70-B15F5C9F5677}"/>
              </a:ext>
            </a:extLst>
          </p:cNvPr>
          <p:cNvSpPr/>
          <p:nvPr/>
        </p:nvSpPr>
        <p:spPr>
          <a:xfrm rot="10800000">
            <a:off x="5295407" y="2141892"/>
            <a:ext cx="239780" cy="3926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FF0000"/>
              </a:solidFill>
              <a:highlight>
                <a:srgbClr val="FF0000"/>
              </a:highligh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629D3B-5E20-0343-83AC-CE83572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47" y="1626656"/>
            <a:ext cx="4316925" cy="4564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548D7B-D575-304A-AED3-8825F369567C}"/>
              </a:ext>
            </a:extLst>
          </p:cNvPr>
          <p:cNvSpPr/>
          <p:nvPr/>
        </p:nvSpPr>
        <p:spPr>
          <a:xfrm>
            <a:off x="7797231" y="1345463"/>
            <a:ext cx="75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6EA183-EFA2-0743-8E55-E6DFBCB6CEDF}"/>
                  </a:ext>
                </a:extLst>
              </p:cNvPr>
              <p:cNvSpPr/>
              <p:nvPr/>
            </p:nvSpPr>
            <p:spPr>
              <a:xfrm>
                <a:off x="7619348" y="1756829"/>
                <a:ext cx="2071063" cy="634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3=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6EA183-EFA2-0743-8E55-E6DFBCB6C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48" y="1756829"/>
                <a:ext cx="2071063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66D3A56-19AE-1D4F-9E27-9011FA7EA2D6}"/>
              </a:ext>
            </a:extLst>
          </p:cNvPr>
          <p:cNvSpPr/>
          <p:nvPr/>
        </p:nvSpPr>
        <p:spPr>
          <a:xfrm>
            <a:off x="599556" y="3197571"/>
            <a:ext cx="283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当数组的长度是偶数时：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A50577-37B4-9D49-B69A-F2C93522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47" y="3693581"/>
            <a:ext cx="4920792" cy="454227"/>
          </a:xfrm>
          <a:prstGeom prst="rect">
            <a:avLst/>
          </a:prstGeom>
        </p:spPr>
      </p:pic>
      <p:sp>
        <p:nvSpPr>
          <p:cNvPr id="12" name="下箭头 11">
            <a:extLst>
              <a:ext uri="{FF2B5EF4-FFF2-40B4-BE49-F238E27FC236}">
                <a16:creationId xmlns:a16="http://schemas.microsoft.com/office/drawing/2014/main" id="{7C2B1B57-A119-564B-8A83-DF4C9B08D8E0}"/>
              </a:ext>
            </a:extLst>
          </p:cNvPr>
          <p:cNvSpPr/>
          <p:nvPr/>
        </p:nvSpPr>
        <p:spPr>
          <a:xfrm rot="10800000">
            <a:off x="5295407" y="4294141"/>
            <a:ext cx="239780" cy="3926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FF0000"/>
              </a:solidFill>
              <a:highlight>
                <a:srgbClr val="FF0000"/>
              </a:highligh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96DFB38E-259B-C24B-8F1C-F04603101C2A}"/>
              </a:ext>
            </a:extLst>
          </p:cNvPr>
          <p:cNvSpPr/>
          <p:nvPr/>
        </p:nvSpPr>
        <p:spPr>
          <a:xfrm rot="10800000">
            <a:off x="5908149" y="4294141"/>
            <a:ext cx="239780" cy="3926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FF0000"/>
              </a:solidFill>
              <a:highlight>
                <a:srgbClr val="FF0000"/>
              </a:highligh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39D39B-0C5E-CB44-B191-FFB7A74D3412}"/>
              </a:ext>
            </a:extLst>
          </p:cNvPr>
          <p:cNvSpPr/>
          <p:nvPr/>
        </p:nvSpPr>
        <p:spPr>
          <a:xfrm>
            <a:off x="8449251" y="3330963"/>
            <a:ext cx="75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836F8C-0EDE-F043-A08C-26F1819E6639}"/>
                  </a:ext>
                </a:extLst>
              </p:cNvPr>
              <p:cNvSpPr/>
              <p:nvPr/>
            </p:nvSpPr>
            <p:spPr>
              <a:xfrm>
                <a:off x="7988565" y="3659352"/>
                <a:ext cx="2071063" cy="634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3=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836F8C-0EDE-F043-A08C-26F1819E6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65" y="3659352"/>
                <a:ext cx="2071063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FDBA6B-C6BB-D042-A1B1-928A36D92D7B}"/>
                  </a:ext>
                </a:extLst>
              </p:cNvPr>
              <p:cNvSpPr/>
              <p:nvPr/>
            </p:nvSpPr>
            <p:spPr>
              <a:xfrm>
                <a:off x="7790160" y="4247579"/>
                <a:ext cx="2071063" cy="564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FDBA6B-C6BB-D042-A1B1-928A36D92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160" y="4247579"/>
                <a:ext cx="2071063" cy="564898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44B17DA-F100-914C-9F0E-71F2850C410B}"/>
                  </a:ext>
                </a:extLst>
              </p:cNvPr>
              <p:cNvSpPr/>
              <p:nvPr/>
            </p:nvSpPr>
            <p:spPr>
              <a:xfrm>
                <a:off x="5862667" y="4776824"/>
                <a:ext cx="435504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44B17DA-F100-914C-9F0E-71F2850C4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67" y="4776824"/>
                <a:ext cx="435504" cy="564898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4F6DE4-735A-E84E-81C9-4A6A0706901F}"/>
                  </a:ext>
                </a:extLst>
              </p:cNvPr>
              <p:cNvSpPr/>
              <p:nvPr/>
            </p:nvSpPr>
            <p:spPr>
              <a:xfrm>
                <a:off x="4986305" y="4781943"/>
                <a:ext cx="83946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4F6DE4-735A-E84E-81C9-4A6A07069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05" y="4781943"/>
                <a:ext cx="839461" cy="610936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83F9FEA-8B6A-4E4C-8F5E-2C120A997B83}"/>
                  </a:ext>
                </a:extLst>
              </p:cNvPr>
              <p:cNvSpPr/>
              <p:nvPr/>
            </p:nvSpPr>
            <p:spPr>
              <a:xfrm>
                <a:off x="5043261" y="2591919"/>
                <a:ext cx="133876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KaiTi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KaiTi_GB2312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83F9FEA-8B6A-4E4C-8F5E-2C120A997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61" y="2591919"/>
                <a:ext cx="1338763" cy="610936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41DE7D-5EA1-724F-83CF-70C0925F8A33}"/>
                  </a:ext>
                </a:extLst>
              </p:cNvPr>
              <p:cNvSpPr/>
              <p:nvPr/>
            </p:nvSpPr>
            <p:spPr>
              <a:xfrm>
                <a:off x="599556" y="5410327"/>
                <a:ext cx="11504461" cy="112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因此，使用归并排序的子过程，</a:t>
                </a:r>
                <a:endParaRPr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至少也要看到索引为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（索引从 </a:t>
                </a:r>
                <a:r>
                  <a:rPr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开始计算）的元素，</a:t>
                </a:r>
                <a:endParaRPr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至多只要看到索引为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（索引从 </a:t>
                </a:r>
                <a:r>
                  <a:rPr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开始计算）的元素。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41DE7D-5EA1-724F-83CF-70C0925F8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6" y="5410327"/>
                <a:ext cx="11504461" cy="1129605"/>
              </a:xfrm>
              <a:prstGeom prst="rect">
                <a:avLst/>
              </a:prstGeom>
              <a:blipFill>
                <a:blip r:embed="rId10"/>
                <a:stretch>
                  <a:fillRect l="-331" t="-3333"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>
            <a:extLst>
              <a:ext uri="{FF2B5EF4-FFF2-40B4-BE49-F238E27FC236}">
                <a16:creationId xmlns:a16="http://schemas.microsoft.com/office/drawing/2014/main" id="{E459D40D-9196-D643-BB1F-1B57D77E3FA9}"/>
              </a:ext>
            </a:extLst>
          </p:cNvPr>
          <p:cNvSpPr/>
          <p:nvPr/>
        </p:nvSpPr>
        <p:spPr>
          <a:xfrm>
            <a:off x="1621411" y="6390246"/>
            <a:ext cx="4656726" cy="36312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F0E7F-B2DA-8843-9C14-5B45F324D31A}"/>
              </a:ext>
            </a:extLst>
          </p:cNvPr>
          <p:cNvSpPr txBox="1"/>
          <p:nvPr/>
        </p:nvSpPr>
        <p:spPr>
          <a:xfrm flipH="1">
            <a:off x="445638" y="817925"/>
            <a:ext cx="1077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现在，我们来看有两个有序数组的时候，这个时候同样也是找“边界线”，这里要在纸上写一写，请读者最好自己在纸上写两个有序数组，找一找“边界线”。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6F870E-812B-2542-968C-D951C742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70" y="2124310"/>
            <a:ext cx="2819859" cy="13320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5FEA71-6C5B-4045-92BB-B9511BE62DE9}"/>
              </a:ext>
            </a:extLst>
          </p:cNvPr>
          <p:cNvSpPr/>
          <p:nvPr/>
        </p:nvSpPr>
        <p:spPr>
          <a:xfrm>
            <a:off x="445638" y="1464256"/>
            <a:ext cx="10585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、当两个数组的元素个数之和是奇数时，想一想它归并以后的样子，把边界画出来；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4A5EE9-9FF5-574B-8613-FCB0B133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48" y="2479918"/>
            <a:ext cx="5323671" cy="4375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590ED8-E2B9-D64D-884E-75CF63EB72BD}"/>
              </a:ext>
            </a:extLst>
          </p:cNvPr>
          <p:cNvSpPr/>
          <p:nvPr/>
        </p:nvSpPr>
        <p:spPr>
          <a:xfrm>
            <a:off x="524644" y="2187531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BBDC64-6289-A34D-9FDF-6CFD0B4431B1}"/>
              </a:ext>
            </a:extLst>
          </p:cNvPr>
          <p:cNvSpPr/>
          <p:nvPr/>
        </p:nvSpPr>
        <p:spPr>
          <a:xfrm>
            <a:off x="522743" y="2948468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652F5DC-029B-3747-A62F-0E73E3EA81ED}"/>
              </a:ext>
            </a:extLst>
          </p:cNvPr>
          <p:cNvSpPr/>
          <p:nvPr/>
        </p:nvSpPr>
        <p:spPr>
          <a:xfrm rot="16200000">
            <a:off x="4786503" y="2123662"/>
            <a:ext cx="940456" cy="1150073"/>
          </a:xfrm>
          <a:prstGeom prst="downArrow">
            <a:avLst>
              <a:gd name="adj1" fmla="val 50000"/>
              <a:gd name="adj2" fmla="val 50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归并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3F05FE-64C9-D14F-8960-6CE08CDC98BE}"/>
              </a:ext>
            </a:extLst>
          </p:cNvPr>
          <p:cNvSpPr/>
          <p:nvPr/>
        </p:nvSpPr>
        <p:spPr>
          <a:xfrm>
            <a:off x="445638" y="4040604"/>
            <a:ext cx="10585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、当两个数组的元素个数之和是偶数时，想一想它归并以后的样子，把边界画出来；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0BB67D-07E9-E249-9EE5-119020BD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69" y="4591940"/>
            <a:ext cx="3753226" cy="148204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0174AF2-D58F-A344-B536-C6CEA4217756}"/>
              </a:ext>
            </a:extLst>
          </p:cNvPr>
          <p:cNvSpPr/>
          <p:nvPr/>
        </p:nvSpPr>
        <p:spPr>
          <a:xfrm>
            <a:off x="485000" y="4609475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7DF016-35D5-D041-AE40-D849C3445569}"/>
              </a:ext>
            </a:extLst>
          </p:cNvPr>
          <p:cNvSpPr/>
          <p:nvPr/>
        </p:nvSpPr>
        <p:spPr>
          <a:xfrm>
            <a:off x="445638" y="5606438"/>
            <a:ext cx="99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个元素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7FE653F0-EBD8-4F43-8842-9FF1BEB9E4FB}"/>
              </a:ext>
            </a:extLst>
          </p:cNvPr>
          <p:cNvSpPr/>
          <p:nvPr/>
        </p:nvSpPr>
        <p:spPr>
          <a:xfrm rot="16200000">
            <a:off x="4786504" y="4680723"/>
            <a:ext cx="940456" cy="1150073"/>
          </a:xfrm>
          <a:prstGeom prst="downArrow">
            <a:avLst>
              <a:gd name="adj1" fmla="val 50000"/>
              <a:gd name="adj2" fmla="val 509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归并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BFA5518-1E28-FF4E-AF01-2405A9FD5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148" y="5080891"/>
            <a:ext cx="5938425" cy="43988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ACB985-5926-5C4F-AC32-CBF394306A83}"/>
              </a:ext>
            </a:extLst>
          </p:cNvPr>
          <p:cNvSpPr/>
          <p:nvPr/>
        </p:nvSpPr>
        <p:spPr>
          <a:xfrm>
            <a:off x="445638" y="6413051"/>
            <a:ext cx="6167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到此为止，找“边界线”这件事情我们已经有了一些感觉。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B6B653-7B74-3B49-B542-6C9A5EA80F62}"/>
              </a:ext>
            </a:extLst>
          </p:cNvPr>
          <p:cNvSpPr txBox="1"/>
          <p:nvPr/>
        </p:nvSpPr>
        <p:spPr>
          <a:xfrm flipH="1">
            <a:off x="4681694" y="3319040"/>
            <a:ext cx="6720536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中位数是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是左边粉红色部分的最大者，回到两个有序数组中看，这条性质也成立。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DFBAAE-4C3F-354C-951F-C8349823E57C}"/>
              </a:ext>
            </a:extLst>
          </p:cNvPr>
          <p:cNvSpPr txBox="1"/>
          <p:nvPr/>
        </p:nvSpPr>
        <p:spPr>
          <a:xfrm flipH="1">
            <a:off x="5473342" y="5742552"/>
            <a:ext cx="6658231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中位数是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的平均数，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是左边粉红色部分的最大者，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是右边蓝色部分的最小者，回到两个有序数组中看，这条性质也成立。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B75957-6F46-294E-B339-EFE6B569C255}"/>
              </a:ext>
            </a:extLst>
          </p:cNvPr>
          <p:cNvSpPr/>
          <p:nvPr/>
        </p:nvSpPr>
        <p:spPr>
          <a:xfrm>
            <a:off x="2161880" y="102000"/>
            <a:ext cx="747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>
            <a:extLst>
              <a:ext uri="{FF2B5EF4-FFF2-40B4-BE49-F238E27FC236}">
                <a16:creationId xmlns:a16="http://schemas.microsoft.com/office/drawing/2014/main" id="{220B462C-AFEE-BC4B-B4F5-F27D256BF9E2}"/>
              </a:ext>
            </a:extLst>
          </p:cNvPr>
          <p:cNvSpPr/>
          <p:nvPr/>
        </p:nvSpPr>
        <p:spPr>
          <a:xfrm>
            <a:off x="6269215" y="4549847"/>
            <a:ext cx="5486335" cy="135363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FB5C59-423A-F943-972E-89A13E9816C0}"/>
              </a:ext>
            </a:extLst>
          </p:cNvPr>
          <p:cNvSpPr txBox="1"/>
          <p:nvPr/>
        </p:nvSpPr>
        <p:spPr>
          <a:xfrm flipH="1">
            <a:off x="6278565" y="2877145"/>
            <a:ext cx="5467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合适的“边界线”满足“粉红色”部分所有的数小于等于“蓝色”部分所有的数。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又由于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都是有序数组，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显然成立。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“蓝色”的部分交换以后，数组“有序”的性质依然成立，这件事情等价于，交叉部分小于等于也成立，即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1600" b="1" dirty="0">
              <a:solidFill>
                <a:srgbClr val="0432FF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并且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  <a:r>
              <a:rPr kumimoji="1" lang="zh-CN" altLang="en-US" sz="16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在左图中，就是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6&lt;=8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1E9BEB-B4BB-1047-89BA-0D93388F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79" y="1300922"/>
            <a:ext cx="2819859" cy="13320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3BB064-CDF6-2C44-8F1A-258D61C000B7}"/>
              </a:ext>
            </a:extLst>
          </p:cNvPr>
          <p:cNvSpPr/>
          <p:nvPr/>
        </p:nvSpPr>
        <p:spPr>
          <a:xfrm>
            <a:off x="345274" y="1300922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85C429-B132-8647-88EC-4507B976FFEC}"/>
              </a:ext>
            </a:extLst>
          </p:cNvPr>
          <p:cNvSpPr/>
          <p:nvPr/>
        </p:nvSpPr>
        <p:spPr>
          <a:xfrm>
            <a:off x="345274" y="2234789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C25279B-5492-9549-AD91-FE6BC14F1E38}"/>
              </a:ext>
            </a:extLst>
          </p:cNvPr>
          <p:cNvCxnSpPr>
            <a:cxnSpLocks/>
          </p:cNvCxnSpPr>
          <p:nvPr/>
        </p:nvCxnSpPr>
        <p:spPr>
          <a:xfrm>
            <a:off x="4844295" y="1887578"/>
            <a:ext cx="15565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5563078-B1F6-4345-B23D-8016E620FF6E}"/>
              </a:ext>
            </a:extLst>
          </p:cNvPr>
          <p:cNvSpPr txBox="1"/>
          <p:nvPr/>
        </p:nvSpPr>
        <p:spPr>
          <a:xfrm flipH="1">
            <a:off x="504974" y="736387"/>
            <a:ext cx="11437981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合适的“边界线”满足的性质：把两个有序数组“蓝色”的部分交换以后，数组“有序”的性质依然成立。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10F87-C5DA-8245-B6CB-A824D597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1" y="1277661"/>
            <a:ext cx="3345462" cy="13553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96EEFD-591B-1C4D-A92C-F9184A46F734}"/>
              </a:ext>
            </a:extLst>
          </p:cNvPr>
          <p:cNvSpPr txBox="1"/>
          <p:nvPr/>
        </p:nvSpPr>
        <p:spPr>
          <a:xfrm flipH="1">
            <a:off x="504971" y="2968601"/>
            <a:ext cx="541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把上面这件事情换一种说法，先给合适的“边界线”的两边的数做上记号。</a:t>
            </a: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7544F44B-7C21-1B42-9D1F-2029973BE644}"/>
              </a:ext>
            </a:extLst>
          </p:cNvPr>
          <p:cNvSpPr/>
          <p:nvPr/>
        </p:nvSpPr>
        <p:spPr>
          <a:xfrm rot="10800000">
            <a:off x="3082625" y="4532705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2BC08-E596-CE4A-A164-FB9B2C1D2F83}"/>
              </a:ext>
            </a:extLst>
          </p:cNvPr>
          <p:cNvSpPr/>
          <p:nvPr/>
        </p:nvSpPr>
        <p:spPr>
          <a:xfrm>
            <a:off x="1785282" y="487322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nums1_left_max</a:t>
            </a:r>
            <a:endParaRPr lang="zh-CN" altLang="en-US" b="1" dirty="0">
              <a:solidFill>
                <a:srgbClr val="FF40FF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652022-5D91-5740-9D19-048082AA3288}"/>
              </a:ext>
            </a:extLst>
          </p:cNvPr>
          <p:cNvSpPr/>
          <p:nvPr/>
        </p:nvSpPr>
        <p:spPr>
          <a:xfrm>
            <a:off x="3703292" y="487322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nums1_right_min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AE2501-CF1E-FC44-B53C-057E11537FA7}"/>
              </a:ext>
            </a:extLst>
          </p:cNvPr>
          <p:cNvSpPr/>
          <p:nvPr/>
        </p:nvSpPr>
        <p:spPr>
          <a:xfrm>
            <a:off x="345274" y="4211390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C43318-17F0-8E47-93A0-6345838F92C3}"/>
              </a:ext>
            </a:extLst>
          </p:cNvPr>
          <p:cNvSpPr/>
          <p:nvPr/>
        </p:nvSpPr>
        <p:spPr>
          <a:xfrm>
            <a:off x="345274" y="5502096"/>
            <a:ext cx="991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D8A758C6-3753-4645-A428-F7CF2775D6B6}"/>
              </a:ext>
            </a:extLst>
          </p:cNvPr>
          <p:cNvSpPr/>
          <p:nvPr/>
        </p:nvSpPr>
        <p:spPr>
          <a:xfrm rot="10800000">
            <a:off x="3874958" y="4532706"/>
            <a:ext cx="239780" cy="392651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CFF89ED9-7433-3947-893E-992BF6AC29CB}"/>
              </a:ext>
            </a:extLst>
          </p:cNvPr>
          <p:cNvSpPr/>
          <p:nvPr/>
        </p:nvSpPr>
        <p:spPr>
          <a:xfrm rot="10800000">
            <a:off x="3065806" y="6023554"/>
            <a:ext cx="239780" cy="392651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6E15CE-F52D-484E-A38E-3793F76C422D}"/>
              </a:ext>
            </a:extLst>
          </p:cNvPr>
          <p:cNvSpPr/>
          <p:nvPr/>
        </p:nvSpPr>
        <p:spPr>
          <a:xfrm>
            <a:off x="1768463" y="6364072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nums2_left_max</a:t>
            </a:r>
            <a:endParaRPr lang="zh-CN" altLang="en-US" b="1" dirty="0">
              <a:solidFill>
                <a:srgbClr val="FF40FF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3DBADA-1069-0F4E-8071-2C3BACB24592}"/>
              </a:ext>
            </a:extLst>
          </p:cNvPr>
          <p:cNvSpPr/>
          <p:nvPr/>
        </p:nvSpPr>
        <p:spPr>
          <a:xfrm>
            <a:off x="3686473" y="63640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nums2_right_min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C1EB46C1-A413-3D47-8DEB-3F6A995A2C6F}"/>
              </a:ext>
            </a:extLst>
          </p:cNvPr>
          <p:cNvSpPr/>
          <p:nvPr/>
        </p:nvSpPr>
        <p:spPr>
          <a:xfrm rot="10800000">
            <a:off x="3991132" y="6023555"/>
            <a:ext cx="239780" cy="392651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1814B15-720E-C540-AC23-99680560BEE8}"/>
              </a:ext>
            </a:extLst>
          </p:cNvPr>
          <p:cNvSpPr txBox="1"/>
          <p:nvPr/>
        </p:nvSpPr>
        <p:spPr>
          <a:xfrm flipH="1">
            <a:off x="6077512" y="6091966"/>
            <a:ext cx="6049577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这个形式化描述非常关键，接下来编码要以它为依据。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5E987C9-4496-474B-B920-BE1A0CC64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99" y="3990602"/>
            <a:ext cx="2767107" cy="50695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A3C2AA5-E78F-B743-AF3C-704766F53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653" y="5415835"/>
            <a:ext cx="3452196" cy="5082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1B2551A-E7A3-A44A-ACFC-DDD6ED71C129}"/>
              </a:ext>
            </a:extLst>
          </p:cNvPr>
          <p:cNvSpPr/>
          <p:nvPr/>
        </p:nvSpPr>
        <p:spPr>
          <a:xfrm>
            <a:off x="2161880" y="102000"/>
            <a:ext cx="747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AEF4E9-4962-7A4D-96A4-A143F1A154C6}"/>
              </a:ext>
            </a:extLst>
          </p:cNvPr>
          <p:cNvSpPr/>
          <p:nvPr/>
        </p:nvSpPr>
        <p:spPr>
          <a:xfrm>
            <a:off x="2161880" y="102000"/>
            <a:ext cx="7584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5E3D8-2271-C149-AFD5-E93E4FDD1837}"/>
              </a:ext>
            </a:extLst>
          </p:cNvPr>
          <p:cNvSpPr txBox="1"/>
          <p:nvPr/>
        </p:nvSpPr>
        <p:spPr>
          <a:xfrm flipH="1">
            <a:off x="286205" y="1345825"/>
            <a:ext cx="10978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给两个有序数组中间画一条红线，这条红线得满足如下条件：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左边所有的数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小于等于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红线右边所有的数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：如果记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左边所有的数的个数为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右边所有的数的个数为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，则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，如图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，如图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17EAD-30DC-0349-8222-8DBCDBF47AB3}"/>
              </a:ext>
            </a:extLst>
          </p:cNvPr>
          <p:cNvSpPr txBox="1"/>
          <p:nvPr/>
        </p:nvSpPr>
        <p:spPr>
          <a:xfrm flipH="1">
            <a:off x="361621" y="768147"/>
            <a:ext cx="207992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核心思想：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DBEC99-DA22-3C47-8783-443D9455E071}"/>
              </a:ext>
            </a:extLst>
          </p:cNvPr>
          <p:cNvSpPr txBox="1"/>
          <p:nvPr/>
        </p:nvSpPr>
        <p:spPr>
          <a:xfrm flipH="1">
            <a:off x="361621" y="3900370"/>
            <a:ext cx="553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说明：以下以及以后的幻灯片中，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使用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表示数组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的元素个数，即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(nums1)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使用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表示数组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的元素个数，即 </a:t>
            </a:r>
            <a:r>
              <a:rPr kumimoji="1" lang="en-US" altLang="zh-CN" sz="16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kumimoji="1" lang="en-US" altLang="zh-CN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(nums2)</a:t>
            </a:r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CECC3D-112D-8041-8245-88CE0B1A3198}"/>
              </a:ext>
            </a:extLst>
          </p:cNvPr>
          <p:cNvSpPr/>
          <p:nvPr/>
        </p:nvSpPr>
        <p:spPr>
          <a:xfrm>
            <a:off x="886088" y="4960361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m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B63388-8A25-A549-B93D-4B243B9FAE45}"/>
              </a:ext>
            </a:extLst>
          </p:cNvPr>
          <p:cNvSpPr/>
          <p:nvPr/>
        </p:nvSpPr>
        <p:spPr>
          <a:xfrm>
            <a:off x="886088" y="5712575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8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A56D07-E225-7F42-BBB8-D66877242962}"/>
              </a:ext>
            </a:extLst>
          </p:cNvPr>
          <p:cNvSpPr/>
          <p:nvPr/>
        </p:nvSpPr>
        <p:spPr>
          <a:xfrm>
            <a:off x="6051977" y="4960361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nums1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m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5373F3-794B-E243-B5A5-0924A8641DE7}"/>
              </a:ext>
            </a:extLst>
          </p:cNvPr>
          <p:cNvSpPr/>
          <p:nvPr/>
        </p:nvSpPr>
        <p:spPr>
          <a:xfrm>
            <a:off x="6051977" y="5712575"/>
            <a:ext cx="798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nums2</a:t>
            </a:r>
          </a:p>
          <a:p>
            <a:pPr algn="ctr"/>
            <a:r>
              <a:rPr lang="en-US" altLang="zh-CN" sz="1400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sz="1400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sz="1400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endParaRPr lang="zh-CN" altLang="en-US" sz="1400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4B8934-090B-A744-AD88-9C3AC785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71" y="4652392"/>
            <a:ext cx="3302000" cy="1968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850592-E612-6C44-825E-6B3E786C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60" y="4626992"/>
            <a:ext cx="2895600" cy="19939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C88E898-A06D-8648-9998-B2E731DE281A}"/>
              </a:ext>
            </a:extLst>
          </p:cNvPr>
          <p:cNvSpPr/>
          <p:nvPr/>
        </p:nvSpPr>
        <p:spPr>
          <a:xfrm>
            <a:off x="2048758" y="635742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6E710D-24D7-7842-92D0-FB3E917D9E2B}"/>
              </a:ext>
            </a:extLst>
          </p:cNvPr>
          <p:cNvSpPr/>
          <p:nvPr/>
        </p:nvSpPr>
        <p:spPr>
          <a:xfrm>
            <a:off x="6850134" y="635742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1170D8-7363-424E-8DB4-B53CC83A31AE}"/>
              </a:ext>
            </a:extLst>
          </p:cNvPr>
          <p:cNvSpPr/>
          <p:nvPr/>
        </p:nvSpPr>
        <p:spPr>
          <a:xfrm>
            <a:off x="918118" y="6361174"/>
            <a:ext cx="68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FA0D13-4BD2-FA47-A61C-D53C46AD8399}"/>
              </a:ext>
            </a:extLst>
          </p:cNvPr>
          <p:cNvSpPr/>
          <p:nvPr/>
        </p:nvSpPr>
        <p:spPr>
          <a:xfrm>
            <a:off x="6051977" y="6357420"/>
            <a:ext cx="68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楷体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>
            <a:extLst>
              <a:ext uri="{FF2B5EF4-FFF2-40B4-BE49-F238E27FC236}">
                <a16:creationId xmlns:a16="http://schemas.microsoft.com/office/drawing/2014/main" id="{ECE9326A-25F3-2A4F-B41C-173A79D3B31D}"/>
              </a:ext>
            </a:extLst>
          </p:cNvPr>
          <p:cNvSpPr/>
          <p:nvPr/>
        </p:nvSpPr>
        <p:spPr>
          <a:xfrm>
            <a:off x="837004" y="1451861"/>
            <a:ext cx="4972130" cy="162563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9C4E6198-8E4F-1443-9EC1-A6D4D751EF4C}"/>
              </a:ext>
            </a:extLst>
          </p:cNvPr>
          <p:cNvSpPr/>
          <p:nvPr/>
        </p:nvSpPr>
        <p:spPr>
          <a:xfrm>
            <a:off x="6200596" y="5320532"/>
            <a:ext cx="5139574" cy="147317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B6185D8B-C853-694D-A101-30EABA85C4D1}"/>
              </a:ext>
            </a:extLst>
          </p:cNvPr>
          <p:cNvSpPr/>
          <p:nvPr/>
        </p:nvSpPr>
        <p:spPr>
          <a:xfrm>
            <a:off x="837003" y="5320532"/>
            <a:ext cx="5039784" cy="147317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194540F-D44F-2D4D-9C30-5648FCF52E65}"/>
              </a:ext>
            </a:extLst>
          </p:cNvPr>
          <p:cNvSpPr/>
          <p:nvPr/>
        </p:nvSpPr>
        <p:spPr>
          <a:xfrm>
            <a:off x="834639" y="3429542"/>
            <a:ext cx="5024538" cy="157606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F71E28B-A40E-6145-9111-4FD088C6B7E8}"/>
              </a:ext>
            </a:extLst>
          </p:cNvPr>
          <p:cNvSpPr/>
          <p:nvPr/>
        </p:nvSpPr>
        <p:spPr>
          <a:xfrm>
            <a:off x="6211891" y="1402785"/>
            <a:ext cx="5128279" cy="173909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0F666C8-22CB-B441-88E3-AC95166920DA}"/>
              </a:ext>
            </a:extLst>
          </p:cNvPr>
          <p:cNvSpPr/>
          <p:nvPr/>
        </p:nvSpPr>
        <p:spPr>
          <a:xfrm>
            <a:off x="6211892" y="3429542"/>
            <a:ext cx="5128279" cy="157286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CCE0A7-BA47-2042-810A-7AF29455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73" y="3202208"/>
            <a:ext cx="3949700" cy="18034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E12083-3F11-9345-99ED-258EF5441B55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FA9BBE-7359-2942-AF5B-617E22D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42" y="1290458"/>
            <a:ext cx="37084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53BFC4-233A-B642-90B5-395AFD879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242" y="1313480"/>
            <a:ext cx="3898900" cy="191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E5BC7F-B829-5048-BE08-BF69477D3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42" y="3347212"/>
            <a:ext cx="3302000" cy="1790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961141-E84A-4843-BBF6-0B231F96C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42" y="5182919"/>
            <a:ext cx="2057400" cy="177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CDCF38-E500-CD4C-89EE-25390CD22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673" y="5240069"/>
            <a:ext cx="2082800" cy="1663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0B93E5F-0A4B-7643-A04A-8015D2EEAC74}"/>
              </a:ext>
            </a:extLst>
          </p:cNvPr>
          <p:cNvSpPr txBox="1"/>
          <p:nvPr/>
        </p:nvSpPr>
        <p:spPr>
          <a:xfrm flipH="1">
            <a:off x="286204" y="726836"/>
            <a:ext cx="119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以下是一些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边界条件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，相信读者心里也能想到，我们只标注边界的部分，在编码的时候会使用一个小技巧进行处理。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16CCC0-C896-1642-9212-B3836ED165BC}"/>
              </a:ext>
            </a:extLst>
          </p:cNvPr>
          <p:cNvSpPr txBox="1"/>
          <p:nvPr/>
        </p:nvSpPr>
        <p:spPr>
          <a:xfrm flipH="1">
            <a:off x="286202" y="1078100"/>
            <a:ext cx="77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边界情况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长度短的情况下，又分为以下两种情况。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7A1557-AFAB-E949-84AA-62DAFEAE05ED}"/>
              </a:ext>
            </a:extLst>
          </p:cNvPr>
          <p:cNvSpPr txBox="1"/>
          <p:nvPr/>
        </p:nvSpPr>
        <p:spPr>
          <a:xfrm flipH="1">
            <a:off x="286202" y="3076583"/>
            <a:ext cx="677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边界情况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长度长的情况下，又分为以下两种情况。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27FFCC-C192-544E-A4C6-5EDD68AF5D21}"/>
              </a:ext>
            </a:extLst>
          </p:cNvPr>
          <p:cNvSpPr txBox="1"/>
          <p:nvPr/>
        </p:nvSpPr>
        <p:spPr>
          <a:xfrm flipH="1">
            <a:off x="286202" y="4980798"/>
            <a:ext cx="96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边界情况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长度与数组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的长度相等时，又分为以下两种情况（最麻烦）。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971CEA-B9C4-4F44-B41F-4151ACD08185}"/>
              </a:ext>
            </a:extLst>
          </p:cNvPr>
          <p:cNvSpPr txBox="1"/>
          <p:nvPr/>
        </p:nvSpPr>
        <p:spPr>
          <a:xfrm flipH="1">
            <a:off x="2117667" y="1665061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43BC6B-C153-CD46-9E93-85D4977CE41C}"/>
              </a:ext>
            </a:extLst>
          </p:cNvPr>
          <p:cNvSpPr txBox="1"/>
          <p:nvPr/>
        </p:nvSpPr>
        <p:spPr>
          <a:xfrm flipH="1">
            <a:off x="7816503" y="1667631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9A5AEE-DD8F-104B-B14B-64C176082818}"/>
              </a:ext>
            </a:extLst>
          </p:cNvPr>
          <p:cNvSpPr txBox="1"/>
          <p:nvPr/>
        </p:nvSpPr>
        <p:spPr>
          <a:xfrm flipH="1">
            <a:off x="2069953" y="4396739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22AD7D-3F99-A643-B3E5-972B88E1596D}"/>
              </a:ext>
            </a:extLst>
          </p:cNvPr>
          <p:cNvSpPr txBox="1"/>
          <p:nvPr/>
        </p:nvSpPr>
        <p:spPr>
          <a:xfrm flipH="1">
            <a:off x="7425010" y="4332962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E9CACCB-72CE-9D4B-895B-8957D245F4C5}"/>
              </a:ext>
            </a:extLst>
          </p:cNvPr>
          <p:cNvSpPr txBox="1"/>
          <p:nvPr/>
        </p:nvSpPr>
        <p:spPr>
          <a:xfrm flipH="1">
            <a:off x="2893760" y="5586989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915BB9-878C-AF4E-B0F3-7DDD4A76C358}"/>
              </a:ext>
            </a:extLst>
          </p:cNvPr>
          <p:cNvSpPr txBox="1"/>
          <p:nvPr/>
        </p:nvSpPr>
        <p:spPr>
          <a:xfrm flipH="1">
            <a:off x="2893760" y="6308370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18375FC-6B9D-E245-92E8-22C233144569}"/>
              </a:ext>
            </a:extLst>
          </p:cNvPr>
          <p:cNvSpPr txBox="1"/>
          <p:nvPr/>
        </p:nvSpPr>
        <p:spPr>
          <a:xfrm flipH="1">
            <a:off x="8253381" y="5555415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在红线左边为空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5B2A1B0-B807-424D-B907-8274D85A0474}"/>
              </a:ext>
            </a:extLst>
          </p:cNvPr>
          <p:cNvSpPr txBox="1"/>
          <p:nvPr/>
        </p:nvSpPr>
        <p:spPr>
          <a:xfrm flipH="1">
            <a:off x="8253381" y="6279281"/>
            <a:ext cx="30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在红线右边为空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6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extLst>
              <a:ext uri="{FF2B5EF4-FFF2-40B4-BE49-F238E27FC236}">
                <a16:creationId xmlns:a16="http://schemas.microsoft.com/office/drawing/2014/main" id="{E9E8C198-AFFF-1048-947C-1F12E14F80A3}"/>
              </a:ext>
            </a:extLst>
          </p:cNvPr>
          <p:cNvSpPr/>
          <p:nvPr/>
        </p:nvSpPr>
        <p:spPr>
          <a:xfrm>
            <a:off x="2975579" y="3483840"/>
            <a:ext cx="7517719" cy="4633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1525D5-7B64-074F-9456-5C36B667A8B1}"/>
              </a:ext>
            </a:extLst>
          </p:cNvPr>
          <p:cNvSpPr txBox="1"/>
          <p:nvPr/>
        </p:nvSpPr>
        <p:spPr>
          <a:xfrm flipH="1">
            <a:off x="286204" y="777112"/>
            <a:ext cx="11905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画“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”，等价于在两个有序数组中分别寻找两个索引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，那么，索引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有没有什么关系呢？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根据条件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sz="2000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我们记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nums1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在“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”右边的第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个数的索引为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它前面的数的个数也为 </a:t>
            </a:r>
            <a:r>
              <a:rPr kumimoji="1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索引编号从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nums2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在“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”右边的第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个数的索引为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它前面的数的个数也为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，索引编号从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开始。</a:t>
            </a:r>
            <a:endParaRPr kumimoji="1" lang="en-US" altLang="zh-CN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此时有：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size </a:t>
            </a:r>
            <a:r>
              <a:rPr kumimoji="1" lang="zh-CN" altLang="en-US" sz="2000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这一点是不管两个数组的元素个数之和为奇数或者偶数时都成立的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，这个结论请读者先有个印象，下个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我还会用到。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1C879C-9E88-724A-93CA-8A95723A197F}"/>
              </a:ext>
            </a:extLst>
          </p:cNvPr>
          <p:cNvGrpSpPr/>
          <p:nvPr/>
        </p:nvGrpSpPr>
        <p:grpSpPr>
          <a:xfrm>
            <a:off x="3715847" y="3849504"/>
            <a:ext cx="5046510" cy="3008496"/>
            <a:chOff x="6830250" y="2399845"/>
            <a:chExt cx="5046510" cy="300849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3C2B51-ADC7-694F-9B13-4CF8CDFF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0250" y="2399845"/>
              <a:ext cx="5046510" cy="300849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E89B47C-AD55-CC47-B069-031DF45077FC}"/>
                </a:ext>
              </a:extLst>
            </p:cNvPr>
            <p:cNvSpPr/>
            <p:nvPr/>
          </p:nvSpPr>
          <p:spPr>
            <a:xfrm>
              <a:off x="9482289" y="3498183"/>
              <a:ext cx="4635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 err="1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F82DBE3-E962-3246-BA54-5CBFAE9B3EDD}"/>
                </a:ext>
              </a:extLst>
            </p:cNvPr>
            <p:cNvSpPr/>
            <p:nvPr/>
          </p:nvSpPr>
          <p:spPr>
            <a:xfrm>
              <a:off x="8833150" y="4643041"/>
              <a:ext cx="4635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D9C292D-F0A2-F145-8769-E410ED03A504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49CDAFB3-947E-3547-AE4D-7CA120B78D29}"/>
              </a:ext>
            </a:extLst>
          </p:cNvPr>
          <p:cNvSpPr/>
          <p:nvPr/>
        </p:nvSpPr>
        <p:spPr>
          <a:xfrm>
            <a:off x="3829010" y="6152665"/>
            <a:ext cx="5738736" cy="46337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9A6BB1-E461-3543-8429-7D102994F1F6}"/>
              </a:ext>
            </a:extLst>
          </p:cNvPr>
          <p:cNvGrpSpPr/>
          <p:nvPr/>
        </p:nvGrpSpPr>
        <p:grpSpPr>
          <a:xfrm>
            <a:off x="4346619" y="3252928"/>
            <a:ext cx="4395383" cy="2074360"/>
            <a:chOff x="4346619" y="3710128"/>
            <a:chExt cx="4395383" cy="207436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A7E54C4-63CB-3141-A007-E2CF6FEBA1C8}"/>
                </a:ext>
              </a:extLst>
            </p:cNvPr>
            <p:cNvGrpSpPr/>
            <p:nvPr/>
          </p:nvGrpSpPr>
          <p:grpSpPr>
            <a:xfrm>
              <a:off x="4346619" y="3710128"/>
              <a:ext cx="4395383" cy="1968500"/>
              <a:chOff x="4346619" y="3710128"/>
              <a:chExt cx="4395383" cy="19685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D541097-EAA3-F34C-96EF-404D96D73140}"/>
                  </a:ext>
                </a:extLst>
              </p:cNvPr>
              <p:cNvSpPr/>
              <p:nvPr/>
            </p:nvSpPr>
            <p:spPr>
              <a:xfrm>
                <a:off x="4346619" y="4018097"/>
                <a:ext cx="7981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nums1</a:t>
                </a:r>
              </a:p>
              <a:p>
                <a:pPr algn="ctr"/>
                <a:r>
                  <a:rPr lang="en-US" altLang="zh-CN" sz="1400" i="1" dirty="0">
                    <a:latin typeface="Times New Roman" charset="0"/>
                    <a:ea typeface="楷体" charset="-122"/>
                    <a:cs typeface="Times New Roman" charset="0"/>
                  </a:rPr>
                  <a:t>m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=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6</a:t>
                </a:r>
                <a:endParaRPr lang="zh-CN" altLang="en-US" sz="1400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BAE83AC-CCA6-3949-86D0-60A1FF35B10C}"/>
                  </a:ext>
                </a:extLst>
              </p:cNvPr>
              <p:cNvSpPr/>
              <p:nvPr/>
            </p:nvSpPr>
            <p:spPr>
              <a:xfrm>
                <a:off x="4346619" y="4770311"/>
                <a:ext cx="7981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charset="0"/>
                    <a:ea typeface="楷体" charset="-122"/>
                    <a:cs typeface="Times New Roman" charset="0"/>
                  </a:rPr>
                  <a:t>nums2</a:t>
                </a:r>
              </a:p>
              <a:p>
                <a:pPr algn="ctr"/>
                <a:r>
                  <a:rPr lang="en-US" altLang="zh-CN" sz="1400" i="1" dirty="0">
                    <a:latin typeface="Times New Roman" charset="0"/>
                    <a:ea typeface="楷体" charset="-122"/>
                    <a:cs typeface="Times New Roman" charset="0"/>
                  </a:rPr>
                  <a:t>n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=</a:t>
                </a:r>
                <a:r>
                  <a:rPr lang="zh-CN" altLang="en-US" sz="1400" dirty="0">
                    <a:latin typeface="Times New Roman" charset="0"/>
                    <a:ea typeface="楷体" charset="-122"/>
                    <a:cs typeface="Times New Roman" charset="0"/>
                  </a:rPr>
                  <a:t> </a:t>
                </a:r>
                <a:r>
                  <a:rPr lang="en-US" altLang="zh-CN" sz="1400" dirty="0">
                    <a:latin typeface="Times New Roman" charset="0"/>
                    <a:ea typeface="楷体" charset="-122"/>
                    <a:cs typeface="Times New Roman" charset="0"/>
                  </a:rPr>
                  <a:t>8</a:t>
                </a:r>
                <a:endParaRPr lang="zh-CN" altLang="en-US" sz="1400" dirty="0">
                  <a:latin typeface="Times New Roman" charset="0"/>
                  <a:ea typeface="楷体" charset="-122"/>
                  <a:cs typeface="Times New Roman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7249BC0-C5DA-FA43-8F72-45DA8B1FD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40002" y="3710128"/>
                <a:ext cx="3302000" cy="1968500"/>
              </a:xfrm>
              <a:prstGeom prst="rect">
                <a:avLst/>
              </a:prstGeom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C2BC3E1-8CA6-2D48-AD02-0DE139FADA75}"/>
                </a:ext>
              </a:extLst>
            </p:cNvPr>
            <p:cNvSpPr/>
            <p:nvPr/>
          </p:nvSpPr>
          <p:spPr>
            <a:xfrm>
              <a:off x="5509289" y="5415156"/>
              <a:ext cx="2335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左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， </a:t>
              </a:r>
              <a:r>
                <a:rPr kumimoji="1" lang="en-US" altLang="zh-CN" b="1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右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7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1FB8B9-3B9A-B14E-B0CC-804CC24AE2C0}"/>
                  </a:ext>
                </a:extLst>
              </p:cNvPr>
              <p:cNvSpPr/>
              <p:nvPr/>
            </p:nvSpPr>
            <p:spPr>
              <a:xfrm>
                <a:off x="260193" y="689959"/>
                <a:ext cx="1083527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）当两个数组的元素个数之和为奇数的时候，可以拿下边的图验证，此时有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71FB8B9-3B9A-B14E-B0CC-804CC24AE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3" y="689959"/>
                <a:ext cx="10835270" cy="483466"/>
              </a:xfrm>
              <a:prstGeom prst="rect">
                <a:avLst/>
              </a:prstGeom>
              <a:blipFill>
                <a:blip r:embed="rId3"/>
                <a:stretch>
                  <a:fillRect l="-351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94893F-11A9-F54C-96FE-882535B4BDA8}"/>
              </a:ext>
            </a:extLst>
          </p:cNvPr>
          <p:cNvGrpSpPr/>
          <p:nvPr/>
        </p:nvGrpSpPr>
        <p:grpSpPr>
          <a:xfrm>
            <a:off x="4223964" y="911430"/>
            <a:ext cx="3988983" cy="2099760"/>
            <a:chOff x="4223964" y="1569348"/>
            <a:chExt cx="3988983" cy="20997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D53D1F-BEB5-224D-9F9B-5A8CFB3420DD}"/>
                </a:ext>
              </a:extLst>
            </p:cNvPr>
            <p:cNvSpPr/>
            <p:nvPr/>
          </p:nvSpPr>
          <p:spPr>
            <a:xfrm>
              <a:off x="4223964" y="1902717"/>
              <a:ext cx="7981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charset="0"/>
                  <a:ea typeface="楷体" charset="-122"/>
                  <a:cs typeface="Times New Roman" charset="0"/>
                </a:rPr>
                <a:t>nums1</a:t>
              </a:r>
            </a:p>
            <a:p>
              <a:pPr algn="ctr"/>
              <a:r>
                <a:rPr lang="en-US" altLang="zh-CN" sz="1400" i="1" dirty="0">
                  <a:latin typeface="Times New Roman" charset="0"/>
                  <a:ea typeface="楷体" charset="-122"/>
                  <a:cs typeface="Times New Roman" charset="0"/>
                </a:rPr>
                <a:t>m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=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7</a:t>
              </a:r>
              <a:endParaRPr lang="zh-CN" altLang="en-US" sz="1400" dirty="0">
                <a:latin typeface="Times New Roman" charset="0"/>
                <a:ea typeface="楷体" charset="-122"/>
                <a:cs typeface="Times New Roman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942B1C-DF32-6246-8CFA-B9E3A0F7010F}"/>
                </a:ext>
              </a:extLst>
            </p:cNvPr>
            <p:cNvSpPr/>
            <p:nvPr/>
          </p:nvSpPr>
          <p:spPr>
            <a:xfrm>
              <a:off x="4223964" y="2654931"/>
              <a:ext cx="7981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charset="0"/>
                  <a:ea typeface="楷体" charset="-122"/>
                  <a:cs typeface="Times New Roman" charset="0"/>
                </a:rPr>
                <a:t>nums2</a:t>
              </a:r>
            </a:p>
            <a:p>
              <a:pPr algn="ctr"/>
              <a:r>
                <a:rPr lang="en-US" altLang="zh-CN" sz="1400" i="1" dirty="0">
                  <a:latin typeface="Times New Roman" charset="0"/>
                  <a:ea typeface="楷体" charset="-122"/>
                  <a:cs typeface="Times New Roman" charset="0"/>
                </a:rPr>
                <a:t>n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=</a:t>
              </a:r>
              <a:r>
                <a:rPr lang="zh-CN" altLang="en-US" sz="1400" dirty="0">
                  <a:latin typeface="Times New Roman" charset="0"/>
                  <a:ea typeface="楷体" charset="-122"/>
                  <a:cs typeface="Times New Roman" charset="0"/>
                </a:rPr>
                <a:t> </a:t>
              </a:r>
              <a:r>
                <a:rPr lang="en-US" altLang="zh-CN" sz="1400" dirty="0">
                  <a:latin typeface="Times New Roman" charset="0"/>
                  <a:ea typeface="楷体" charset="-122"/>
                  <a:cs typeface="Times New Roman" charset="0"/>
                </a:rPr>
                <a:t>4</a:t>
              </a:r>
              <a:endParaRPr lang="zh-CN" altLang="en-US" sz="1400" dirty="0">
                <a:latin typeface="Times New Roman" charset="0"/>
                <a:ea typeface="楷体" charset="-122"/>
                <a:cs typeface="Times New Roman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C7046C9-BB8D-8B4D-B892-C04C59E83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7347" y="1569348"/>
              <a:ext cx="2895600" cy="19939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EBEE2A6-4343-7A4F-950A-DF7281FB3D12}"/>
                </a:ext>
              </a:extLst>
            </p:cNvPr>
            <p:cNvSpPr/>
            <p:nvPr/>
          </p:nvSpPr>
          <p:spPr>
            <a:xfrm>
              <a:off x="5022121" y="3299776"/>
              <a:ext cx="2335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FF40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左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， </a:t>
              </a:r>
              <a:r>
                <a:rPr kumimoji="1" lang="en-US" altLang="zh-CN" b="1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size </a:t>
              </a:r>
              <a:r>
                <a:rPr kumimoji="1" lang="zh-CN" altLang="en-US" b="1" baseline="-25000" dirty="0">
                  <a:solidFill>
                    <a:srgbClr val="0432FF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右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1026F7-5DCC-554F-A3DA-0A9F8B78FB06}"/>
                  </a:ext>
                </a:extLst>
              </p:cNvPr>
              <p:cNvSpPr/>
              <p:nvPr/>
            </p:nvSpPr>
            <p:spPr>
              <a:xfrm>
                <a:off x="260193" y="3040900"/>
                <a:ext cx="10690305" cy="475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）当两个数组的元素个数之和为偶数的时候，可以拿下边的图验证，此时有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1026F7-5DCC-554F-A3DA-0A9F8B78F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3" y="3040900"/>
                <a:ext cx="10690305" cy="475195"/>
              </a:xfrm>
              <a:prstGeom prst="rect">
                <a:avLst/>
              </a:prstGeom>
              <a:blipFill>
                <a:blip r:embed="rId5"/>
                <a:stretch>
                  <a:fillRect l="-35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5654EB1-8347-E347-B54F-FEC6CD3B70AF}"/>
                  </a:ext>
                </a:extLst>
              </p:cNvPr>
              <p:cNvSpPr/>
              <p:nvPr/>
            </p:nvSpPr>
            <p:spPr>
              <a:xfrm>
                <a:off x="260192" y="5327288"/>
                <a:ext cx="11931808" cy="1265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乍一看，这两个情况不一样，但是仔细一想，如果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是偶数，</a:t>
                </a:r>
                <a:r>
                  <a:rPr kumimoji="1" lang="en-US" altLang="zh-CN" dirty="0"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en-US" altLang="zh-CN" dirty="0"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，可以代入上图中的数据验证。</a:t>
                </a:r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因此以上两种情况可以合并，即不管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的奇偶性，均有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成立 。</a:t>
                </a:r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由上一页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PPT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，知道 </a:t>
                </a:r>
                <a:r>
                  <a:rPr kumimoji="1" lang="en-US" altLang="zh-CN" b="1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size </a:t>
                </a:r>
                <a:r>
                  <a:rPr kumimoji="1" lang="zh-CN" altLang="en-US" b="1" baseline="-25000" dirty="0">
                    <a:solidFill>
                      <a:srgbClr val="FF40FF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左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。故 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KaiTi_GB2312" panose="0201060903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KaiTi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KaiTi_GB2312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i="1" dirty="0" err="1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 ，即索引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确定了，索引 </a:t>
                </a:r>
                <a:r>
                  <a:rPr kumimoji="1" lang="en-US" altLang="zh-CN" i="1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 也就确定了，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我们可以只关心索引 </a:t>
                </a:r>
                <a:r>
                  <a:rPr kumimoji="1" lang="en-US" altLang="zh-CN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dirty="0">
                    <a:latin typeface="Times New Roman" panose="02020603050405020304" pitchFamily="18" charset="0"/>
                    <a:ea typeface="KaiTi_GB2312" panose="02010609030101010101" pitchFamily="49" charset="-122"/>
                    <a:cs typeface="Times New Roman" panose="02020603050405020304" pitchFamily="18" charset="0"/>
                  </a:rPr>
                  <a:t>。</a:t>
                </a:r>
                <a:endParaRPr kumimoji="1" lang="en-US" altLang="zh-CN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5654EB1-8347-E347-B54F-FEC6CD3B7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2" y="5327288"/>
                <a:ext cx="11931808" cy="1265731"/>
              </a:xfrm>
              <a:prstGeom prst="rect">
                <a:avLst/>
              </a:prstGeom>
              <a:blipFill>
                <a:blip r:embed="rId6"/>
                <a:stretch>
                  <a:fillRect l="-319" r="-2338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ADE5D21C-5884-C44E-A4D5-47A0F1705A3F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6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>
            <a:extLst>
              <a:ext uri="{FF2B5EF4-FFF2-40B4-BE49-F238E27FC236}">
                <a16:creationId xmlns:a16="http://schemas.microsoft.com/office/drawing/2014/main" id="{4EC15FEB-D800-8642-BC22-8C2ECEA832FD}"/>
              </a:ext>
            </a:extLst>
          </p:cNvPr>
          <p:cNvSpPr/>
          <p:nvPr/>
        </p:nvSpPr>
        <p:spPr>
          <a:xfrm>
            <a:off x="260191" y="6080516"/>
            <a:ext cx="11517201" cy="68112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57931EA-83B8-7C49-9C2D-3AA4A8D98885}"/>
              </a:ext>
            </a:extLst>
          </p:cNvPr>
          <p:cNvSpPr/>
          <p:nvPr/>
        </p:nvSpPr>
        <p:spPr>
          <a:xfrm>
            <a:off x="251388" y="4618559"/>
            <a:ext cx="11526004" cy="13944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29BBFE-A193-F642-8851-8FFC8B69267E}"/>
              </a:ext>
            </a:extLst>
          </p:cNvPr>
          <p:cNvSpPr/>
          <p:nvPr/>
        </p:nvSpPr>
        <p:spPr>
          <a:xfrm>
            <a:off x="346462" y="4719448"/>
            <a:ext cx="5711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nums1[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nums2[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左边的最大值比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右边的最小值要大，说明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 前面的数组要缩小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，相应地 nums2 前面的数组要扩大，因此 i 至少要向左移，右边界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right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1。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A16E315-6297-D349-8005-921DF808ADF2}"/>
              </a:ext>
            </a:extLst>
          </p:cNvPr>
          <p:cNvSpPr/>
          <p:nvPr/>
        </p:nvSpPr>
        <p:spPr>
          <a:xfrm>
            <a:off x="251388" y="2960574"/>
            <a:ext cx="11526004" cy="150741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C9B94F-675A-4548-AC70-12FA8C5EEC71}"/>
              </a:ext>
            </a:extLst>
          </p:cNvPr>
          <p:cNvSpPr/>
          <p:nvPr/>
        </p:nvSpPr>
        <p:spPr>
          <a:xfrm>
            <a:off x="346462" y="3091732"/>
            <a:ext cx="60307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nums2[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 nums1[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</a:t>
            </a:r>
            <a:r>
              <a:rPr lang="zh-CN" altLang="en-US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nums2 左边的最大值比 nums1 右边的最小值要大，说明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 前面的数组要扩大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，相应地 nums2 前面的数组要缩小，因此 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至少要向右移，左边界 left =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+ 1。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963D8B2-CACB-5D4E-8CF2-5691075637B9}"/>
              </a:ext>
            </a:extLst>
          </p:cNvPr>
          <p:cNvSpPr/>
          <p:nvPr/>
        </p:nvSpPr>
        <p:spPr>
          <a:xfrm>
            <a:off x="364902" y="6139948"/>
            <a:ext cx="11557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：如果“nums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左边的最大值小于等于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右边的最小值”，且“nums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左边的最大值小于等于 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右边的最小值”（正如上面两种情况右边的那两张图一样），我们就找到了索引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，算法结束。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6E18F9-4FF8-5F45-A826-D4E8BE00965E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D651BF-D82D-BA49-A543-75F7ABD0C9A7}"/>
              </a:ext>
            </a:extLst>
          </p:cNvPr>
          <p:cNvSpPr/>
          <p:nvPr/>
        </p:nvSpPr>
        <p:spPr>
          <a:xfrm>
            <a:off x="260192" y="689959"/>
            <a:ext cx="11931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根据上一页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的分析，我们的问题就可以转化为，在有序数组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中寻找一个索引</a:t>
            </a:r>
            <a:r>
              <a:rPr kumimoji="1"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，使得如下两个条件成立（下面这两个条件在第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张幻灯片中出现过）。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左边所有的数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b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小于等于</a:t>
            </a:r>
            <a:r>
              <a:rPr kumimoji="1" lang="zh-CN" alt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红线右边所有的数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条件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）当两个数组的元素个数之和为奇数的时候，有：</a:t>
            </a:r>
            <a:r>
              <a:rPr kumimoji="1" lang="en-US" altLang="zh-CN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size </a:t>
            </a:r>
            <a:r>
              <a:rPr kumimoji="1" lang="zh-CN" altLang="en-US" b="1" baseline="-25000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在一个有序数组中寻找一个索引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，这是二分查找法干的事情。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方法确定了，上面的条件就是帮助我们如何寻找索引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的。还是结合具体的例子来说。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61EA69-C262-5A48-8818-47B33B6E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881" y="4734109"/>
            <a:ext cx="2476500" cy="10033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566899-B3BA-0B4C-860F-C4F956E6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631" y="4734109"/>
            <a:ext cx="2476500" cy="1003300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A4E1CDE-4AD8-104F-96FD-3B2EB8E7825D}"/>
              </a:ext>
            </a:extLst>
          </p:cNvPr>
          <p:cNvCxnSpPr>
            <a:cxnSpLocks/>
          </p:cNvCxnSpPr>
          <p:nvPr/>
        </p:nvCxnSpPr>
        <p:spPr>
          <a:xfrm>
            <a:off x="8178941" y="5303639"/>
            <a:ext cx="8978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D682413-0229-9B4A-937B-2A69BEBB7748}"/>
              </a:ext>
            </a:extLst>
          </p:cNvPr>
          <p:cNvSpPr/>
          <p:nvPr/>
        </p:nvSpPr>
        <p:spPr>
          <a:xfrm>
            <a:off x="10473340" y="50111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203951-8632-294E-923E-72C8E827B914}"/>
              </a:ext>
            </a:extLst>
          </p:cNvPr>
          <p:cNvSpPr/>
          <p:nvPr/>
        </p:nvSpPr>
        <p:spPr>
          <a:xfrm>
            <a:off x="7730140" y="501110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D6215C-69A4-1C47-9C2B-397D785CA239}"/>
              </a:ext>
            </a:extLst>
          </p:cNvPr>
          <p:cNvGrpSpPr/>
          <p:nvPr/>
        </p:nvGrpSpPr>
        <p:grpSpPr>
          <a:xfrm>
            <a:off x="6472333" y="3105224"/>
            <a:ext cx="5259350" cy="1370746"/>
            <a:chOff x="7640598" y="3115600"/>
            <a:chExt cx="5259350" cy="13707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8F2B0E-31F9-FE44-9AC8-FB78C717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0598" y="3115600"/>
              <a:ext cx="2070100" cy="10033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937FEC8-2A57-1B4B-8C4A-B903F2F8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9848" y="3115600"/>
              <a:ext cx="2070100" cy="1003300"/>
            </a:xfrm>
            <a:prstGeom prst="rect">
              <a:avLst/>
            </a:prstGeom>
          </p:spPr>
        </p:pic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F54873B-7262-4547-BDB1-D0301CD4B910}"/>
                </a:ext>
              </a:extLst>
            </p:cNvPr>
            <p:cNvCxnSpPr>
              <a:cxnSpLocks/>
            </p:cNvCxnSpPr>
            <p:nvPr/>
          </p:nvCxnSpPr>
          <p:spPr>
            <a:xfrm>
              <a:off x="9799908" y="3610994"/>
              <a:ext cx="89782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C3E76F-9A70-F446-BB9A-15C30CAE5CD8}"/>
                </a:ext>
              </a:extLst>
            </p:cNvPr>
            <p:cNvSpPr/>
            <p:nvPr/>
          </p:nvSpPr>
          <p:spPr>
            <a:xfrm>
              <a:off x="8493547" y="338172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1E7828-DAA4-684A-A3CB-92461F2740A8}"/>
                </a:ext>
              </a:extLst>
            </p:cNvPr>
            <p:cNvSpPr/>
            <p:nvPr/>
          </p:nvSpPr>
          <p:spPr>
            <a:xfrm>
              <a:off x="12073089" y="338172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CB27AED-5508-564B-9FBF-D107AB3DB0BE}"/>
                </a:ext>
              </a:extLst>
            </p:cNvPr>
            <p:cNvSpPr/>
            <p:nvPr/>
          </p:nvSpPr>
          <p:spPr>
            <a:xfrm>
              <a:off x="8917753" y="411701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DDF8605-62F7-D849-A9D6-AB3DA4F7F396}"/>
                </a:ext>
              </a:extLst>
            </p:cNvPr>
            <p:cNvSpPr/>
            <p:nvPr/>
          </p:nvSpPr>
          <p:spPr>
            <a:xfrm>
              <a:off x="11689233" y="411701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i="1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91342E8-14C6-874D-AFFF-ADA73002EDE5}"/>
              </a:ext>
            </a:extLst>
          </p:cNvPr>
          <p:cNvSpPr/>
          <p:nvPr/>
        </p:nvSpPr>
        <p:spPr>
          <a:xfrm>
            <a:off x="6472333" y="569054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5C1624-5E64-EC4E-A1EC-F6955D59A541}"/>
              </a:ext>
            </a:extLst>
          </p:cNvPr>
          <p:cNvSpPr/>
          <p:nvPr/>
        </p:nvSpPr>
        <p:spPr>
          <a:xfrm>
            <a:off x="10073372" y="569054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8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16E740-0193-6149-9CC6-67545EFC130A}"/>
              </a:ext>
            </a:extLst>
          </p:cNvPr>
          <p:cNvSpPr/>
          <p:nvPr/>
        </p:nvSpPr>
        <p:spPr>
          <a:xfrm>
            <a:off x="260191" y="1645224"/>
            <a:ext cx="120173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我们还要思考以下几个事情：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、我们尽量让有序数组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更短一些，这样可以缩小二分查找的循环次数；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具体的做法是：刚开始就检测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的长度，如果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的长度大于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，交换它们的引用。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、索引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的搜索范围：根据第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张、第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张和第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章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，索引 </a:t>
            </a:r>
            <a:r>
              <a:rPr kumimoji="1" lang="en-US" altLang="zh-CN" i="1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的取值最小是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，最大是 </a:t>
            </a:r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、前面我们介绍了边界条件，当出现边界条件，即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只要红线一侧有空集的时候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，我们该如何处理呢？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分析：在之前介绍的算法中，出现空值的时候，由于最值的选择，我们期望自定义的极值都不会被算法选上。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由于我们</a:t>
            </a:r>
            <a:r>
              <a:rPr kumimoji="1" lang="zh-CN" altLang="en-US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只关心粉色部分的最大值，因此，只要粉色部分为空的时候，就设置它为一个负数的最小值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同理，由于我们</a:t>
            </a:r>
            <a:r>
              <a:rPr kumimoji="1" lang="zh-CN" altLang="en-US" b="1" dirty="0">
                <a:solidFill>
                  <a:srgbClr val="0432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只关心蓝色部分的最小值，因此，只要蓝色部分为空的时候，就设置它为一个正数的最大值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（这一点我说得很隐晦，大家可以参考示例代码和我在第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张、第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张画的图来体会这个技巧） 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D0E41-0B7A-204E-BC25-B9CBF99C9567}"/>
              </a:ext>
            </a:extLst>
          </p:cNvPr>
          <p:cNvSpPr/>
          <p:nvPr/>
        </p:nvSpPr>
        <p:spPr>
          <a:xfrm>
            <a:off x="2161880" y="102000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：“寻找两个有序数组的中位数”题解配图（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351</TotalTime>
  <Words>2734</Words>
  <Application>Microsoft Macintosh PowerPoint</Application>
  <PresentationFormat>宽屏</PresentationFormat>
  <Paragraphs>186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SimHei</vt:lpstr>
      <vt:lpstr>SimHei</vt:lpstr>
      <vt:lpstr>楷体</vt:lpstr>
      <vt:lpstr>KaiTi_GB2312</vt:lpstr>
      <vt:lpstr>KaiTi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41</cp:revision>
  <dcterms:created xsi:type="dcterms:W3CDTF">2019-06-28T08:05:15Z</dcterms:created>
  <dcterms:modified xsi:type="dcterms:W3CDTF">2019-07-18T08:27:34Z</dcterms:modified>
</cp:coreProperties>
</file>