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3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295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：“数据流的中位数”题解配图（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389078" y="1238338"/>
            <a:ext cx="116772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、易知，判断从数据流中读出的数的个数的奇偶性很重要，因为奇偶性决定了中位数的个数。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）当从数据流中读出的数的个数为奇数的时候，中位数只有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）当从数据流中读出的数的个数为偶数的时候，中位数有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个。我们不妨分别称它们为“左中位数” 和“右中位数” 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C27F85-FB78-B94B-B3FC-38EC4A48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54" y="2789113"/>
            <a:ext cx="3419937" cy="5035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5D7145-DE27-3240-B654-629E4130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16" y="5092229"/>
            <a:ext cx="4136014" cy="509048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8C00C2D-C78A-9946-BF9A-0D9F03761E73}"/>
              </a:ext>
            </a:extLst>
          </p:cNvPr>
          <p:cNvCxnSpPr/>
          <p:nvPr/>
        </p:nvCxnSpPr>
        <p:spPr>
          <a:xfrm flipV="1">
            <a:off x="5300022" y="3358651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1AFFA10-A70D-304B-938F-DAF71D63B2BF}"/>
              </a:ext>
            </a:extLst>
          </p:cNvPr>
          <p:cNvCxnSpPr/>
          <p:nvPr/>
        </p:nvCxnSpPr>
        <p:spPr>
          <a:xfrm flipV="1">
            <a:off x="4952975" y="5671183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C70F35C-3D07-1C48-B81C-0D60F6343554}"/>
              </a:ext>
            </a:extLst>
          </p:cNvPr>
          <p:cNvCxnSpPr/>
          <p:nvPr/>
        </p:nvCxnSpPr>
        <p:spPr>
          <a:xfrm flipV="1">
            <a:off x="5638775" y="5671183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99B887-5EF9-1A42-A3FC-E55F36E5D09B}"/>
              </a:ext>
            </a:extLst>
          </p:cNvPr>
          <p:cNvSpPr txBox="1"/>
          <p:nvPr/>
        </p:nvSpPr>
        <p:spPr>
          <a:xfrm flipH="1">
            <a:off x="4877035" y="3531799"/>
            <a:ext cx="1009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BFF484-F1B8-2A45-872F-B6FED96F1F48}"/>
              </a:ext>
            </a:extLst>
          </p:cNvPr>
          <p:cNvSpPr txBox="1"/>
          <p:nvPr/>
        </p:nvSpPr>
        <p:spPr>
          <a:xfrm flipH="1">
            <a:off x="5487803" y="5928434"/>
            <a:ext cx="128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右中位数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D998DB-1117-774E-89A7-DC3ABA342B06}"/>
              </a:ext>
            </a:extLst>
          </p:cNvPr>
          <p:cNvSpPr/>
          <p:nvPr/>
        </p:nvSpPr>
        <p:spPr>
          <a:xfrm>
            <a:off x="4294620" y="592843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左中位数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928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295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：“数据流的中位数”题解配图（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69D83C-E294-994D-851D-5BB1CBDB7982}"/>
              </a:ext>
            </a:extLst>
          </p:cNvPr>
          <p:cNvSpPr txBox="1"/>
          <p:nvPr/>
        </p:nvSpPr>
        <p:spPr>
          <a:xfrm flipH="1">
            <a:off x="122547" y="738137"/>
            <a:ext cx="12069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、其次，我们看一看中位数的特点。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如果数据流中每读出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个数后都排一次序，“中位数”就位于这些数的“中间”，“中位数”把它们分为两个部分，一部分是“前有序数组”，另一部分是“后有序数组”。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C8FCD2-54B5-EB4D-BF43-7C114B8F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42" y="2469115"/>
            <a:ext cx="3419937" cy="5035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370058C-EE7A-744B-9FF0-4E0C1565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58" y="2481214"/>
            <a:ext cx="4091336" cy="503549"/>
          </a:xfrm>
          <a:prstGeom prst="rect">
            <a:avLst/>
          </a:prstGeom>
        </p:spPr>
      </p:pic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D525ACA-FA99-384B-8249-B281BC1D609B}"/>
              </a:ext>
            </a:extLst>
          </p:cNvPr>
          <p:cNvCxnSpPr>
            <a:cxnSpLocks/>
          </p:cNvCxnSpPr>
          <p:nvPr/>
        </p:nvCxnSpPr>
        <p:spPr>
          <a:xfrm flipV="1">
            <a:off x="3075610" y="2984763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A951133-056F-0D40-B107-368E590BCF12}"/>
              </a:ext>
            </a:extLst>
          </p:cNvPr>
          <p:cNvSpPr txBox="1"/>
          <p:nvPr/>
        </p:nvSpPr>
        <p:spPr>
          <a:xfrm flipH="1">
            <a:off x="2652623" y="3157911"/>
            <a:ext cx="1009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中位数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73AF1E6-FD5B-9945-B6C2-7E1219C667B5}"/>
              </a:ext>
            </a:extLst>
          </p:cNvPr>
          <p:cNvCxnSpPr>
            <a:cxnSpLocks/>
          </p:cNvCxnSpPr>
          <p:nvPr/>
        </p:nvCxnSpPr>
        <p:spPr>
          <a:xfrm flipV="1">
            <a:off x="8294411" y="3024334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3B004A9-9CB0-6048-81BC-3BB45C11D9CA}"/>
              </a:ext>
            </a:extLst>
          </p:cNvPr>
          <p:cNvCxnSpPr>
            <a:cxnSpLocks/>
          </p:cNvCxnSpPr>
          <p:nvPr/>
        </p:nvCxnSpPr>
        <p:spPr>
          <a:xfrm flipV="1">
            <a:off x="8980211" y="3024334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63543-D5D7-CF44-940E-F7B08CF4239D}"/>
              </a:ext>
            </a:extLst>
          </p:cNvPr>
          <p:cNvSpPr txBox="1"/>
          <p:nvPr/>
        </p:nvSpPr>
        <p:spPr>
          <a:xfrm flipH="1">
            <a:off x="8829239" y="3281585"/>
            <a:ext cx="128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右中位数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12FF09-3EF4-744B-9792-EA0CC24EEC38}"/>
              </a:ext>
            </a:extLst>
          </p:cNvPr>
          <p:cNvSpPr/>
          <p:nvPr/>
        </p:nvSpPr>
        <p:spPr>
          <a:xfrm>
            <a:off x="7636056" y="328158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左中位数</a:t>
            </a:r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6B3DFEA-469B-7445-9F18-26023139F046}"/>
              </a:ext>
            </a:extLst>
          </p:cNvPr>
          <p:cNvSpPr/>
          <p:nvPr/>
        </p:nvSpPr>
        <p:spPr>
          <a:xfrm>
            <a:off x="2330280" y="2113824"/>
            <a:ext cx="1082348" cy="307777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A195EBB-E0AE-8342-914E-089B6F4A557C}"/>
              </a:ext>
            </a:extLst>
          </p:cNvPr>
          <p:cNvSpPr/>
          <p:nvPr/>
        </p:nvSpPr>
        <p:spPr>
          <a:xfrm>
            <a:off x="3412628" y="2122003"/>
            <a:ext cx="1082348" cy="307777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E5EA1F-3CE1-FB4F-ADD0-8053301E5564}"/>
              </a:ext>
            </a:extLst>
          </p:cNvPr>
          <p:cNvSpPr/>
          <p:nvPr/>
        </p:nvSpPr>
        <p:spPr>
          <a:xfrm>
            <a:off x="7564431" y="2125924"/>
            <a:ext cx="1082348" cy="307777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690DFC3-2D9A-1A41-BC71-96F383E92AA4}"/>
              </a:ext>
            </a:extLst>
          </p:cNvPr>
          <p:cNvSpPr/>
          <p:nvPr/>
        </p:nvSpPr>
        <p:spPr>
          <a:xfrm>
            <a:off x="8646779" y="2134103"/>
            <a:ext cx="1082348" cy="307777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317453-6C9C-7049-BC3E-196D13716D00}"/>
              </a:ext>
            </a:extLst>
          </p:cNvPr>
          <p:cNvSpPr txBox="1"/>
          <p:nvPr/>
        </p:nvSpPr>
        <p:spPr>
          <a:xfrm flipH="1">
            <a:off x="122548" y="3640866"/>
            <a:ext cx="1179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、我们发现如下事实：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）当从数据流中读出的数的个数为奇数的时候，中位数是“前有序数组”中的最大值，如下左图所示；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）当从数据流中读出的数的个数为偶数的时候，如下右图所示。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638D1BB-A618-B546-8213-96AC138C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642" y="5242113"/>
            <a:ext cx="3419937" cy="50354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8167FAC-7D3A-7E42-82FC-3C003934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958" y="5242112"/>
            <a:ext cx="4091336" cy="503549"/>
          </a:xfrm>
          <a:prstGeom prst="rect">
            <a:avLst/>
          </a:prstGeom>
        </p:spPr>
      </p:pic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D3C7B5B-ACD8-A94F-AA7E-CC49FAA93A08}"/>
              </a:ext>
            </a:extLst>
          </p:cNvPr>
          <p:cNvCxnSpPr/>
          <p:nvPr/>
        </p:nvCxnSpPr>
        <p:spPr>
          <a:xfrm flipV="1">
            <a:off x="3075610" y="5757761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2A6612-FA31-FB49-AE42-247B5E834E6F}"/>
              </a:ext>
            </a:extLst>
          </p:cNvPr>
          <p:cNvSpPr txBox="1"/>
          <p:nvPr/>
        </p:nvSpPr>
        <p:spPr>
          <a:xfrm flipH="1">
            <a:off x="122547" y="6042483"/>
            <a:ext cx="3704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左中位数是“前有序数组”中的最大值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3975627-4A0B-774E-A563-FC6916BE43A7}"/>
              </a:ext>
            </a:extLst>
          </p:cNvPr>
          <p:cNvCxnSpPr/>
          <p:nvPr/>
        </p:nvCxnSpPr>
        <p:spPr>
          <a:xfrm flipV="1">
            <a:off x="8294411" y="5785232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3F5BDE9-76D5-4D42-9ACD-9ABE7EAF96CE}"/>
              </a:ext>
            </a:extLst>
          </p:cNvPr>
          <p:cNvCxnSpPr/>
          <p:nvPr/>
        </p:nvCxnSpPr>
        <p:spPr>
          <a:xfrm flipV="1">
            <a:off x="8980211" y="5785232"/>
            <a:ext cx="0" cy="226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7217111-B237-0949-975C-905D436E7CB3}"/>
              </a:ext>
            </a:extLst>
          </p:cNvPr>
          <p:cNvSpPr txBox="1"/>
          <p:nvPr/>
        </p:nvSpPr>
        <p:spPr>
          <a:xfrm flipH="1">
            <a:off x="8629542" y="6042483"/>
            <a:ext cx="393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右中位数是“后有序数组”中的最小值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A851542-BD01-C34C-A765-209022922127}"/>
              </a:ext>
            </a:extLst>
          </p:cNvPr>
          <p:cNvSpPr/>
          <p:nvPr/>
        </p:nvSpPr>
        <p:spPr>
          <a:xfrm>
            <a:off x="4866309" y="6042483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左中位数是“前有序数组”中的最大值</a:t>
            </a:r>
            <a:endParaRPr kumimoji="1" lang="en-US" altLang="zh-CN" sz="16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488370-6D74-AA43-8EE9-87CB6F5DE3FE}"/>
              </a:ext>
            </a:extLst>
          </p:cNvPr>
          <p:cNvSpPr/>
          <p:nvPr/>
        </p:nvSpPr>
        <p:spPr>
          <a:xfrm>
            <a:off x="2330280" y="4886822"/>
            <a:ext cx="1082348" cy="307777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563DE7-C2B7-3445-9B69-019F0BCA6B70}"/>
              </a:ext>
            </a:extLst>
          </p:cNvPr>
          <p:cNvSpPr/>
          <p:nvPr/>
        </p:nvSpPr>
        <p:spPr>
          <a:xfrm>
            <a:off x="3412628" y="4895001"/>
            <a:ext cx="1082348" cy="307777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9336E2-952C-C743-8924-93A8D354B31C}"/>
              </a:ext>
            </a:extLst>
          </p:cNvPr>
          <p:cNvSpPr/>
          <p:nvPr/>
        </p:nvSpPr>
        <p:spPr>
          <a:xfrm>
            <a:off x="7564431" y="4886822"/>
            <a:ext cx="1082348" cy="307777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D0148D7-380B-C34B-BA62-EF3E2012C4C4}"/>
              </a:ext>
            </a:extLst>
          </p:cNvPr>
          <p:cNvSpPr/>
          <p:nvPr/>
        </p:nvSpPr>
        <p:spPr>
          <a:xfrm>
            <a:off x="8646779" y="4895001"/>
            <a:ext cx="1082348" cy="307777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295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：“数据流的中位数”题解配图（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44C0A1-A6C7-1A4C-B4A9-FA532BE064AF}"/>
              </a:ext>
            </a:extLst>
          </p:cNvPr>
          <p:cNvSpPr txBox="1"/>
          <p:nvPr/>
        </p:nvSpPr>
        <p:spPr>
          <a:xfrm flipH="1">
            <a:off x="197764" y="803949"/>
            <a:ext cx="11642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、由于我们只关心这两个“有序数组”中的最值，有一个数据结构可以帮助我们快速找到这个最值，这就是“优先队列” 。具体来说：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）“前有序数组”因为关心最大值，可以“动态地”放置在一个“大顶堆”中；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）“后有序数组”因为关心最小值，可以“动态地”放置在一个“小顶堆”中。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959444-CAD3-6B48-B59C-ADA8C021E56F}"/>
              </a:ext>
            </a:extLst>
          </p:cNvPr>
          <p:cNvSpPr txBox="1"/>
          <p:nvPr/>
        </p:nvSpPr>
        <p:spPr>
          <a:xfrm flipH="1">
            <a:off x="197763" y="2127388"/>
            <a:ext cx="11887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当从数据流中读出的数的个数为偶数的时候，让两个堆中的元素个数相等，两个堆顶元素的平均值就是所求的中位数（如下左图）；当从数据流中读出的数的个数为奇数的时候，只要保证大顶堆的元素个数永远比小顶堆的元素个数多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个，那么大顶堆的堆顶元素就是所求的中位数（如下右图） 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F8B67E2-0204-7540-A282-C8E77DBF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85" y="3952834"/>
            <a:ext cx="3529626" cy="23836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2F87455-A519-2143-9DAF-0D172112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55" y="3992497"/>
            <a:ext cx="3953204" cy="2362835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6C961E5-CA61-1841-9991-E499B55D004B}"/>
              </a:ext>
            </a:extLst>
          </p:cNvPr>
          <p:cNvCxnSpPr>
            <a:cxnSpLocks/>
          </p:cNvCxnSpPr>
          <p:nvPr/>
        </p:nvCxnSpPr>
        <p:spPr>
          <a:xfrm flipH="1">
            <a:off x="2244577" y="3857760"/>
            <a:ext cx="1100438" cy="27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B058B5E-3C8C-ED45-BDF7-E3ED92A35C2B}"/>
              </a:ext>
            </a:extLst>
          </p:cNvPr>
          <p:cNvCxnSpPr>
            <a:cxnSpLocks/>
          </p:cNvCxnSpPr>
          <p:nvPr/>
        </p:nvCxnSpPr>
        <p:spPr>
          <a:xfrm>
            <a:off x="3468414" y="3857760"/>
            <a:ext cx="594539" cy="129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28C75B1-4A42-4641-9DCB-8152B44CEA51}"/>
              </a:ext>
            </a:extLst>
          </p:cNvPr>
          <p:cNvSpPr/>
          <p:nvPr/>
        </p:nvSpPr>
        <p:spPr>
          <a:xfrm>
            <a:off x="2710650" y="34884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它们的平均值是中位数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1C9875-1DFC-F54D-A9D1-651341DFDD9F}"/>
              </a:ext>
            </a:extLst>
          </p:cNvPr>
          <p:cNvSpPr/>
          <p:nvPr/>
        </p:nvSpPr>
        <p:spPr>
          <a:xfrm>
            <a:off x="8540375" y="35146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它是中位数</a:t>
            </a:r>
            <a:endParaRPr lang="zh-CN" altLang="en-US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7BADC1C-9977-DF45-9735-BC46F1085907}"/>
              </a:ext>
            </a:extLst>
          </p:cNvPr>
          <p:cNvCxnSpPr>
            <a:cxnSpLocks/>
          </p:cNvCxnSpPr>
          <p:nvPr/>
        </p:nvCxnSpPr>
        <p:spPr>
          <a:xfrm flipH="1">
            <a:off x="7924800" y="3876614"/>
            <a:ext cx="615576" cy="27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三角形 25">
            <a:extLst>
              <a:ext uri="{FF2B5EF4-FFF2-40B4-BE49-F238E27FC236}">
                <a16:creationId xmlns:a16="http://schemas.microsoft.com/office/drawing/2014/main" id="{E67A5941-AFA7-8A47-98F3-06DF250AFEC1}"/>
              </a:ext>
            </a:extLst>
          </p:cNvPr>
          <p:cNvSpPr/>
          <p:nvPr/>
        </p:nvSpPr>
        <p:spPr>
          <a:xfrm>
            <a:off x="911213" y="3543834"/>
            <a:ext cx="2217683" cy="1611226"/>
          </a:xfrm>
          <a:prstGeom prst="triangle">
            <a:avLst/>
          </a:prstGeom>
          <a:solidFill>
            <a:srgbClr val="FF4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5E52FA04-FA82-8743-B185-FA24B53678CD}"/>
              </a:ext>
            </a:extLst>
          </p:cNvPr>
          <p:cNvSpPr/>
          <p:nvPr/>
        </p:nvSpPr>
        <p:spPr>
          <a:xfrm>
            <a:off x="6350164" y="3616984"/>
            <a:ext cx="2959299" cy="2149956"/>
          </a:xfrm>
          <a:prstGeom prst="triangle">
            <a:avLst/>
          </a:prstGeom>
          <a:solidFill>
            <a:srgbClr val="FF4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A60D9DE6-F0CA-0E48-B412-71E46E2366ED}"/>
              </a:ext>
            </a:extLst>
          </p:cNvPr>
          <p:cNvSpPr/>
          <p:nvPr/>
        </p:nvSpPr>
        <p:spPr>
          <a:xfrm>
            <a:off x="3072108" y="4814036"/>
            <a:ext cx="2217683" cy="1611226"/>
          </a:xfrm>
          <a:prstGeom prst="triangle">
            <a:avLst/>
          </a:prstGeom>
          <a:solidFill>
            <a:srgbClr val="0432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DEA8492D-4889-C34A-AD0E-A3559B42AF05}"/>
              </a:ext>
            </a:extLst>
          </p:cNvPr>
          <p:cNvSpPr/>
          <p:nvPr/>
        </p:nvSpPr>
        <p:spPr>
          <a:xfrm>
            <a:off x="8821267" y="4832890"/>
            <a:ext cx="2217683" cy="1611226"/>
          </a:xfrm>
          <a:prstGeom prst="triangle">
            <a:avLst/>
          </a:prstGeom>
          <a:solidFill>
            <a:srgbClr val="0432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AB641C2-C23A-9D45-957D-425236F68E20}"/>
              </a:ext>
            </a:extLst>
          </p:cNvPr>
          <p:cNvSpPr/>
          <p:nvPr/>
        </p:nvSpPr>
        <p:spPr>
          <a:xfrm>
            <a:off x="1658416" y="3181837"/>
            <a:ext cx="723275" cy="307777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大顶堆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3EFEF78-2844-FC4B-B899-1FB3703A60D9}"/>
              </a:ext>
            </a:extLst>
          </p:cNvPr>
          <p:cNvSpPr/>
          <p:nvPr/>
        </p:nvSpPr>
        <p:spPr>
          <a:xfrm>
            <a:off x="3819311" y="6454963"/>
            <a:ext cx="723275" cy="307777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小顶堆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C7468D7-7672-F14C-9A30-4BB5DFF5E0A5}"/>
              </a:ext>
            </a:extLst>
          </p:cNvPr>
          <p:cNvSpPr/>
          <p:nvPr/>
        </p:nvSpPr>
        <p:spPr>
          <a:xfrm>
            <a:off x="7449616" y="3200691"/>
            <a:ext cx="723275" cy="307777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大顶堆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1C05597-A9BD-5347-89A6-CBE30BF981EC}"/>
              </a:ext>
            </a:extLst>
          </p:cNvPr>
          <p:cNvSpPr/>
          <p:nvPr/>
        </p:nvSpPr>
        <p:spPr>
          <a:xfrm>
            <a:off x="9568470" y="6473817"/>
            <a:ext cx="723275" cy="307777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小顶堆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C9A2268-670C-324D-9396-AF374208E28E}"/>
              </a:ext>
            </a:extLst>
          </p:cNvPr>
          <p:cNvCxnSpPr>
            <a:cxnSpLocks/>
          </p:cNvCxnSpPr>
          <p:nvPr/>
        </p:nvCxnSpPr>
        <p:spPr>
          <a:xfrm>
            <a:off x="5922308" y="3181837"/>
            <a:ext cx="0" cy="3580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6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295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：“数据流的中位数”题解配图（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CAA90A-AB2C-F545-B1D2-17880993E29A}"/>
              </a:ext>
            </a:extLst>
          </p:cNvPr>
          <p:cNvSpPr txBox="1"/>
          <p:nvPr/>
        </p:nvSpPr>
        <p:spPr>
          <a:xfrm flipH="1">
            <a:off x="541478" y="1030328"/>
            <a:ext cx="883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、为了得到所求的中位数，在任何时刻，两个堆应该始终保持的性质如下：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）大顶堆的堆顶元素，小于或者等于小顶堆的堆顶元素；</a:t>
            </a: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）大顶堆的元素个数或者与小顶堆的元素个数相等，或者多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65FEFB-2301-B145-AD41-E1123D8141AA}"/>
              </a:ext>
            </a:extLst>
          </p:cNvPr>
          <p:cNvSpPr txBox="1"/>
          <p:nvPr/>
        </p:nvSpPr>
        <p:spPr>
          <a:xfrm flipH="1">
            <a:off x="541478" y="2509346"/>
            <a:ext cx="116505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、具体可以进行如下操作：</a:t>
            </a: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种情况： 当两个堆的元素个数之和为偶数（例如一开始的时候），为了让大顶堆中多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个元素，采用这样的流程：“大顶堆”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小顶堆”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大顶堆”；</a:t>
            </a: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种情况： 当两个堆的元素个数之和为奇数，此时小顶堆必须多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个元素，这样大顶堆和小顶堆的元素个数才相等，采用这样的流程：“大顶堆”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小顶堆” 即可。</a:t>
            </a:r>
          </a:p>
          <a:p>
            <a:endParaRPr kumimoji="1" lang="zh-CN" altLang="en-US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因此无论两个堆的元素个数之和是奇数或者是偶数，都得先 “大顶堆” 再 “小顶堆” ，而当加入一个元素之后，元素个数为奇数的时候，再把小顶堆的堆顶元素拿给大顶堆就可以了。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3DBEFD-C138-BF47-AA3C-FD9F0DCFADFC}"/>
              </a:ext>
            </a:extLst>
          </p:cNvPr>
          <p:cNvSpPr txBox="1"/>
          <p:nvPr/>
        </p:nvSpPr>
        <p:spPr>
          <a:xfrm flipH="1">
            <a:off x="540731" y="5713485"/>
            <a:ext cx="10516910" cy="83099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将元素放入优先队列以后，优先队列会自行调整（以对数时间复杂度），把“最优值”放入堆顶，这是使用优先队列解决这个问题的原因。</a:t>
            </a:r>
          </a:p>
        </p:txBody>
      </p:sp>
    </p:spTree>
    <p:extLst>
      <p:ext uri="{BB962C8B-B14F-4D97-AF65-F5344CB8AC3E}">
        <p14:creationId xmlns:p14="http://schemas.microsoft.com/office/powerpoint/2010/main" val="167061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146</TotalTime>
  <Words>904</Words>
  <Application>Microsoft Macintosh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2019-06-28T08:05:15Z</dcterms:created>
  <dcterms:modified xsi:type="dcterms:W3CDTF">2019-06-30T19:33:55Z</dcterms:modified>
</cp:coreProperties>
</file>