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8DEB3F-0E56-2A42-B43D-03565AF13A8F}"/>
              </a:ext>
            </a:extLst>
          </p:cNvPr>
          <p:cNvSpPr/>
          <p:nvPr/>
        </p:nvSpPr>
        <p:spPr>
          <a:xfrm>
            <a:off x="651857" y="783472"/>
            <a:ext cx="10059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方法一：先固定 </a:t>
            </a:r>
            <a:r>
              <a:rPr lang="en-US" altLang="zh-CN" i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，然后固定 </a:t>
            </a:r>
            <a:r>
              <a:rPr lang="en-US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，在剩下的区间里，找第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不满足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构成三角形的第三条边的索引，即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找第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个大于等于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[j]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的索引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E54A7D1-1F5F-974F-900D-9C355AFF5EC6}"/>
              </a:ext>
            </a:extLst>
          </p:cNvPr>
          <p:cNvGrpSpPr/>
          <p:nvPr/>
        </p:nvGrpSpPr>
        <p:grpSpPr>
          <a:xfrm>
            <a:off x="2759762" y="1851770"/>
            <a:ext cx="8359151" cy="2881580"/>
            <a:chOff x="2759762" y="1210745"/>
            <a:chExt cx="8359151" cy="2881580"/>
          </a:xfrm>
        </p:grpSpPr>
        <p:sp>
          <p:nvSpPr>
            <p:cNvPr id="11" name="下箭头 10">
              <a:extLst>
                <a:ext uri="{FF2B5EF4-FFF2-40B4-BE49-F238E27FC236}">
                  <a16:creationId xmlns:a16="http://schemas.microsoft.com/office/drawing/2014/main" id="{E68B4E4D-1087-9E40-9EEA-25D0D6C14933}"/>
                </a:ext>
              </a:extLst>
            </p:cNvPr>
            <p:cNvSpPr/>
            <p:nvPr/>
          </p:nvSpPr>
          <p:spPr>
            <a:xfrm>
              <a:off x="3103806" y="1580077"/>
              <a:ext cx="253922" cy="41799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2" name="下箭头 11">
              <a:extLst>
                <a:ext uri="{FF2B5EF4-FFF2-40B4-BE49-F238E27FC236}">
                  <a16:creationId xmlns:a16="http://schemas.microsoft.com/office/drawing/2014/main" id="{D1CB2204-4609-EC4C-B102-3BE31DA82A02}"/>
                </a:ext>
              </a:extLst>
            </p:cNvPr>
            <p:cNvSpPr/>
            <p:nvPr/>
          </p:nvSpPr>
          <p:spPr>
            <a:xfrm>
              <a:off x="3999352" y="1580077"/>
              <a:ext cx="253922" cy="41799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9C69796-10A2-F044-A045-31600DA97343}"/>
                </a:ext>
              </a:extLst>
            </p:cNvPr>
            <p:cNvGrpSpPr/>
            <p:nvPr/>
          </p:nvGrpSpPr>
          <p:grpSpPr>
            <a:xfrm>
              <a:off x="2759762" y="1210745"/>
              <a:ext cx="8359151" cy="2881580"/>
              <a:chOff x="2759762" y="1210745"/>
              <a:chExt cx="8359151" cy="288158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554DA87-84F1-464F-B543-4BCC0D0F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59762" y="2022834"/>
                <a:ext cx="6327678" cy="669006"/>
              </a:xfrm>
              <a:prstGeom prst="rect">
                <a:avLst/>
              </a:prstGeom>
            </p:spPr>
          </p:pic>
          <p:sp>
            <p:nvSpPr>
              <p:cNvPr id="4" name="左大括号 3">
                <a:extLst>
                  <a:ext uri="{FF2B5EF4-FFF2-40B4-BE49-F238E27FC236}">
                    <a16:creationId xmlns:a16="http://schemas.microsoft.com/office/drawing/2014/main" id="{F767337A-7B1A-0C43-A84B-CA0DA5BD247C}"/>
                  </a:ext>
                </a:extLst>
              </p:cNvPr>
              <p:cNvSpPr/>
              <p:nvPr/>
            </p:nvSpPr>
            <p:spPr>
              <a:xfrm rot="5400000">
                <a:off x="6684989" y="-486270"/>
                <a:ext cx="317802" cy="4487101"/>
              </a:xfrm>
              <a:prstGeom prst="leftBrace">
                <a:avLst>
                  <a:gd name="adj1" fmla="val 8333"/>
                  <a:gd name="adj2" fmla="val 51622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DCD919C-BD0B-804D-95A1-A53317A12207}"/>
                  </a:ext>
                </a:extLst>
              </p:cNvPr>
              <p:cNvSpPr/>
              <p:nvPr/>
            </p:nvSpPr>
            <p:spPr>
              <a:xfrm>
                <a:off x="4923178" y="1210745"/>
                <a:ext cx="34077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索引 </a:t>
                </a:r>
                <a:r>
                  <a:rPr lang="en-US" altLang="zh-CN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的范围：</a:t>
                </a:r>
                <a:r>
                  <a:rPr lang="en-US" altLang="zh-CN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zh-CN" altLang="en-US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en-US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1,</a:t>
                </a:r>
                <a:r>
                  <a:rPr lang="zh-CN" altLang="en-US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size</a:t>
                </a:r>
                <a:r>
                  <a:rPr lang="zh-CN" altLang="en-US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1]</a:t>
                </a:r>
                <a:endPara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43F96E-DFC5-DB46-A473-50BAA13759C5}"/>
                  </a:ext>
                </a:extLst>
              </p:cNvPr>
              <p:cNvSpPr/>
              <p:nvPr/>
            </p:nvSpPr>
            <p:spPr>
              <a:xfrm>
                <a:off x="3782533" y="1210745"/>
                <a:ext cx="8655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索引</a:t>
                </a:r>
                <a:r>
                  <a:rPr lang="zh-CN" altLang="en-US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endPara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BFDAC8B-C45D-E64F-98CA-6D5A92ECE5E5}"/>
                  </a:ext>
                </a:extLst>
              </p:cNvPr>
              <p:cNvSpPr/>
              <p:nvPr/>
            </p:nvSpPr>
            <p:spPr>
              <a:xfrm>
                <a:off x="2830429" y="1210745"/>
                <a:ext cx="11265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索引</a:t>
                </a:r>
                <a:r>
                  <a:rPr lang="zh-CN" altLang="en-US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endPara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下箭头 12">
                <a:extLst>
                  <a:ext uri="{FF2B5EF4-FFF2-40B4-BE49-F238E27FC236}">
                    <a16:creationId xmlns:a16="http://schemas.microsoft.com/office/drawing/2014/main" id="{A65A5CD6-3D61-5645-8DB3-6FDDF45651A6}"/>
                  </a:ext>
                </a:extLst>
              </p:cNvPr>
              <p:cNvSpPr/>
              <p:nvPr/>
            </p:nvSpPr>
            <p:spPr>
              <a:xfrm rot="10800000">
                <a:off x="6716929" y="2747582"/>
                <a:ext cx="253922" cy="417991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6420215-B02C-3544-A4AA-F407EE523AEB}"/>
                  </a:ext>
                </a:extLst>
              </p:cNvPr>
              <p:cNvSpPr/>
              <p:nvPr/>
            </p:nvSpPr>
            <p:spPr>
              <a:xfrm>
                <a:off x="6621181" y="3211574"/>
                <a:ext cx="449773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通过二分查找法要找的 </a:t>
                </a:r>
                <a:r>
                  <a:rPr lang="en-US" altLang="zh-CN" sz="1600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16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6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第 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个不符合构成三角形的第三条边，</a:t>
                </a:r>
                <a:endParaRPr lang="en-US" altLang="zh-CN" sz="16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6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它以及它后面的所有数均不能构成三角形。</a:t>
                </a:r>
              </a:p>
            </p:txBody>
          </p:sp>
          <p:sp>
            <p:nvSpPr>
              <p:cNvPr id="15" name="左大括号 14">
                <a:extLst>
                  <a:ext uri="{FF2B5EF4-FFF2-40B4-BE49-F238E27FC236}">
                    <a16:creationId xmlns:a16="http://schemas.microsoft.com/office/drawing/2014/main" id="{7E818F77-453D-844A-A1DA-43E3A11E3843}"/>
                  </a:ext>
                </a:extLst>
              </p:cNvPr>
              <p:cNvSpPr/>
              <p:nvPr/>
            </p:nvSpPr>
            <p:spPr>
              <a:xfrm rot="16200000">
                <a:off x="5360515" y="1981186"/>
                <a:ext cx="232975" cy="1753327"/>
              </a:xfrm>
              <a:prstGeom prst="leftBrace">
                <a:avLst>
                  <a:gd name="adj1" fmla="val 8333"/>
                  <a:gd name="adj2" fmla="val 51622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C85FEA-48CE-7C4B-9446-A6538DFD3EE4}"/>
                  </a:ext>
                </a:extLst>
              </p:cNvPr>
              <p:cNvSpPr/>
              <p:nvPr/>
            </p:nvSpPr>
            <p:spPr>
              <a:xfrm>
                <a:off x="4027631" y="3049734"/>
                <a:ext cx="233340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这个区间的元素个数为所求</a:t>
                </a:r>
              </a:p>
            </p:txBody>
          </p:sp>
          <p:sp>
            <p:nvSpPr>
              <p:cNvPr id="17" name="下箭头 16">
                <a:extLst>
                  <a:ext uri="{FF2B5EF4-FFF2-40B4-BE49-F238E27FC236}">
                    <a16:creationId xmlns:a16="http://schemas.microsoft.com/office/drawing/2014/main" id="{3680DF69-0D4B-384D-BFD3-B20E8DFC34D0}"/>
                  </a:ext>
                </a:extLst>
              </p:cNvPr>
              <p:cNvSpPr/>
              <p:nvPr/>
            </p:nvSpPr>
            <p:spPr>
              <a:xfrm rot="10800000">
                <a:off x="5432363" y="3381546"/>
                <a:ext cx="249481" cy="294314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bg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81C3E24-7B40-E34C-88E7-729AE9479330}"/>
                  </a:ext>
                </a:extLst>
              </p:cNvPr>
              <p:cNvSpPr/>
              <p:nvPr/>
            </p:nvSpPr>
            <p:spPr>
              <a:xfrm>
                <a:off x="3957676" y="3722993"/>
                <a:ext cx="2949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- 1 - (</a:t>
                </a:r>
                <a:r>
                  <a:rPr lang="en-US" altLang="zh-CN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+ 1) + 1 = </a:t>
                </a:r>
                <a:r>
                  <a:rPr lang="en-US" altLang="zh-CN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- </a:t>
                </a:r>
                <a:r>
                  <a:rPr lang="en-US" altLang="zh-CN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- 1</a:t>
                </a:r>
                <a:endPara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A420DA16-9F79-A84C-8D86-1CEB641BD463}"/>
              </a:ext>
            </a:extLst>
          </p:cNvPr>
          <p:cNvSpPr/>
          <p:nvPr/>
        </p:nvSpPr>
        <p:spPr>
          <a:xfrm>
            <a:off x="651857" y="4720599"/>
            <a:ext cx="11188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情况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：如果找不到大于等于 </a:t>
            </a:r>
            <a:r>
              <a:rPr lang="en-US" altLang="zh-CN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[j]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的索引，说明在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[j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这个区间里的所有元素都满足，其个数为：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size - 1 - (</a:t>
            </a:r>
            <a:r>
              <a:rPr lang="en-US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+ 1) + 1 = size - </a:t>
            </a:r>
            <a:r>
              <a:rPr lang="en-US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- 1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E6F2038-6713-DD42-9EBE-405A2367964F}"/>
              </a:ext>
            </a:extLst>
          </p:cNvPr>
          <p:cNvGrpSpPr/>
          <p:nvPr/>
        </p:nvGrpSpPr>
        <p:grpSpPr>
          <a:xfrm>
            <a:off x="2759762" y="5308369"/>
            <a:ext cx="7614625" cy="1526854"/>
            <a:chOff x="2759762" y="5223526"/>
            <a:chExt cx="7614625" cy="1526854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CF7005E-8A75-134B-BBD6-28100185D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9762" y="6081374"/>
              <a:ext cx="6327678" cy="669006"/>
            </a:xfrm>
            <a:prstGeom prst="rect">
              <a:avLst/>
            </a:prstGeom>
          </p:spPr>
        </p:pic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57C3D916-2929-B649-AAC2-11EEF454BB01}"/>
                </a:ext>
              </a:extLst>
            </p:cNvPr>
            <p:cNvSpPr/>
            <p:nvPr/>
          </p:nvSpPr>
          <p:spPr>
            <a:xfrm rot="5400000">
              <a:off x="6684989" y="3564216"/>
              <a:ext cx="317802" cy="4487101"/>
            </a:xfrm>
            <a:prstGeom prst="leftBrace">
              <a:avLst>
                <a:gd name="adj1" fmla="val 8333"/>
                <a:gd name="adj2" fmla="val 5162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0D32128-4373-BF47-B8F0-5671D8785B52}"/>
                </a:ext>
              </a:extLst>
            </p:cNvPr>
            <p:cNvSpPr/>
            <p:nvPr/>
          </p:nvSpPr>
          <p:spPr>
            <a:xfrm>
              <a:off x="4537526" y="5249298"/>
              <a:ext cx="58368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所有的数都能与前面固定的两个数构成三角形的三条边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F9B3F77-1493-A74A-B661-F65534F4CBF3}"/>
                </a:ext>
              </a:extLst>
            </p:cNvPr>
            <p:cNvSpPr/>
            <p:nvPr/>
          </p:nvSpPr>
          <p:spPr>
            <a:xfrm>
              <a:off x="3704793" y="5223526"/>
              <a:ext cx="8327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索引 </a:t>
              </a:r>
              <a:r>
                <a:rPr lang="en-US" altLang="zh-CN" i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E30413E-3AEF-5740-A532-380BEB23B05C}"/>
                </a:ext>
              </a:extLst>
            </p:cNvPr>
            <p:cNvSpPr/>
            <p:nvPr/>
          </p:nvSpPr>
          <p:spPr>
            <a:xfrm>
              <a:off x="2845857" y="5223526"/>
              <a:ext cx="7698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索引 </a:t>
              </a:r>
              <a:r>
                <a:rPr lang="en-US" altLang="zh-CN" i="1" dirty="0" err="1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下箭头 24">
              <a:extLst>
                <a:ext uri="{FF2B5EF4-FFF2-40B4-BE49-F238E27FC236}">
                  <a16:creationId xmlns:a16="http://schemas.microsoft.com/office/drawing/2014/main" id="{DD4A8E17-6077-D545-9A50-170B6B67AF3B}"/>
                </a:ext>
              </a:extLst>
            </p:cNvPr>
            <p:cNvSpPr/>
            <p:nvPr/>
          </p:nvSpPr>
          <p:spPr>
            <a:xfrm>
              <a:off x="3103806" y="5639990"/>
              <a:ext cx="253922" cy="41799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26" name="下箭头 25">
              <a:extLst>
                <a:ext uri="{FF2B5EF4-FFF2-40B4-BE49-F238E27FC236}">
                  <a16:creationId xmlns:a16="http://schemas.microsoft.com/office/drawing/2014/main" id="{29525111-B394-8E48-B165-905AC156AE2C}"/>
                </a:ext>
              </a:extLst>
            </p:cNvPr>
            <p:cNvSpPr/>
            <p:nvPr/>
          </p:nvSpPr>
          <p:spPr>
            <a:xfrm>
              <a:off x="3999352" y="5639990"/>
              <a:ext cx="253922" cy="41799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D0C525CB-8D32-B549-8F80-232383D5A114}"/>
              </a:ext>
            </a:extLst>
          </p:cNvPr>
          <p:cNvSpPr/>
          <p:nvPr/>
        </p:nvSpPr>
        <p:spPr>
          <a:xfrm>
            <a:off x="664796" y="1461212"/>
            <a:ext cx="3117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情况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：如果找得到索引 </a:t>
            </a:r>
            <a:r>
              <a:rPr lang="en-US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1229141-2F7E-914D-AE12-F923A9E011F1}"/>
              </a:ext>
            </a:extLst>
          </p:cNvPr>
          <p:cNvSpPr/>
          <p:nvPr/>
        </p:nvSpPr>
        <p:spPr>
          <a:xfrm>
            <a:off x="2161880" y="102000"/>
            <a:ext cx="6790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611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：“有效三角形的个数”题解配图（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E4255E5-69B0-B14E-B492-A5362D833A8F}"/>
              </a:ext>
            </a:extLst>
          </p:cNvPr>
          <p:cNvGrpSpPr/>
          <p:nvPr/>
        </p:nvGrpSpPr>
        <p:grpSpPr>
          <a:xfrm>
            <a:off x="10294258" y="1407694"/>
            <a:ext cx="1295593" cy="1519436"/>
            <a:chOff x="10294258" y="1407694"/>
            <a:chExt cx="1295593" cy="151943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E581297-5CE7-5C47-837A-5198EDB90B46}"/>
                </a:ext>
              </a:extLst>
            </p:cNvPr>
            <p:cNvSpPr/>
            <p:nvPr/>
          </p:nvSpPr>
          <p:spPr>
            <a:xfrm>
              <a:off x="10379263" y="2212978"/>
              <a:ext cx="1005403" cy="338554"/>
            </a:xfrm>
            <a:prstGeom prst="rect">
              <a:avLst/>
            </a:prstGeom>
            <a:solidFill>
              <a:srgbClr val="FF40FF"/>
            </a:solidFill>
            <a:ln>
              <a:noFill/>
            </a:ln>
            <a:effectLst>
              <a:softEdge rad="38100"/>
            </a:effectLst>
          </p:spPr>
          <p:txBody>
            <a:bodyPr wrap="none">
              <a:spAutoFit/>
            </a:bodyPr>
            <a:lstStyle/>
            <a:p>
              <a:r>
                <a:rPr kumimoji="1" lang="zh-CN" altLang="en-US" sz="1600" dirty="0">
                  <a:solidFill>
                    <a:schemeClr val="bg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可以的边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8A82B15-3D6D-BA4A-A9DD-86F959A43AD6}"/>
                </a:ext>
              </a:extLst>
            </p:cNvPr>
            <p:cNvSpPr/>
            <p:nvPr/>
          </p:nvSpPr>
          <p:spPr>
            <a:xfrm>
              <a:off x="10374387" y="1832924"/>
              <a:ext cx="1005403" cy="338554"/>
            </a:xfrm>
            <a:prstGeom prst="rect">
              <a:avLst/>
            </a:prstGeom>
            <a:solidFill>
              <a:srgbClr val="0432FF"/>
            </a:solidFill>
            <a:ln>
              <a:noFill/>
            </a:ln>
            <a:effectLst>
              <a:softEdge rad="38100"/>
            </a:effectLst>
          </p:spPr>
          <p:txBody>
            <a:bodyPr wrap="none">
              <a:spAutoFit/>
            </a:bodyPr>
            <a:lstStyle/>
            <a:p>
              <a:r>
                <a:rPr kumimoji="1" lang="zh-CN" altLang="en-US" sz="1600" dirty="0">
                  <a:solidFill>
                    <a:schemeClr val="bg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固定的边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B1A6548-EC8A-454B-B2DC-4E87278F61CE}"/>
                </a:ext>
              </a:extLst>
            </p:cNvPr>
            <p:cNvSpPr/>
            <p:nvPr/>
          </p:nvSpPr>
          <p:spPr>
            <a:xfrm>
              <a:off x="10379263" y="2588576"/>
              <a:ext cx="1210588" cy="3385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softEdge rad="38100"/>
            </a:effectLst>
          </p:spPr>
          <p:txBody>
            <a:bodyPr wrap="none">
              <a:spAutoFit/>
            </a:bodyPr>
            <a:lstStyle/>
            <a:p>
              <a:r>
                <a:rPr kumimoji="1" lang="zh-CN" altLang="en-US" sz="1600" dirty="0">
                  <a:solidFill>
                    <a:schemeClr val="bg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不可以的边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2A057C8-31CC-1746-968F-993A2EA872C2}"/>
                </a:ext>
              </a:extLst>
            </p:cNvPr>
            <p:cNvSpPr/>
            <p:nvPr/>
          </p:nvSpPr>
          <p:spPr>
            <a:xfrm>
              <a:off x="10294258" y="1407694"/>
              <a:ext cx="11265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图例：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63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8DEB3F-0E56-2A42-B43D-03565AF13A8F}"/>
              </a:ext>
            </a:extLst>
          </p:cNvPr>
          <p:cNvSpPr/>
          <p:nvPr/>
        </p:nvSpPr>
        <p:spPr>
          <a:xfrm>
            <a:off x="731549" y="803584"/>
            <a:ext cx="9862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方法二：先固定 </a:t>
            </a:r>
            <a:r>
              <a:rPr lang="en-US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，然后固定 </a:t>
            </a:r>
            <a:r>
              <a:rPr lang="en-US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，在之前的区间里，找第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个满足构成三角形的第一条边的索引，即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找第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个大于（不能等于）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[k]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[j]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的索引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3680DF69-0D4B-384D-BFD3-B20E8DFC34D0}"/>
              </a:ext>
            </a:extLst>
          </p:cNvPr>
          <p:cNvSpPr/>
          <p:nvPr/>
        </p:nvSpPr>
        <p:spPr>
          <a:xfrm rot="7200000">
            <a:off x="7191358" y="3144416"/>
            <a:ext cx="253922" cy="41799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20DA16-9F79-A84C-8D86-1CEB641BD463}"/>
              </a:ext>
            </a:extLst>
          </p:cNvPr>
          <p:cNvSpPr/>
          <p:nvPr/>
        </p:nvSpPr>
        <p:spPr>
          <a:xfrm>
            <a:off x="731549" y="4523323"/>
            <a:ext cx="11285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情况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：如果找不到大于（不能等于） </a:t>
            </a:r>
            <a:r>
              <a:rPr lang="en-US" altLang="zh-CN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[k]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[j]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的元素，说明在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[0,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这个区间里的所有元素都小于等于 </a:t>
            </a:r>
            <a:r>
              <a:rPr lang="en-US" altLang="zh-CN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[k]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[j]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，此时能够成三角形第一条边的个数为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C525CB-8D32-B549-8F80-232383D5A114}"/>
              </a:ext>
            </a:extLst>
          </p:cNvPr>
          <p:cNvSpPr/>
          <p:nvPr/>
        </p:nvSpPr>
        <p:spPr>
          <a:xfrm>
            <a:off x="699808" y="1564938"/>
            <a:ext cx="3375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情况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：如果能找得到索引 </a:t>
            </a:r>
            <a:r>
              <a:rPr lang="en-US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1229141-2F7E-914D-AE12-F923A9E011F1}"/>
              </a:ext>
            </a:extLst>
          </p:cNvPr>
          <p:cNvSpPr/>
          <p:nvPr/>
        </p:nvSpPr>
        <p:spPr>
          <a:xfrm>
            <a:off x="2161880" y="102000"/>
            <a:ext cx="6790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611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：“有效三角形的个数”题解配图（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79CFA9B-48D6-0142-9D49-B6730CDD0E43}"/>
              </a:ext>
            </a:extLst>
          </p:cNvPr>
          <p:cNvGrpSpPr/>
          <p:nvPr/>
        </p:nvGrpSpPr>
        <p:grpSpPr>
          <a:xfrm>
            <a:off x="1137943" y="1465269"/>
            <a:ext cx="9352990" cy="2822922"/>
            <a:chOff x="1137943" y="1210745"/>
            <a:chExt cx="9352990" cy="2822922"/>
          </a:xfrm>
        </p:grpSpPr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F767337A-7B1A-0C43-A84B-CA0DA5BD247C}"/>
                </a:ext>
              </a:extLst>
            </p:cNvPr>
            <p:cNvSpPr/>
            <p:nvPr/>
          </p:nvSpPr>
          <p:spPr>
            <a:xfrm rot="5400000">
              <a:off x="4841390" y="-401427"/>
              <a:ext cx="317802" cy="4487101"/>
            </a:xfrm>
            <a:prstGeom prst="leftBrace">
              <a:avLst>
                <a:gd name="adj1" fmla="val 8333"/>
                <a:gd name="adj2" fmla="val 5162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DCD919C-BD0B-804D-95A1-A53317A12207}"/>
                </a:ext>
              </a:extLst>
            </p:cNvPr>
            <p:cNvSpPr/>
            <p:nvPr/>
          </p:nvSpPr>
          <p:spPr>
            <a:xfrm>
              <a:off x="3820375" y="1210745"/>
              <a:ext cx="2548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索引 </a:t>
              </a:r>
              <a:r>
                <a:rPr lang="en-US" altLang="zh-CN" i="1" dirty="0" err="1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的范围：</a:t>
              </a:r>
              <a:r>
                <a:rPr lang="en-US" altLang="zh-CN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[0,</a:t>
              </a:r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1]</a:t>
              </a:r>
              <a:endPara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443F96E-DFC5-DB46-A473-50BAA13759C5}"/>
                </a:ext>
              </a:extLst>
            </p:cNvPr>
            <p:cNvSpPr/>
            <p:nvPr/>
          </p:nvSpPr>
          <p:spPr>
            <a:xfrm>
              <a:off x="8280793" y="1210745"/>
              <a:ext cx="14298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索引 </a:t>
              </a:r>
              <a:r>
                <a:rPr lang="en-US" altLang="zh-CN" i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k</a:t>
              </a:r>
              <a:endPara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BFDAC8B-C45D-E64F-98CA-6D5A92ECE5E5}"/>
                </a:ext>
              </a:extLst>
            </p:cNvPr>
            <p:cNvSpPr/>
            <p:nvPr/>
          </p:nvSpPr>
          <p:spPr>
            <a:xfrm>
              <a:off x="7346917" y="1210745"/>
              <a:ext cx="8981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索引</a:t>
              </a:r>
              <a:r>
                <a:rPr lang="zh-CN" altLang="en-US" i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下箭头 10">
              <a:extLst>
                <a:ext uri="{FF2B5EF4-FFF2-40B4-BE49-F238E27FC236}">
                  <a16:creationId xmlns:a16="http://schemas.microsoft.com/office/drawing/2014/main" id="{E68B4E4D-1087-9E40-9EEA-25D0D6C14933}"/>
                </a:ext>
              </a:extLst>
            </p:cNvPr>
            <p:cNvSpPr/>
            <p:nvPr/>
          </p:nvSpPr>
          <p:spPr>
            <a:xfrm>
              <a:off x="7657552" y="1580077"/>
              <a:ext cx="253922" cy="41799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2" name="下箭头 11">
              <a:extLst>
                <a:ext uri="{FF2B5EF4-FFF2-40B4-BE49-F238E27FC236}">
                  <a16:creationId xmlns:a16="http://schemas.microsoft.com/office/drawing/2014/main" id="{D1CB2204-4609-EC4C-B102-3BE31DA82A02}"/>
                </a:ext>
              </a:extLst>
            </p:cNvPr>
            <p:cNvSpPr/>
            <p:nvPr/>
          </p:nvSpPr>
          <p:spPr>
            <a:xfrm>
              <a:off x="8553098" y="1580077"/>
              <a:ext cx="253922" cy="41799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6420215-B02C-3544-A4AA-F407EE523AEB}"/>
                </a:ext>
              </a:extLst>
            </p:cNvPr>
            <p:cNvSpPr/>
            <p:nvPr/>
          </p:nvSpPr>
          <p:spPr>
            <a:xfrm>
              <a:off x="1137943" y="3202670"/>
              <a:ext cx="64036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通过二分查找法要找的 </a:t>
              </a:r>
              <a:r>
                <a:rPr lang="en-US" altLang="zh-CN" sz="1600" i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16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：</a:t>
              </a:r>
              <a:endParaRPr lang="en-US" altLang="zh-CN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sz="16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16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6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个符合构成三角形的第三条边，</a:t>
              </a:r>
              <a:endParaRPr lang="en-US" altLang="zh-CN" sz="16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sz="16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它以及它后面的所有数（到 </a:t>
              </a:r>
              <a:r>
                <a:rPr lang="en-US" altLang="zh-CN" sz="1600" i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16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16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6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为止）均能构成三角形。</a:t>
              </a:r>
            </a:p>
          </p:txBody>
        </p:sp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7E818F77-453D-844A-A1DA-43E3A11E3843}"/>
                </a:ext>
              </a:extLst>
            </p:cNvPr>
            <p:cNvSpPr/>
            <p:nvPr/>
          </p:nvSpPr>
          <p:spPr>
            <a:xfrm rot="16200000">
              <a:off x="5805603" y="1545526"/>
              <a:ext cx="232975" cy="2643503"/>
            </a:xfrm>
            <a:prstGeom prst="leftBrace">
              <a:avLst>
                <a:gd name="adj1" fmla="val 8333"/>
                <a:gd name="adj2" fmla="val 5162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C85FEA-48CE-7C4B-9446-A6538DFD3EE4}"/>
                </a:ext>
              </a:extLst>
            </p:cNvPr>
            <p:cNvSpPr/>
            <p:nvPr/>
          </p:nvSpPr>
          <p:spPr>
            <a:xfrm>
              <a:off x="4790048" y="3050549"/>
              <a:ext cx="31580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这个区间的元素个数为所求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81C3E24-7B40-E34C-88E7-729AE9479330}"/>
                </a:ext>
              </a:extLst>
            </p:cNvPr>
            <p:cNvSpPr/>
            <p:nvPr/>
          </p:nvSpPr>
          <p:spPr>
            <a:xfrm>
              <a:off x="7541559" y="3503072"/>
              <a:ext cx="29493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- 1 –</a:t>
              </a:r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 dirty="0" err="1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 dirty="0" err="1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zh-CN" altLang="en-US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AC410EE-CF2B-BC4F-8AF6-DAF0C7DC9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9761" y="2027290"/>
              <a:ext cx="6327679" cy="669006"/>
            </a:xfrm>
            <a:prstGeom prst="rect">
              <a:avLst/>
            </a:prstGeom>
          </p:spPr>
        </p:pic>
        <p:sp>
          <p:nvSpPr>
            <p:cNvPr id="13" name="下箭头 12">
              <a:extLst>
                <a:ext uri="{FF2B5EF4-FFF2-40B4-BE49-F238E27FC236}">
                  <a16:creationId xmlns:a16="http://schemas.microsoft.com/office/drawing/2014/main" id="{A65A5CD6-3D61-5645-8DB3-6FDDF45651A6}"/>
                </a:ext>
              </a:extLst>
            </p:cNvPr>
            <p:cNvSpPr/>
            <p:nvPr/>
          </p:nvSpPr>
          <p:spPr>
            <a:xfrm rot="14940304">
              <a:off x="3994831" y="1876492"/>
              <a:ext cx="224428" cy="188701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9D57D65-1FED-2A4A-9367-CCAF43F0A0D7}"/>
              </a:ext>
            </a:extLst>
          </p:cNvPr>
          <p:cNvGrpSpPr/>
          <p:nvPr/>
        </p:nvGrpSpPr>
        <p:grpSpPr>
          <a:xfrm>
            <a:off x="1774102" y="5261233"/>
            <a:ext cx="7597570" cy="1536517"/>
            <a:chOff x="1774102" y="5223526"/>
            <a:chExt cx="7597570" cy="1536517"/>
          </a:xfrm>
        </p:grpSpPr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57C3D916-2929-B649-AAC2-11EEF454BB01}"/>
                </a:ext>
              </a:extLst>
            </p:cNvPr>
            <p:cNvSpPr/>
            <p:nvPr/>
          </p:nvSpPr>
          <p:spPr>
            <a:xfrm rot="5400000">
              <a:off x="4841389" y="3573645"/>
              <a:ext cx="317802" cy="4487101"/>
            </a:xfrm>
            <a:prstGeom prst="leftBrace">
              <a:avLst>
                <a:gd name="adj1" fmla="val 8333"/>
                <a:gd name="adj2" fmla="val 5162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0D32128-4373-BF47-B8F0-5671D8785B52}"/>
                </a:ext>
              </a:extLst>
            </p:cNvPr>
            <p:cNvSpPr/>
            <p:nvPr/>
          </p:nvSpPr>
          <p:spPr>
            <a:xfrm>
              <a:off x="1774102" y="5223527"/>
              <a:ext cx="57674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前面所有的数都不能与后面固定的两个数构成三角形的三条边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F9B3F77-1493-A74A-B661-F65534F4CBF3}"/>
                </a:ext>
              </a:extLst>
            </p:cNvPr>
            <p:cNvSpPr/>
            <p:nvPr/>
          </p:nvSpPr>
          <p:spPr>
            <a:xfrm>
              <a:off x="8242367" y="5223526"/>
              <a:ext cx="11293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索引 </a:t>
              </a:r>
              <a:r>
                <a:rPr lang="en-US" altLang="zh-CN" i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k</a:t>
              </a:r>
              <a:endPara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E30413E-3AEF-5740-A532-380BEB23B05C}"/>
                </a:ext>
              </a:extLst>
            </p:cNvPr>
            <p:cNvSpPr/>
            <p:nvPr/>
          </p:nvSpPr>
          <p:spPr>
            <a:xfrm>
              <a:off x="7349303" y="5223526"/>
              <a:ext cx="8048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索引 </a:t>
              </a:r>
              <a:r>
                <a:rPr lang="en-US" altLang="zh-CN" i="1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下箭头 24">
              <a:extLst>
                <a:ext uri="{FF2B5EF4-FFF2-40B4-BE49-F238E27FC236}">
                  <a16:creationId xmlns:a16="http://schemas.microsoft.com/office/drawing/2014/main" id="{DD4A8E17-6077-D545-9A50-170B6B67AF3B}"/>
                </a:ext>
              </a:extLst>
            </p:cNvPr>
            <p:cNvSpPr/>
            <p:nvPr/>
          </p:nvSpPr>
          <p:spPr>
            <a:xfrm>
              <a:off x="7657552" y="5639990"/>
              <a:ext cx="253922" cy="41799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26" name="下箭头 25">
              <a:extLst>
                <a:ext uri="{FF2B5EF4-FFF2-40B4-BE49-F238E27FC236}">
                  <a16:creationId xmlns:a16="http://schemas.microsoft.com/office/drawing/2014/main" id="{29525111-B394-8E48-B165-905AC156AE2C}"/>
                </a:ext>
              </a:extLst>
            </p:cNvPr>
            <p:cNvSpPr/>
            <p:nvPr/>
          </p:nvSpPr>
          <p:spPr>
            <a:xfrm>
              <a:off x="8553098" y="5639990"/>
              <a:ext cx="253922" cy="41799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A97003F-C90E-FB4C-9CC1-48150A00F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126" y="6091499"/>
              <a:ext cx="6323314" cy="668544"/>
            </a:xfrm>
            <a:prstGeom prst="rect">
              <a:avLst/>
            </a:prstGeom>
          </p:spPr>
        </p:pic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526E18C-8915-7444-927D-1CF74D924AD5}"/>
              </a:ext>
            </a:extLst>
          </p:cNvPr>
          <p:cNvSpPr/>
          <p:nvPr/>
        </p:nvSpPr>
        <p:spPr>
          <a:xfrm>
            <a:off x="10379263" y="2212978"/>
            <a:ext cx="1005403" cy="338554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可以的边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360776-FF3F-2646-9C0B-971CACC01A20}"/>
              </a:ext>
            </a:extLst>
          </p:cNvPr>
          <p:cNvSpPr/>
          <p:nvPr/>
        </p:nvSpPr>
        <p:spPr>
          <a:xfrm>
            <a:off x="10374387" y="1832924"/>
            <a:ext cx="1005403" cy="338554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固定的边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ED64342-B599-4343-8778-33FE47DA9343}"/>
              </a:ext>
            </a:extLst>
          </p:cNvPr>
          <p:cNvSpPr/>
          <p:nvPr/>
        </p:nvSpPr>
        <p:spPr>
          <a:xfrm>
            <a:off x="10379263" y="2588576"/>
            <a:ext cx="1210588" cy="33855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不可以的边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F392414-BDF0-3A48-99E1-1DA7649B34D2}"/>
              </a:ext>
            </a:extLst>
          </p:cNvPr>
          <p:cNvSpPr/>
          <p:nvPr/>
        </p:nvSpPr>
        <p:spPr>
          <a:xfrm>
            <a:off x="10294258" y="1407694"/>
            <a:ext cx="112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图例：</a:t>
            </a:r>
          </a:p>
        </p:txBody>
      </p:sp>
    </p:spTree>
    <p:extLst>
      <p:ext uri="{BB962C8B-B14F-4D97-AF65-F5344CB8AC3E}">
        <p14:creationId xmlns:p14="http://schemas.microsoft.com/office/powerpoint/2010/main" val="120027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258</TotalTime>
  <Words>505</Words>
  <Application>Microsoft Macintosh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等线</vt:lpstr>
      <vt:lpstr>等线 Light</vt:lpstr>
      <vt:lpstr>黑体</vt:lpstr>
      <vt:lpstr>黑体</vt:lpstr>
      <vt:lpstr>KaiTi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15</cp:revision>
  <dcterms:created xsi:type="dcterms:W3CDTF">2019-06-28T08:05:15Z</dcterms:created>
  <dcterms:modified xsi:type="dcterms:W3CDTF">2019-07-11T07:13:28Z</dcterms:modified>
</cp:coreProperties>
</file>