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6"/>
  </p:notesMasterIdLst>
  <p:sldIdLst>
    <p:sldId id="269" r:id="rId2"/>
    <p:sldId id="270" r:id="rId3"/>
    <p:sldId id="271" r:id="rId4"/>
    <p:sldId id="260" r:id="rId5"/>
    <p:sldId id="261" r:id="rId6"/>
    <p:sldId id="262" r:id="rId7"/>
    <p:sldId id="272" r:id="rId8"/>
    <p:sldId id="263" r:id="rId9"/>
    <p:sldId id="264" r:id="rId10"/>
    <p:sldId id="265" r:id="rId11"/>
    <p:sldId id="266" r:id="rId12"/>
    <p:sldId id="267" r:id="rId13"/>
    <p:sldId id="268" r:id="rId14"/>
    <p:sldId id="27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73FB79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5"/>
    <p:restoredTop sz="91121"/>
  </p:normalViewPr>
  <p:slideViewPr>
    <p:cSldViewPr snapToGrid="0" snapToObjects="1">
      <p:cViewPr varScale="1">
        <p:scale>
          <a:sx n="122" d="100"/>
          <a:sy n="122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E7E54-B275-8D46-9144-44D67E57C3BE}" type="datetimeFigureOut">
              <a:rPr kumimoji="1" lang="zh-CN" altLang="en-US" smtClean="0"/>
              <a:t>2019/7/17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F0FC0-1F38-D643-B9C2-6EE591D978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336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根据这个基本思想，在编码的时候，需要注意以下细节，具体我们在后面的幻灯片中详细介绍：</a:t>
            </a:r>
            <a:endParaRPr kumimoji="1" lang="en-US" altLang="zh-CN" sz="12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2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12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2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）思考左、右边界，如果左、右边界不包括目标数值，会导致错误结果；</a:t>
            </a:r>
            <a:endParaRPr kumimoji="1" lang="en-US" altLang="zh-CN" sz="12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2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12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12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）先写逻辑上容易想到的分支逻辑，这个分支的逻辑通常排除了中位数；</a:t>
            </a:r>
            <a:endParaRPr kumimoji="1" lang="en-US" altLang="zh-CN" sz="12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2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12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12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）循环内只写两个分支，第一个分支排除中位数，另一个分支不排除中位数，而不单独对中位数判断；</a:t>
            </a:r>
            <a:endParaRPr kumimoji="1" lang="en-US" altLang="zh-CN" sz="12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2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12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12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）根据分支逻辑选择中位数的类型，可能是左中位数，也可能是右位数，选择的标准是避免死循环；</a:t>
            </a:r>
            <a:endParaRPr kumimoji="1" lang="en-US" altLang="zh-CN" sz="12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2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12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12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）退出循环的时候，可能需要对“夹逼”剩下的那个数做一次判断，这一步称之为“后处理”。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F0FC0-1F38-D643-B9C2-6EE591D978A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0291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这里的例子，如果不能理解，可以看完本文之后，再做一做这两题再体会。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F0FC0-1F38-D643-B9C2-6EE591D978A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3877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F0FC0-1F38-D643-B9C2-6EE591D978A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5124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2019/7/17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7E0BE4B-C539-6244-83A6-9CD450752A9C}"/>
              </a:ext>
            </a:extLst>
          </p:cNvPr>
          <p:cNvSpPr txBox="1"/>
          <p:nvPr/>
        </p:nvSpPr>
        <p:spPr>
          <a:xfrm flipH="1">
            <a:off x="186254" y="1442058"/>
            <a:ext cx="121009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本文介绍了一个较为通用的 “二分查找法”模板，讲解了使用它的优点、技巧、注意事项和调试方法。</a:t>
            </a:r>
            <a:endParaRPr kumimoji="1"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虽说是模板，更准确地说是介绍了在有序数组中查找目标数值问题（以及类似问题）的一个固定模式。</a:t>
            </a:r>
            <a:endParaRPr kumimoji="1"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更重要的是思想。</a:t>
            </a:r>
            <a:endParaRPr kumimoji="1"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11C6CD-7DAD-704A-BAB1-C5E6FDC72E4E}"/>
              </a:ext>
            </a:extLst>
          </p:cNvPr>
          <p:cNvSpPr txBox="1"/>
          <p:nvPr/>
        </p:nvSpPr>
        <p:spPr>
          <a:xfrm flipH="1">
            <a:off x="280044" y="877535"/>
            <a:ext cx="1701156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、导读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0ED47B-78B9-9C47-99BD-A27C369D3FB4}"/>
              </a:ext>
            </a:extLst>
          </p:cNvPr>
          <p:cNvSpPr/>
          <p:nvPr/>
        </p:nvSpPr>
        <p:spPr>
          <a:xfrm>
            <a:off x="2161880" y="10200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“神奇的”二分查找法模板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483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27805B-0018-2A4C-9D38-CB5F5A55CC53}"/>
              </a:ext>
            </a:extLst>
          </p:cNvPr>
          <p:cNvSpPr txBox="1"/>
          <p:nvPr/>
        </p:nvSpPr>
        <p:spPr>
          <a:xfrm flipH="1">
            <a:off x="186257" y="1442058"/>
            <a:ext cx="11829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）根据分支逻辑选择中位数的类型，可能是左中位数，也可能是右位数，选择的标准是避免死循环；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0E3363-D616-5342-808F-2EE08E15F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43" y="1853906"/>
            <a:ext cx="5188770" cy="37664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8C44F4-AA14-A14A-B235-8FC496FA9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865" y="1853459"/>
            <a:ext cx="5633214" cy="37668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DD1B60D-9E3C-AC42-B053-A797215B4ED9}"/>
              </a:ext>
            </a:extLst>
          </p:cNvPr>
          <p:cNvSpPr/>
          <p:nvPr/>
        </p:nvSpPr>
        <p:spPr>
          <a:xfrm>
            <a:off x="280044" y="5645739"/>
            <a:ext cx="49285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当候选区间只剩两个元素的时候，一旦进入中位数是左边界的逻辑，由于左边界不收缩，下一次循环还选左中位数，左边界还不收缩，如此下去，进入死循环。解决方法很简单，</a:t>
            </a: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换成右中位数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16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1EDE42-33CB-A44B-8C79-7524FB29D09B}"/>
              </a:ext>
            </a:extLst>
          </p:cNvPr>
          <p:cNvSpPr/>
          <p:nvPr/>
        </p:nvSpPr>
        <p:spPr>
          <a:xfrm>
            <a:off x="6039865" y="5645739"/>
            <a:ext cx="57663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当候选区间只剩两个元素的时候，一旦进入中位数是右边界的逻辑，由于右边界不收缩，下一次循环还选右中位数，右边界还不收缩，如此下去，进入死循环。解决方法很简单，</a:t>
            </a: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换成左中位数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16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1130F92-F3E1-8943-A176-5E7CCB32939E}"/>
              </a:ext>
            </a:extLst>
          </p:cNvPr>
          <p:cNvSpPr/>
          <p:nvPr/>
        </p:nvSpPr>
        <p:spPr>
          <a:xfrm>
            <a:off x="2161880" y="10200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“神奇的”二分查找法模板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D12CC34-2F86-6A48-AEA4-4EBE9CE5C6FC}"/>
              </a:ext>
            </a:extLst>
          </p:cNvPr>
          <p:cNvSpPr txBox="1"/>
          <p:nvPr/>
        </p:nvSpPr>
        <p:spPr>
          <a:xfrm flipH="1">
            <a:off x="280043" y="877535"/>
            <a:ext cx="4685496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、细节、注意事项、调试方法</a:t>
            </a:r>
          </a:p>
        </p:txBody>
      </p:sp>
    </p:spTree>
    <p:extLst>
      <p:ext uri="{BB962C8B-B14F-4D97-AF65-F5344CB8AC3E}">
        <p14:creationId xmlns:p14="http://schemas.microsoft.com/office/powerpoint/2010/main" val="2515797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19E8AF5-5A62-7B43-8319-E6BFBAC368B3}"/>
              </a:ext>
            </a:extLst>
          </p:cNvPr>
          <p:cNvSpPr txBox="1"/>
          <p:nvPr/>
        </p:nvSpPr>
        <p:spPr>
          <a:xfrm flipH="1">
            <a:off x="186257" y="1442058"/>
            <a:ext cx="11829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）退出循环的时候，可能需要对“夹逼”剩下的那个数单独做一次判断，这一步称之为“后处理”。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如果你能确定候选区间里目标元素一定存在，则不必做“后处理”。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zh-CN" altLang="en-US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0D9385-8E62-6F42-AC84-417F25628A6C}"/>
              </a:ext>
            </a:extLst>
          </p:cNvPr>
          <p:cNvSpPr/>
          <p:nvPr/>
        </p:nvSpPr>
        <p:spPr>
          <a:xfrm>
            <a:off x="2161880" y="10200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“神奇的”二分查找法模板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05AAEB-069F-FE46-98B5-AD405DB73A9D}"/>
              </a:ext>
            </a:extLst>
          </p:cNvPr>
          <p:cNvSpPr/>
          <p:nvPr/>
        </p:nvSpPr>
        <p:spPr>
          <a:xfrm>
            <a:off x="4947439" y="5617610"/>
            <a:ext cx="6847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分析：因为目标数有可能不在数组中，当候选区间夹逼成一个数的时候，要单独判断一下这个数是不是目标数，如果不是，返回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-1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0EA8E2B-9234-594B-9557-30AA6CA5BA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579"/>
          <a:stretch/>
        </p:blipFill>
        <p:spPr>
          <a:xfrm>
            <a:off x="295477" y="2456727"/>
            <a:ext cx="4450143" cy="189888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FAF173A-FB83-1C49-BFEA-E2834C64F2FE}"/>
              </a:ext>
            </a:extLst>
          </p:cNvPr>
          <p:cNvSpPr/>
          <p:nvPr/>
        </p:nvSpPr>
        <p:spPr>
          <a:xfrm>
            <a:off x="4947439" y="2966515"/>
            <a:ext cx="61295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分析：非负实数 </a:t>
            </a:r>
            <a:r>
              <a:rPr kumimoji="1"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的平方根在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[0,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内一定存在，故退出 </a:t>
            </a:r>
            <a:r>
              <a:rPr kumimoji="1" lang="en-US" altLang="zh-CN" b="1" dirty="0">
                <a:solidFill>
                  <a:srgbClr val="FF40FF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while</a:t>
            </a:r>
            <a:r>
              <a:rPr kumimoji="1" lang="zh-CN" altLang="en-US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(left</a:t>
            </a:r>
            <a:r>
              <a:rPr kumimoji="1" lang="zh-CN" altLang="en-US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&lt;</a:t>
            </a:r>
            <a:r>
              <a:rPr kumimoji="1" lang="zh-CN" altLang="en-US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right)</a:t>
            </a:r>
            <a:r>
              <a:rPr kumimoji="1" lang="zh-CN" altLang="en-US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循环以后，不必单独判断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left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或者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right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是否符合题意。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BB6184-39BC-7145-ACBF-BF04F0054561}"/>
              </a:ext>
            </a:extLst>
          </p:cNvPr>
          <p:cNvSpPr txBox="1"/>
          <p:nvPr/>
        </p:nvSpPr>
        <p:spPr>
          <a:xfrm flipH="1">
            <a:off x="186257" y="4601947"/>
            <a:ext cx="118298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如果你不能确定候选区间里目标元素一定存在，需要单独做一次判断。</a:t>
            </a:r>
          </a:p>
          <a:p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zh-CN" altLang="en-US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80C1602-58FA-2043-982D-9996216EB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77" y="5109778"/>
            <a:ext cx="4465577" cy="168159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6B99265-8308-954F-BC28-982C8E3A264C}"/>
              </a:ext>
            </a:extLst>
          </p:cNvPr>
          <p:cNvSpPr txBox="1"/>
          <p:nvPr/>
        </p:nvSpPr>
        <p:spPr>
          <a:xfrm flipH="1">
            <a:off x="280043" y="877535"/>
            <a:ext cx="4685496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、细节、注意事项、调试方法</a:t>
            </a:r>
          </a:p>
        </p:txBody>
      </p:sp>
    </p:spTree>
    <p:extLst>
      <p:ext uri="{BB962C8B-B14F-4D97-AF65-F5344CB8AC3E}">
        <p14:creationId xmlns:p14="http://schemas.microsoft.com/office/powerpoint/2010/main" val="33802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55E10D1-F30D-244B-836D-EA8205EF8031}"/>
              </a:ext>
            </a:extLst>
          </p:cNvPr>
          <p:cNvSpPr txBox="1"/>
          <p:nvPr/>
        </p:nvSpPr>
        <p:spPr>
          <a:xfrm flipH="1">
            <a:off x="186257" y="1442058"/>
            <a:ext cx="1182989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）取中位数的时候，要避免在计算上出现整型溢出；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b="1" dirty="0" err="1">
                <a:solidFill>
                  <a:srgbClr val="FF40FF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mid = (left + right) / </a:t>
            </a:r>
            <a:r>
              <a:rPr kumimoji="1" lang="en-US" altLang="zh-CN" b="1" dirty="0">
                <a:solidFill>
                  <a:srgbClr val="0432FF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2</a:t>
            </a:r>
            <a:r>
              <a:rPr kumimoji="1" lang="en-US" altLang="zh-CN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;</a:t>
            </a:r>
            <a:r>
              <a:rPr kumimoji="1" lang="zh-CN" altLang="en-US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的问题：在 </a:t>
            </a:r>
            <a:r>
              <a:rPr kumimoji="1" lang="en-US" altLang="zh-CN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left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和 </a:t>
            </a:r>
            <a:r>
              <a:rPr kumimoji="1" lang="en-US" altLang="zh-CN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right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很大的时候，</a:t>
            </a:r>
            <a:r>
              <a:rPr kumimoji="1" lang="en-US" altLang="zh-CN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left + right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会发生整型溢出，变成负数，这是一个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bug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，得改！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b="1" dirty="0" err="1">
                <a:solidFill>
                  <a:srgbClr val="FF40FF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mid = left + (right - left) / </a:t>
            </a:r>
            <a:r>
              <a:rPr kumimoji="1" lang="en-US" altLang="zh-CN" b="1" dirty="0">
                <a:solidFill>
                  <a:srgbClr val="0432FF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2</a:t>
            </a:r>
            <a:r>
              <a:rPr kumimoji="1" lang="en-US" altLang="zh-CN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;</a:t>
            </a:r>
            <a:r>
              <a:rPr kumimoji="1" lang="zh-CN" altLang="en-US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在 </a:t>
            </a:r>
            <a:r>
              <a:rPr kumimoji="1" lang="en-US" altLang="zh-CN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right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很大、 </a:t>
            </a:r>
            <a:r>
              <a:rPr kumimoji="1" lang="en-US" altLang="zh-CN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left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是负数且很小的时候，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right - left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也有可能超过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类型能表示的最大值，只不过一般情况下 </a:t>
            </a:r>
            <a:r>
              <a:rPr kumimoji="1" lang="en-US" altLang="zh-CN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left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和 </a:t>
            </a:r>
            <a:r>
              <a:rPr kumimoji="1" lang="en-US" altLang="zh-CN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right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表示的是数组索引值，</a:t>
            </a:r>
            <a:r>
              <a:rPr kumimoji="1" lang="en-US" altLang="zh-CN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left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是非负数，因此 </a:t>
            </a:r>
            <a:r>
              <a:rPr kumimoji="1" lang="en-US" altLang="zh-CN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right - le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ft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溢出的可能性很小。因此，它是正确的写法。下面介绍推荐的写法。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b="1" dirty="0" err="1">
                <a:solidFill>
                  <a:srgbClr val="FF40FF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mid = (left + right) &gt;&gt;&gt; </a:t>
            </a:r>
            <a:r>
              <a:rPr kumimoji="1" lang="en-US" altLang="zh-CN" b="1" dirty="0">
                <a:solidFill>
                  <a:srgbClr val="0432FF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1</a:t>
            </a:r>
            <a:r>
              <a:rPr kumimoji="1" lang="en-US" altLang="zh-CN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;</a:t>
            </a:r>
            <a:r>
              <a:rPr kumimoji="1" lang="zh-CN" altLang="en-US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left + right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在发生整型溢出以后，会变成负数，此时如果除以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mid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是一个负数，但是经过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无符号右移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，可以得到在不溢出的情况下正确的结果。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解释“无符号右移”，在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Java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中，无符号右移运算符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&gt;&gt;&gt;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和右移运算符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&gt;&gt;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有区别：</a:t>
            </a:r>
          </a:p>
          <a:p>
            <a:endParaRPr kumimoji="1" lang="zh-CN" altLang="en-US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右移运算符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&gt;&gt;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在右移时，丢弃右边指定位数，左边补上符号位；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无符号右移运算符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&gt;&gt;&gt;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在右移时，丢弃右边指定位数，左边补上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，也就是说，对于正数来说，二者一样，而负数通过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&gt;&gt;&gt;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后能变成正数。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8AC736-6D47-6645-AC7D-7658E84B36B6}"/>
              </a:ext>
            </a:extLst>
          </p:cNvPr>
          <p:cNvSpPr/>
          <p:nvPr/>
        </p:nvSpPr>
        <p:spPr>
          <a:xfrm>
            <a:off x="2161880" y="10200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“神奇的”二分查找法模板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DACC80-FB19-1B40-B3AF-ACB719529D93}"/>
              </a:ext>
            </a:extLst>
          </p:cNvPr>
          <p:cNvSpPr txBox="1"/>
          <p:nvPr/>
        </p:nvSpPr>
        <p:spPr>
          <a:xfrm flipH="1">
            <a:off x="280043" y="877535"/>
            <a:ext cx="4685496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、细节、注意事项、调试方法</a:t>
            </a:r>
          </a:p>
        </p:txBody>
      </p:sp>
    </p:spTree>
    <p:extLst>
      <p:ext uri="{BB962C8B-B14F-4D97-AF65-F5344CB8AC3E}">
        <p14:creationId xmlns:p14="http://schemas.microsoft.com/office/powerpoint/2010/main" val="3765324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29ADF35C-D592-AB44-A5D4-0C07745E07C0}"/>
              </a:ext>
            </a:extLst>
          </p:cNvPr>
          <p:cNvSpPr txBox="1"/>
          <p:nvPr/>
        </p:nvSpPr>
        <p:spPr>
          <a:xfrm flipH="1">
            <a:off x="186256" y="1442058"/>
            <a:ext cx="9010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）编码一旦出现死循环，输出必要的变量值、分支逻辑是调试的重要方法。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135391-9F96-0343-8CDA-BC4FB8CCC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42" y="1921488"/>
            <a:ext cx="6333700" cy="4904906"/>
          </a:xfrm>
          <a:prstGeom prst="rect">
            <a:avLst/>
          </a:prstGeom>
        </p:spPr>
      </p:pic>
      <p:pic>
        <p:nvPicPr>
          <p:cNvPr id="1025" name="Picture 1" descr="/var/folders/n5/97d6sf9j1m5gs27gb7zl153c0000gn/T/com.microsoft.Powerpoint/WebArchiveCopyPasteTempFiles/p9756">
            <a:extLst>
              <a:ext uri="{FF2B5EF4-FFF2-40B4-BE49-F238E27FC236}">
                <a16:creationId xmlns:a16="http://schemas.microsoft.com/office/drawing/2014/main" id="{2B4B3C7E-2D83-2242-BE24-9FD4B7CCD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524" y="4631613"/>
            <a:ext cx="7537938" cy="197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F729983-B119-B240-B60D-DB63BA5C6D01}"/>
              </a:ext>
            </a:extLst>
          </p:cNvPr>
          <p:cNvSpPr/>
          <p:nvPr/>
        </p:nvSpPr>
        <p:spPr>
          <a:xfrm>
            <a:off x="6647144" y="2070287"/>
            <a:ext cx="50173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左边是针对 </a:t>
            </a:r>
            <a:r>
              <a:rPr kumimoji="1"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69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题：“</a:t>
            </a:r>
            <a:r>
              <a:rPr kumimoji="1"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的平方根”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的调试代码。可以看出死循环是发生在候选区间只有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个元素，并且左边界不收缩，但一直选左中位数的时候。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此时只要把中位数改成右中位数问题就解决了。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45C336-BD8C-C446-BBD1-E61E63887098}"/>
              </a:ext>
            </a:extLst>
          </p:cNvPr>
          <p:cNvSpPr txBox="1"/>
          <p:nvPr/>
        </p:nvSpPr>
        <p:spPr>
          <a:xfrm flipH="1">
            <a:off x="280043" y="877535"/>
            <a:ext cx="4685496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、细节、注意事项、调试方法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0028E0-E61E-5340-8FDD-18C1DBB94C3C}"/>
              </a:ext>
            </a:extLst>
          </p:cNvPr>
          <p:cNvSpPr/>
          <p:nvPr/>
        </p:nvSpPr>
        <p:spPr>
          <a:xfrm>
            <a:off x="2161880" y="10200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“神奇的”二分查找法模板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012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F554B2D-B142-114D-8D30-54B0CB234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50"/>
          <a:stretch/>
        </p:blipFill>
        <p:spPr>
          <a:xfrm>
            <a:off x="280042" y="1534423"/>
            <a:ext cx="10324895" cy="532357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2F5FB50-D09B-134C-AFED-090446E363E4}"/>
              </a:ext>
            </a:extLst>
          </p:cNvPr>
          <p:cNvSpPr txBox="1"/>
          <p:nvPr/>
        </p:nvSpPr>
        <p:spPr>
          <a:xfrm flipH="1">
            <a:off x="280043" y="877535"/>
            <a:ext cx="180100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总结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ACFFFF-D0F8-CF45-9599-C07F8173C375}"/>
              </a:ext>
            </a:extLst>
          </p:cNvPr>
          <p:cNvSpPr/>
          <p:nvPr/>
        </p:nvSpPr>
        <p:spPr>
          <a:xfrm>
            <a:off x="2161880" y="10200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“神奇的”二分查找法模板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虚尾箭头 22">
            <a:extLst>
              <a:ext uri="{FF2B5EF4-FFF2-40B4-BE49-F238E27FC236}">
                <a16:creationId xmlns:a16="http://schemas.microsoft.com/office/drawing/2014/main" id="{3579F75B-30BB-734E-8AA7-3B4008F5DC06}"/>
              </a:ext>
            </a:extLst>
          </p:cNvPr>
          <p:cNvSpPr/>
          <p:nvPr/>
        </p:nvSpPr>
        <p:spPr>
          <a:xfrm>
            <a:off x="10152991" y="4552171"/>
            <a:ext cx="1051037" cy="187994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虚尾箭头 23">
            <a:extLst>
              <a:ext uri="{FF2B5EF4-FFF2-40B4-BE49-F238E27FC236}">
                <a16:creationId xmlns:a16="http://schemas.microsoft.com/office/drawing/2014/main" id="{493184F7-C93C-8543-AEBA-9F52C0E783ED}"/>
              </a:ext>
            </a:extLst>
          </p:cNvPr>
          <p:cNvSpPr/>
          <p:nvPr/>
        </p:nvSpPr>
        <p:spPr>
          <a:xfrm rot="16200000">
            <a:off x="10253755" y="3473948"/>
            <a:ext cx="1712554" cy="187995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虚尾箭头 24">
            <a:extLst>
              <a:ext uri="{FF2B5EF4-FFF2-40B4-BE49-F238E27FC236}">
                <a16:creationId xmlns:a16="http://schemas.microsoft.com/office/drawing/2014/main" id="{DCEB7E90-377D-F94D-B26C-64EB7D764D03}"/>
              </a:ext>
            </a:extLst>
          </p:cNvPr>
          <p:cNvSpPr/>
          <p:nvPr/>
        </p:nvSpPr>
        <p:spPr>
          <a:xfrm rot="10800000">
            <a:off x="10111546" y="2523674"/>
            <a:ext cx="1051037" cy="187994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77149E9-D5EE-B44A-B092-19D86519C347}"/>
              </a:ext>
            </a:extLst>
          </p:cNvPr>
          <p:cNvSpPr/>
          <p:nvPr/>
        </p:nvSpPr>
        <p:spPr>
          <a:xfrm>
            <a:off x="10017425" y="2081520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看左边界是否收缩，</a:t>
            </a:r>
            <a:endParaRPr kumimoji="1" lang="en-US" altLang="zh-CN" sz="12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如果不收缩，改成右中位数。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3D88658-AF6C-794F-88F4-ADC82AA16CDC}"/>
              </a:ext>
            </a:extLst>
          </p:cNvPr>
          <p:cNvSpPr/>
          <p:nvPr/>
        </p:nvSpPr>
        <p:spPr>
          <a:xfrm>
            <a:off x="8009503" y="5710923"/>
            <a:ext cx="3100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Python</a:t>
            </a:r>
            <a:r>
              <a:rPr kumimoji="1"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中不存在溢出风险，使用 </a:t>
            </a:r>
            <a:r>
              <a:rPr kumimoji="1"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&gt;&gt;</a:t>
            </a:r>
            <a:r>
              <a:rPr kumimoji="1"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即可；</a:t>
            </a:r>
            <a:endParaRPr kumimoji="1" lang="en-US" altLang="zh-CN" sz="12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Java</a:t>
            </a:r>
            <a:r>
              <a:rPr kumimoji="1"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中，一定要使用无符号右移 </a:t>
            </a:r>
            <a:r>
              <a:rPr kumimoji="1"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&gt;&gt;&gt;</a:t>
            </a:r>
            <a:r>
              <a:rPr kumimoji="1"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。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46BCC7D-447B-BC43-93C4-309FFC506ACE}"/>
              </a:ext>
            </a:extLst>
          </p:cNvPr>
          <p:cNvSpPr/>
          <p:nvPr/>
        </p:nvSpPr>
        <p:spPr>
          <a:xfrm>
            <a:off x="2161880" y="762539"/>
            <a:ext cx="96727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核心思想：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“排除法”，每一轮循环排除一半以上的元素，使用对数时间复杂度把区间收缩到只剩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个数。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把对单个值是否是目标数值的判断留在最后做，甚至有时连最后一步都省去了。</a:t>
            </a:r>
          </a:p>
        </p:txBody>
      </p:sp>
    </p:spTree>
    <p:extLst>
      <p:ext uri="{BB962C8B-B14F-4D97-AF65-F5344CB8AC3E}">
        <p14:creationId xmlns:p14="http://schemas.microsoft.com/office/powerpoint/2010/main" val="258129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7E0BE4B-C539-6244-83A6-9CD450752A9C}"/>
              </a:ext>
            </a:extLst>
          </p:cNvPr>
          <p:cNvSpPr txBox="1"/>
          <p:nvPr/>
        </p:nvSpPr>
        <p:spPr>
          <a:xfrm flipH="1">
            <a:off x="186254" y="1442058"/>
            <a:ext cx="1210099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二分查找法虽然简单，但写好它并没有那么容易。我们可以看看一些名人关于二分查找法的论述。</a:t>
            </a:r>
            <a:endParaRPr kumimoji="1"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n"/>
            </a:pPr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算法和程序设计技术的先驱 </a:t>
            </a:r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Donald Ervin Knuth</a:t>
            </a:r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（中文名：高德纳）：</a:t>
            </a:r>
          </a:p>
          <a:p>
            <a:endParaRPr kumimoji="1"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Although the basic idea of binary search is comparatively straightforward, the details can be surprisingly tricky ...</a:t>
            </a:r>
          </a:p>
          <a:p>
            <a:endParaRPr kumimoji="1"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译：“虽然二分查找的基本思想相对简单，但细节可能会非常棘手”。来自维基百科 </a:t>
            </a:r>
            <a:r>
              <a:rPr kumimoji="1"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Binary_search_algorithm</a:t>
            </a:r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词条，请原谅本人可能非常不优雅的中文翻译。</a:t>
            </a:r>
          </a:p>
          <a:p>
            <a:endParaRPr kumimoji="1"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n"/>
            </a:pPr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同样是高德纳先生，在其著作</a:t>
            </a:r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《</a:t>
            </a:r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计算机程序设计的艺术 第 </a:t>
            </a:r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 </a:t>
            </a:r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卷：排序和查找</a:t>
            </a:r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》</a:t>
            </a:r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中指出：</a:t>
            </a:r>
            <a:endParaRPr kumimoji="1"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zh-CN" altLang="en-US" sz="2000" dirty="0">
              <a:solidFill>
                <a:prstClr val="black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二分查找法的思想在 </a:t>
            </a:r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1946 </a:t>
            </a:r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年就被提出来了。但是第 </a:t>
            </a:r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 </a:t>
            </a:r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个没有 </a:t>
            </a:r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Bug </a:t>
            </a:r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的二分查找法在 </a:t>
            </a:r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1962 </a:t>
            </a:r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年才出现。</a:t>
            </a:r>
          </a:p>
          <a:p>
            <a:endParaRPr kumimoji="1"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（因时间和个人能力的关系，我没有办法提供英文原文，如果能找到英文原文的朋友欢迎提供一下出处，在此先谢过。）</a:t>
            </a:r>
            <a:endParaRPr kumimoji="1"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zh-CN" altLang="en-US" sz="2000" dirty="0">
              <a:solidFill>
                <a:prstClr val="black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据说这个 </a:t>
            </a:r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Bug </a:t>
            </a:r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在 </a:t>
            </a:r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Java </a:t>
            </a:r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的 </a:t>
            </a:r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JDK </a:t>
            </a:r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中都隐藏了将近 </a:t>
            </a:r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10 </a:t>
            </a:r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年以后，才被人们发现并修复。</a:t>
            </a:r>
            <a:endParaRPr kumimoji="1"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11C6CD-7DAD-704A-BAB1-C5E6FDC72E4E}"/>
              </a:ext>
            </a:extLst>
          </p:cNvPr>
          <p:cNvSpPr txBox="1"/>
          <p:nvPr/>
        </p:nvSpPr>
        <p:spPr>
          <a:xfrm flipH="1">
            <a:off x="280044" y="877535"/>
            <a:ext cx="5663556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、历史上有关“二分查找法”的故事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0ED47B-78B9-9C47-99BD-A27C369D3FB4}"/>
              </a:ext>
            </a:extLst>
          </p:cNvPr>
          <p:cNvSpPr/>
          <p:nvPr/>
        </p:nvSpPr>
        <p:spPr>
          <a:xfrm>
            <a:off x="2161880" y="10200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“神奇的”二分查找法模板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025D2B-0944-AF42-9CB9-F37F08B056A0}"/>
              </a:ext>
            </a:extLst>
          </p:cNvPr>
          <p:cNvSpPr/>
          <p:nvPr/>
        </p:nvSpPr>
        <p:spPr>
          <a:xfrm>
            <a:off x="186254" y="2645633"/>
            <a:ext cx="11762730" cy="447675"/>
          </a:xfrm>
          <a:prstGeom prst="rect">
            <a:avLst/>
          </a:prstGeom>
          <a:solidFill>
            <a:srgbClr val="73FB79">
              <a:alpha val="40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D5E7B1-9085-2348-8504-882F6B23B34B}"/>
              </a:ext>
            </a:extLst>
          </p:cNvPr>
          <p:cNvSpPr/>
          <p:nvPr/>
        </p:nvSpPr>
        <p:spPr>
          <a:xfrm>
            <a:off x="186254" y="4770599"/>
            <a:ext cx="11762730" cy="447675"/>
          </a:xfrm>
          <a:prstGeom prst="rect">
            <a:avLst/>
          </a:prstGeom>
          <a:solidFill>
            <a:srgbClr val="73FB79">
              <a:alpha val="40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785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B700C4-89B4-1147-88FC-0A544B724CBC}"/>
              </a:ext>
            </a:extLst>
          </p:cNvPr>
          <p:cNvSpPr txBox="1"/>
          <p:nvPr/>
        </p:nvSpPr>
        <p:spPr>
          <a:xfrm flipH="1">
            <a:off x="186254" y="1442058"/>
            <a:ext cx="121009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《</a:t>
            </a:r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编程珠玑</a:t>
            </a:r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》</a:t>
            </a:r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的作者 </a:t>
            </a:r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Jon Bentley</a:t>
            </a:r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</a:t>
            </a:r>
            <a:endParaRPr kumimoji="1"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zh-CN" altLang="en-US" sz="2000" dirty="0">
              <a:solidFill>
                <a:prstClr val="black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When Jon Bentley assigned binary search as a problem in a course for professional programmers, he found that ninety percent failed to provide a correct solution after several hours of working on it, mainly because the incorrect implementations failed to run or returned a wrong answer in rare edge cases.</a:t>
            </a:r>
          </a:p>
          <a:p>
            <a:endParaRPr kumimoji="1"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译：当 </a:t>
            </a:r>
            <a:r>
              <a:rPr kumimoji="1"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JonBentley</a:t>
            </a:r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把二分查找作为专业程序员课程中的一个问题时，他发现百分之九十的人在花了几个小时的时间研究之后，没有提供正确的解决方案，主要是因为错误的实现无法正确运行（笔者注：可能返回错误的结果，或者出现死循环），或者是不能很好地判断边界条件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377C06-CB40-B248-82ED-BA8A00CE6918}"/>
              </a:ext>
            </a:extLst>
          </p:cNvPr>
          <p:cNvSpPr txBox="1"/>
          <p:nvPr/>
        </p:nvSpPr>
        <p:spPr>
          <a:xfrm flipH="1">
            <a:off x="280044" y="877535"/>
            <a:ext cx="5663556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、历史上有关“二分查找法”的故事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CB44F44-986E-7A43-841F-FBFB5A59B369}"/>
              </a:ext>
            </a:extLst>
          </p:cNvPr>
          <p:cNvSpPr/>
          <p:nvPr/>
        </p:nvSpPr>
        <p:spPr>
          <a:xfrm>
            <a:off x="2161880" y="10200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“神奇的”二分查找法模板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D04B80-E015-3742-B440-F910AEE82F14}"/>
              </a:ext>
            </a:extLst>
          </p:cNvPr>
          <p:cNvSpPr/>
          <p:nvPr/>
        </p:nvSpPr>
        <p:spPr>
          <a:xfrm>
            <a:off x="186253" y="2038865"/>
            <a:ext cx="11911011" cy="1054443"/>
          </a:xfrm>
          <a:prstGeom prst="rect">
            <a:avLst/>
          </a:prstGeom>
          <a:solidFill>
            <a:srgbClr val="73FB79">
              <a:alpha val="40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4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50505CD-3347-6A4C-8198-AF3FDEE64A91}"/>
              </a:ext>
            </a:extLst>
          </p:cNvPr>
          <p:cNvSpPr txBox="1"/>
          <p:nvPr/>
        </p:nvSpPr>
        <p:spPr>
          <a:xfrm flipH="1">
            <a:off x="186257" y="1442058"/>
            <a:ext cx="1178666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）取中位数索引的代码：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1" dirty="0" err="1">
                <a:solidFill>
                  <a:srgbClr val="FF40FF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int</a:t>
            </a:r>
            <a:r>
              <a:rPr kumimoji="1" lang="zh-CN" altLang="en-US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mid</a:t>
            </a:r>
            <a:r>
              <a:rPr kumimoji="1" lang="zh-CN" altLang="en-US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=</a:t>
            </a:r>
            <a:r>
              <a:rPr kumimoji="1" lang="zh-CN" altLang="en-US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(left</a:t>
            </a:r>
            <a:r>
              <a:rPr kumimoji="1" lang="zh-CN" altLang="en-US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+</a:t>
            </a:r>
            <a:r>
              <a:rPr kumimoji="1" lang="zh-CN" altLang="en-US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right)</a:t>
            </a:r>
            <a:r>
              <a:rPr kumimoji="1" lang="zh-CN" altLang="en-US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/</a:t>
            </a:r>
            <a:r>
              <a:rPr kumimoji="1" lang="zh-CN" altLang="en-US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2</a:t>
            </a:r>
            <a:r>
              <a:rPr kumimoji="1" lang="zh-CN" altLang="en-US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;</a:t>
            </a:r>
          </a:p>
          <a:p>
            <a:endParaRPr kumimoji="1" lang="en-US" altLang="zh-CN" dirty="0">
              <a:latin typeface="Consolas" panose="020B0609020204030204" pitchFamily="49" charset="0"/>
              <a:ea typeface="KaiTi_GB2312" panose="02010609030101010101" pitchFamily="49" charset="-122"/>
              <a:cs typeface="Consolas" panose="020B0609020204030204" pitchFamily="49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这行代码是有问题的，在 </a:t>
            </a:r>
            <a:r>
              <a:rPr kumimoji="1" lang="en-US" altLang="zh-CN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left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和 </a:t>
            </a:r>
            <a:r>
              <a:rPr kumimoji="1" lang="en-US" altLang="zh-CN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right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都比较大的时候，</a:t>
            </a:r>
            <a:r>
              <a:rPr kumimoji="1" lang="en-US" altLang="zh-CN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left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right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很有可能超过 </a:t>
            </a:r>
            <a:r>
              <a:rPr kumimoji="1" lang="en-US" altLang="zh-CN" dirty="0" err="1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int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类型能表示的最大值，即整型溢出，为了避免这个问题，应该写成：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b="1" dirty="0" err="1">
                <a:solidFill>
                  <a:srgbClr val="FF40FF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int</a:t>
            </a:r>
            <a:r>
              <a:rPr kumimoji="1" lang="zh-CN" altLang="en-US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mid</a:t>
            </a:r>
            <a:r>
              <a:rPr kumimoji="1" lang="zh-CN" altLang="en-US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=</a:t>
            </a:r>
            <a:r>
              <a:rPr kumimoji="1" lang="zh-CN" altLang="en-US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left</a:t>
            </a:r>
            <a:r>
              <a:rPr kumimoji="1" lang="zh-CN" altLang="en-US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+</a:t>
            </a:r>
            <a:r>
              <a:rPr kumimoji="1" lang="zh-CN" altLang="en-US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(right</a:t>
            </a:r>
            <a:r>
              <a:rPr kumimoji="1" lang="zh-CN" altLang="en-US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-</a:t>
            </a:r>
            <a:r>
              <a:rPr kumimoji="1" lang="zh-CN" altLang="en-US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left)</a:t>
            </a:r>
            <a:r>
              <a:rPr kumimoji="1" lang="zh-CN" altLang="en-US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/</a:t>
            </a:r>
            <a:r>
              <a:rPr kumimoji="1" lang="zh-CN" altLang="en-US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2</a:t>
            </a:r>
            <a:r>
              <a:rPr kumimoji="1" lang="zh-CN" altLang="en-US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;</a:t>
            </a:r>
          </a:p>
          <a:p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更好的写法是：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b="1" dirty="0" err="1">
                <a:solidFill>
                  <a:srgbClr val="FF40FF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int</a:t>
            </a:r>
            <a:r>
              <a:rPr kumimoji="1" lang="zh-CN" altLang="en-US" b="1" dirty="0">
                <a:solidFill>
                  <a:srgbClr val="FF40FF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mid</a:t>
            </a:r>
            <a:r>
              <a:rPr kumimoji="1" lang="zh-CN" altLang="en-US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=</a:t>
            </a:r>
            <a:r>
              <a:rPr kumimoji="1" lang="zh-CN" altLang="en-US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(left</a:t>
            </a:r>
            <a:r>
              <a:rPr kumimoji="1" lang="zh-CN" altLang="en-US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+</a:t>
            </a:r>
            <a:r>
              <a:rPr kumimoji="1" lang="zh-CN" altLang="en-US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right)</a:t>
            </a:r>
            <a:r>
              <a:rPr kumimoji="1" lang="zh-CN" altLang="en-US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&gt;&gt;&gt;</a:t>
            </a:r>
            <a:r>
              <a:rPr kumimoji="1" lang="zh-CN" altLang="en-US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1</a:t>
            </a:r>
            <a:r>
              <a:rPr kumimoji="1" lang="zh-CN" altLang="en-US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;</a:t>
            </a:r>
          </a:p>
          <a:p>
            <a:endParaRPr kumimoji="1" lang="en-US" altLang="zh-CN" b="1" dirty="0">
              <a:latin typeface="Consolas" panose="020B0609020204030204" pitchFamily="49" charset="0"/>
              <a:ea typeface="KaiTi_GB2312" panose="02010609030101010101" pitchFamily="49" charset="-122"/>
              <a:cs typeface="Consolas" panose="020B0609020204030204" pitchFamily="49" charset="0"/>
            </a:endParaRPr>
          </a:p>
          <a:p>
            <a:r>
              <a:rPr kumimoji="1" lang="zh-CN" altLang="en-US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（原因在后文介绍，请读者留意：</a:t>
            </a:r>
            <a:r>
              <a:rPr kumimoji="1" lang="zh-CN" altLang="en-US" b="1" dirty="0">
                <a:solidFill>
                  <a:srgbClr val="FF0000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使用“左边界索引 </a:t>
            </a:r>
            <a:r>
              <a:rPr kumimoji="1"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+</a:t>
            </a:r>
            <a:r>
              <a:rPr kumimoji="1" lang="zh-CN" altLang="en-US" b="1" dirty="0">
                <a:solidFill>
                  <a:srgbClr val="FF0000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右边界索引”，然后“无符号右移 </a:t>
            </a:r>
            <a:r>
              <a:rPr kumimoji="1"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位”是推荐的写法</a:t>
            </a:r>
            <a:r>
              <a:rPr kumimoji="1" lang="zh-CN" altLang="en-US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。）</a:t>
            </a:r>
            <a:endParaRPr kumimoji="1" lang="en-US" altLang="zh-CN" dirty="0">
              <a:latin typeface="Consolas" panose="020B0609020204030204" pitchFamily="49" charset="0"/>
              <a:ea typeface="KaiTi_GB2312" panose="02010609030101010101" pitchFamily="49" charset="-122"/>
              <a:cs typeface="Consolas" panose="020B0609020204030204" pitchFamily="49" charset="0"/>
            </a:endParaRPr>
          </a:p>
          <a:p>
            <a:endParaRPr kumimoji="1" lang="en-US" altLang="zh-CN" dirty="0">
              <a:latin typeface="Consolas" panose="020B0609020204030204" pitchFamily="49" charset="0"/>
              <a:ea typeface="KaiTi_GB2312" panose="02010609030101010101" pitchFamily="49" charset="-122"/>
              <a:cs typeface="Consolas" panose="020B0609020204030204" pitchFamily="49" charset="0"/>
            </a:endParaRPr>
          </a:p>
          <a:p>
            <a:pPr lvl="0"/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）循环可以进行的条件写成  </a:t>
            </a:r>
            <a:r>
              <a:rPr kumimoji="1" lang="en-US" altLang="zh-CN" b="1" dirty="0">
                <a:solidFill>
                  <a:srgbClr val="FF40FF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while</a:t>
            </a:r>
            <a:r>
              <a:rPr kumimoji="1" lang="zh-CN" altLang="en-US" dirty="0">
                <a:solidFill>
                  <a:prstClr val="black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(left</a:t>
            </a:r>
            <a:r>
              <a:rPr kumimoji="1" lang="zh-CN" altLang="en-US" dirty="0">
                <a:solidFill>
                  <a:prstClr val="black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&lt;=</a:t>
            </a:r>
            <a:r>
              <a:rPr kumimoji="1" lang="zh-CN" altLang="en-US" dirty="0">
                <a:solidFill>
                  <a:prstClr val="black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right)</a:t>
            </a:r>
            <a:r>
              <a:rPr kumimoji="1" lang="zh-CN" altLang="en-US" dirty="0">
                <a:solidFill>
                  <a:prstClr val="black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时，在退出循环的时候，需要考虑返回 </a:t>
            </a:r>
            <a:r>
              <a:rPr kumimoji="1"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left</a:t>
            </a:r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还是 </a:t>
            </a:r>
            <a:r>
              <a:rPr kumimoji="1"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right</a:t>
            </a:r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，稍不注意，就容易出错。</a:t>
            </a:r>
            <a:endParaRPr kumimoji="1"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lvl="0"/>
            <a:endParaRPr kumimoji="1"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lvl="0"/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如何避免这个问题，就是“神奇的”二分查找法模板要做的事情。</a:t>
            </a:r>
            <a:endParaRPr kumimoji="1"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98666F21-75F2-1E41-8296-21660937EA10}"/>
              </a:ext>
            </a:extLst>
          </p:cNvPr>
          <p:cNvSpPr/>
          <p:nvPr/>
        </p:nvSpPr>
        <p:spPr>
          <a:xfrm>
            <a:off x="186257" y="4105275"/>
            <a:ext cx="4271442" cy="418676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8EC673-5879-7842-8628-18C573425DAD}"/>
              </a:ext>
            </a:extLst>
          </p:cNvPr>
          <p:cNvSpPr txBox="1"/>
          <p:nvPr/>
        </p:nvSpPr>
        <p:spPr>
          <a:xfrm flipH="1">
            <a:off x="280044" y="877535"/>
            <a:ext cx="5710449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、“传统的”二分查找法模板的问题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6A7017-43EA-4141-B5C4-29D53BCC983E}"/>
              </a:ext>
            </a:extLst>
          </p:cNvPr>
          <p:cNvSpPr/>
          <p:nvPr/>
        </p:nvSpPr>
        <p:spPr>
          <a:xfrm>
            <a:off x="2161880" y="10200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“神奇的”二分查找法模板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19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5130DF91-1A39-5E43-B0CF-BBF15D86CD99}"/>
              </a:ext>
            </a:extLst>
          </p:cNvPr>
          <p:cNvSpPr/>
          <p:nvPr/>
        </p:nvSpPr>
        <p:spPr>
          <a:xfrm>
            <a:off x="280043" y="5065017"/>
            <a:ext cx="11736111" cy="79572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0505CD-3347-6A4C-8198-AF3FDEE64A91}"/>
              </a:ext>
            </a:extLst>
          </p:cNvPr>
          <p:cNvSpPr txBox="1"/>
          <p:nvPr/>
        </p:nvSpPr>
        <p:spPr>
          <a:xfrm flipH="1">
            <a:off x="186257" y="1442058"/>
            <a:ext cx="1182989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）首先</a:t>
            </a:r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把循环可以进行的条件写成 </a:t>
            </a:r>
            <a:r>
              <a:rPr kumimoji="1" lang="en-US" altLang="zh-CN" b="1" dirty="0">
                <a:solidFill>
                  <a:srgbClr val="FF40FF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while</a:t>
            </a:r>
            <a:r>
              <a:rPr kumimoji="1"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(left</a:t>
            </a:r>
            <a:r>
              <a:rPr kumimoji="1" lang="zh-CN" altLang="en-US" dirty="0">
                <a:solidFill>
                  <a:prstClr val="black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&lt;</a:t>
            </a:r>
            <a:r>
              <a:rPr kumimoji="1" lang="zh-CN" altLang="en-US" dirty="0">
                <a:solidFill>
                  <a:prstClr val="black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right)</a:t>
            </a:r>
            <a:r>
              <a:rPr kumimoji="1" lang="zh-CN" altLang="en-US" dirty="0">
                <a:solidFill>
                  <a:prstClr val="black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，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在退出循环的时候，一定有 </a:t>
            </a:r>
            <a:r>
              <a:rPr kumimoji="1"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left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==</a:t>
            </a:r>
            <a:r>
              <a:rPr kumimoji="1" lang="zh-CN" altLang="en-US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right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成立，此时返回 </a:t>
            </a:r>
            <a:r>
              <a:rPr kumimoji="1"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left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或者 </a:t>
            </a:r>
            <a:r>
              <a:rPr kumimoji="1"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right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都可以。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或许你会问：退出循环的时候还有一个数没有看啊（退出循环之前索引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left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或 索引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right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上的值）？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没有关系，我们就等到退出循环以后来看，甚至经过分析，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有时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都不用看，就能确定它是目标数值。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（什么时候需要看最后剩下的那个数，什么时候不需要，会在第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点介绍。）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更深层次的思想是“夹逼法”或者称为“排除法”。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“神奇的”二分查找法模板的基本思想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“排除法”即：在每一轮循环中</a:t>
            </a:r>
            <a:r>
              <a:rPr kumimoji="1" lang="zh-CN" altLang="en-US" sz="2000" b="1" u="sng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排除</a:t>
            </a:r>
            <a:r>
              <a:rPr kumimoji="1"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一半以上的元素，于是在对数级别的时间复杂度内，就可以把区间“夹逼” 只剩下 </a:t>
            </a: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个数，而这个数是不是我们要找的数，单独做一次判断就可以了。</a:t>
            </a:r>
            <a:endParaRPr kumimoji="1"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“夹逼法”或者“排除法”是二分查找算法的基本思想，“二分”是手段，在目标元素不确定的情况下，“二分” 也是“最大熵原理”告诉我们的选择。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8EC673-5879-7842-8628-18C573425DAD}"/>
              </a:ext>
            </a:extLst>
          </p:cNvPr>
          <p:cNvSpPr txBox="1"/>
          <p:nvPr/>
        </p:nvSpPr>
        <p:spPr>
          <a:xfrm flipH="1">
            <a:off x="280043" y="877535"/>
            <a:ext cx="6308326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、“神奇的”二分查找法模板的基本思想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6A7017-43EA-4141-B5C4-29D53BCC983E}"/>
              </a:ext>
            </a:extLst>
          </p:cNvPr>
          <p:cNvSpPr/>
          <p:nvPr/>
        </p:nvSpPr>
        <p:spPr>
          <a:xfrm>
            <a:off x="2161880" y="10200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“神奇的”二分查找法模板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6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50505CD-3347-6A4C-8198-AF3FDEE64A91}"/>
              </a:ext>
            </a:extLst>
          </p:cNvPr>
          <p:cNvSpPr txBox="1"/>
          <p:nvPr/>
        </p:nvSpPr>
        <p:spPr>
          <a:xfrm flipH="1">
            <a:off x="186257" y="1442058"/>
            <a:ext cx="11829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）前提：思考左、右边界，如果左、右边界不包括目标数值，会导致错误结果；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6A7017-43EA-4141-B5C4-29D53BCC983E}"/>
              </a:ext>
            </a:extLst>
          </p:cNvPr>
          <p:cNvSpPr/>
          <p:nvPr/>
        </p:nvSpPr>
        <p:spPr>
          <a:xfrm>
            <a:off x="2161880" y="10200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“神奇的”二分查找法模板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0D63554-A40A-3741-8195-F68C9C9888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579"/>
          <a:stretch/>
        </p:blipFill>
        <p:spPr>
          <a:xfrm>
            <a:off x="280042" y="1910812"/>
            <a:ext cx="4257233" cy="181656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61D6B9D-B1A2-3D47-8B1B-F7A018A22DC6}"/>
              </a:ext>
            </a:extLst>
          </p:cNvPr>
          <p:cNvSpPr txBox="1"/>
          <p:nvPr/>
        </p:nvSpPr>
        <p:spPr>
          <a:xfrm flipH="1">
            <a:off x="4643321" y="2348019"/>
            <a:ext cx="68156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分析：一个非负整数的平方根最小</a:t>
            </a: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可能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是 </a:t>
            </a:r>
            <a:r>
              <a:rPr kumimoji="1" lang="en-US" altLang="zh-CN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，最大</a:t>
            </a: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可能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是它自己。</a:t>
            </a:r>
            <a:endParaRPr kumimoji="1" lang="en-US" altLang="zh-CN" sz="16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因此左边界可以取 </a:t>
            </a:r>
            <a:r>
              <a:rPr kumimoji="1" lang="en-US" altLang="zh-CN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，右边界可以取 </a:t>
            </a:r>
            <a:r>
              <a:rPr kumimoji="1" lang="en-US" altLang="zh-CN" sz="16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16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可以分析得再细一点，但这道题没有必要，因为二分查找法会帮你排除掉不符合的区间元素。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D067431-9D77-694E-B91E-5B27C66D20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5895"/>
          <a:stretch/>
        </p:blipFill>
        <p:spPr>
          <a:xfrm>
            <a:off x="280042" y="3794859"/>
            <a:ext cx="4257233" cy="139916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1CFECD9-7412-F843-BA85-42F9279882AC}"/>
              </a:ext>
            </a:extLst>
          </p:cNvPr>
          <p:cNvSpPr txBox="1"/>
          <p:nvPr/>
        </p:nvSpPr>
        <p:spPr>
          <a:xfrm flipH="1">
            <a:off x="4643322" y="4202051"/>
            <a:ext cx="5910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分析：题目告诉我们“其数字都在 </a:t>
            </a:r>
            <a:r>
              <a:rPr kumimoji="1" lang="en-US" altLang="zh-CN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 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到 </a:t>
            </a:r>
            <a:r>
              <a:rPr kumimoji="1" lang="en-US" altLang="zh-CN" sz="16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之间（包括 </a:t>
            </a:r>
            <a:r>
              <a:rPr kumimoji="1" lang="en-US" altLang="zh-CN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 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和 </a:t>
            </a:r>
            <a:r>
              <a:rPr kumimoji="1" lang="en-US" altLang="zh-CN" sz="16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）”。因此左边界可以取 </a:t>
            </a:r>
            <a:r>
              <a:rPr kumimoji="1" lang="en-US" altLang="zh-CN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 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，右边界可以取 </a:t>
            </a:r>
            <a:r>
              <a:rPr kumimoji="1" lang="en-US" altLang="zh-CN" sz="16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A3BE26D-909E-CF42-A87E-079BEDEFD163}"/>
              </a:ext>
            </a:extLst>
          </p:cNvPr>
          <p:cNvSpPr txBox="1"/>
          <p:nvPr/>
        </p:nvSpPr>
        <p:spPr>
          <a:xfrm flipH="1">
            <a:off x="280042" y="5159689"/>
            <a:ext cx="1183018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要注意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 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点： 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、如果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left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和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right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表示的是数组的索引，就要考虑“索引是否有效” ，即“索引是否越界” 是重要的定界依据；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、左右边界一定要包括目标元素，例如 </a:t>
            </a:r>
            <a:r>
              <a:rPr kumimoji="1"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35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题：“搜索插入位置” ，当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target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比数组中的最后一个数字还要大（不能等于）的时候，插入元素的位置就是数组的最后一个位置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+ 1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，即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len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- 1 + 1 =) </a:t>
            </a:r>
            <a:r>
              <a:rPr kumimoji="1"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len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，如果忽略掉这一点，把右边界定为 </a:t>
            </a:r>
            <a:r>
              <a:rPr kumimoji="1"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len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- 1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，代码就不能通过在线测评。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9445F27-90E9-9941-86A2-070C5D125881}"/>
              </a:ext>
            </a:extLst>
          </p:cNvPr>
          <p:cNvSpPr txBox="1"/>
          <p:nvPr/>
        </p:nvSpPr>
        <p:spPr>
          <a:xfrm flipH="1">
            <a:off x="280043" y="877535"/>
            <a:ext cx="4685496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、细节、注意事项、调试方法</a:t>
            </a:r>
          </a:p>
        </p:txBody>
      </p:sp>
    </p:spTree>
    <p:extLst>
      <p:ext uri="{BB962C8B-B14F-4D97-AF65-F5344CB8AC3E}">
        <p14:creationId xmlns:p14="http://schemas.microsoft.com/office/powerpoint/2010/main" val="1716462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50505CD-3347-6A4C-8198-AF3FDEE64A91}"/>
              </a:ext>
            </a:extLst>
          </p:cNvPr>
          <p:cNvSpPr txBox="1"/>
          <p:nvPr/>
        </p:nvSpPr>
        <p:spPr>
          <a:xfrm flipH="1">
            <a:off x="186257" y="1442058"/>
            <a:ext cx="1182989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）中位数先写 </a:t>
            </a:r>
            <a:r>
              <a:rPr kumimoji="1" lang="en-US" altLang="zh-CN" sz="2000" b="1" dirty="0" err="1">
                <a:solidFill>
                  <a:srgbClr val="FF40FF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int</a:t>
            </a:r>
            <a:r>
              <a:rPr kumimoji="1" lang="zh-CN" altLang="en-US" sz="2000" b="1" dirty="0">
                <a:solidFill>
                  <a:srgbClr val="FF40FF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000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mid</a:t>
            </a:r>
            <a:r>
              <a:rPr kumimoji="1" lang="zh-CN" altLang="en-US" sz="2000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000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=</a:t>
            </a:r>
            <a:r>
              <a:rPr kumimoji="1" lang="zh-CN" altLang="en-US" sz="2000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000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(left</a:t>
            </a:r>
            <a:r>
              <a:rPr kumimoji="1" lang="zh-CN" altLang="en-US" sz="2000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000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+</a:t>
            </a:r>
            <a:r>
              <a:rPr kumimoji="1" lang="zh-CN" altLang="en-US" sz="2000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000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right)</a:t>
            </a:r>
            <a:r>
              <a:rPr kumimoji="1" lang="zh-CN" altLang="en-US" sz="2000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000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&gt;&gt;&gt;</a:t>
            </a:r>
            <a:r>
              <a:rPr kumimoji="1" lang="zh-CN" altLang="en-US" sz="2000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1</a:t>
            </a:r>
            <a:r>
              <a:rPr kumimoji="1" lang="zh-CN" altLang="en-US" sz="2000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000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;</a:t>
            </a:r>
            <a:r>
              <a:rPr kumimoji="1" lang="zh-CN" altLang="en-US" sz="2000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根据循环里分支的编写情况，再做调整。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理解这一点，首先要知道：当数组的元素个数是偶数的时候，中位数有左中位数和右中位数之分。</a:t>
            </a:r>
          </a:p>
          <a:p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当数组的元素个数是偶数的时候：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使用 </a:t>
            </a:r>
            <a:r>
              <a:rPr kumimoji="1" lang="en-US" altLang="zh-CN" sz="2000" b="1" dirty="0" err="1">
                <a:solidFill>
                  <a:srgbClr val="FF40FF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int</a:t>
            </a:r>
            <a:r>
              <a:rPr kumimoji="1" lang="zh-CN" altLang="en-US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mid = left + (right - left) / </a:t>
            </a:r>
            <a:r>
              <a:rPr kumimoji="1" lang="en-US" altLang="zh-CN" sz="2000" b="1" dirty="0">
                <a:solidFill>
                  <a:srgbClr val="0432FF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2</a:t>
            </a:r>
            <a:r>
              <a:rPr kumimoji="1" lang="zh-CN" altLang="en-US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; 	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得到左中位数的索引；</a:t>
            </a: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使用 </a:t>
            </a:r>
            <a:r>
              <a:rPr kumimoji="1" lang="en-US" altLang="zh-CN" sz="2000" b="1" dirty="0" err="1">
                <a:solidFill>
                  <a:srgbClr val="FF40FF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int</a:t>
            </a:r>
            <a:r>
              <a:rPr kumimoji="1" lang="zh-CN" altLang="en-US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mid = left + (right - left + 1) / </a:t>
            </a:r>
            <a:r>
              <a:rPr kumimoji="1" lang="en-US" altLang="zh-CN" sz="2000" b="1" dirty="0">
                <a:solidFill>
                  <a:srgbClr val="0432FF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2</a:t>
            </a:r>
            <a:r>
              <a:rPr kumimoji="1" lang="zh-CN" altLang="en-US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;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	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得到右中位数的索引。</a:t>
            </a:r>
          </a:p>
          <a:p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当数组的元素个数是奇数的时候，以上二者都能选到最中间的那个中位数。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其次，</a:t>
            </a:r>
            <a:r>
              <a:rPr kumimoji="1" lang="en-US" altLang="zh-CN" sz="2000" b="1" dirty="0" err="1">
                <a:solidFill>
                  <a:srgbClr val="FF40FF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int</a:t>
            </a:r>
            <a:r>
              <a:rPr kumimoji="1" lang="zh-CN" altLang="en-US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mid = left + (right - left) / </a:t>
            </a:r>
            <a:r>
              <a:rPr kumimoji="1" lang="en-US" altLang="zh-CN" sz="2000" b="1" dirty="0">
                <a:solidFill>
                  <a:srgbClr val="0432FF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2</a:t>
            </a:r>
            <a:r>
              <a:rPr kumimoji="1" lang="zh-CN" altLang="en-US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;</a:t>
            </a:r>
            <a:r>
              <a:rPr kumimoji="1" lang="zh-CN" altLang="en-US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等价于 </a:t>
            </a:r>
            <a:r>
              <a:rPr kumimoji="1" lang="en-US" altLang="zh-CN" sz="2000" b="1" dirty="0" err="1">
                <a:solidFill>
                  <a:srgbClr val="FF40FF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int</a:t>
            </a:r>
            <a:r>
              <a:rPr kumimoji="1" lang="zh-CN" altLang="en-US" sz="2000" b="1" dirty="0">
                <a:solidFill>
                  <a:srgbClr val="FF40FF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000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mid</a:t>
            </a:r>
            <a:r>
              <a:rPr kumimoji="1" lang="zh-CN" altLang="en-US" sz="2000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000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=</a:t>
            </a:r>
            <a:r>
              <a:rPr kumimoji="1" lang="zh-CN" altLang="en-US" sz="2000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000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(left</a:t>
            </a:r>
            <a:r>
              <a:rPr kumimoji="1" lang="zh-CN" altLang="en-US" sz="2000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000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+</a:t>
            </a:r>
            <a:r>
              <a:rPr kumimoji="1" lang="zh-CN" altLang="en-US" sz="2000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000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right)</a:t>
            </a:r>
            <a:r>
              <a:rPr kumimoji="1" lang="zh-CN" altLang="en-US" sz="2000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000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&gt;&gt;&gt;</a:t>
            </a:r>
            <a:r>
              <a:rPr kumimoji="1" lang="zh-CN" altLang="en-US" sz="2000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1</a:t>
            </a:r>
            <a:r>
              <a:rPr kumimoji="1" lang="zh-CN" altLang="en-US" sz="2000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endParaRPr kumimoji="1" lang="en-US" altLang="zh-CN" sz="2000" dirty="0">
              <a:latin typeface="Consolas" panose="020B0609020204030204" pitchFamily="49" charset="0"/>
              <a:ea typeface="KaiTi_GB2312" panose="02010609030101010101" pitchFamily="49" charset="-122"/>
              <a:cs typeface="Consolas" panose="020B0609020204030204" pitchFamily="49" charset="0"/>
            </a:endParaRPr>
          </a:p>
          <a:p>
            <a:endParaRPr kumimoji="1" lang="en-US" altLang="zh-CN" sz="2000" dirty="0">
              <a:latin typeface="Consolas" panose="020B0609020204030204" pitchFamily="49" charset="0"/>
              <a:ea typeface="KaiTi_GB2312" panose="02010609030101010101" pitchFamily="49" charset="-122"/>
              <a:cs typeface="Consolas" panose="020B0609020204030204" pitchFamily="49" charset="0"/>
            </a:endParaRPr>
          </a:p>
          <a:p>
            <a:r>
              <a:rPr kumimoji="1" lang="en-US" altLang="zh-CN" sz="2000" b="1" dirty="0" err="1">
                <a:solidFill>
                  <a:srgbClr val="FF40FF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int</a:t>
            </a:r>
            <a:r>
              <a:rPr kumimoji="1" lang="zh-CN" altLang="en-US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mid = left + (right - left + 1) / </a:t>
            </a:r>
            <a:r>
              <a:rPr kumimoji="1" lang="en-US" altLang="zh-CN" sz="2000" b="1" dirty="0">
                <a:solidFill>
                  <a:srgbClr val="0432FF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2</a:t>
            </a:r>
            <a:r>
              <a:rPr kumimoji="1" lang="zh-CN" altLang="en-US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;</a:t>
            </a:r>
            <a:r>
              <a:rPr kumimoji="1" lang="zh-CN" altLang="en-US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等价于 </a:t>
            </a:r>
            <a:r>
              <a:rPr kumimoji="1" lang="en-US" altLang="zh-CN" sz="2000" b="1" dirty="0" err="1">
                <a:solidFill>
                  <a:srgbClr val="FF40FF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int</a:t>
            </a:r>
            <a:r>
              <a:rPr kumimoji="1" lang="zh-CN" altLang="en-US" sz="2000" b="1" dirty="0">
                <a:solidFill>
                  <a:srgbClr val="FF40FF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000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mid</a:t>
            </a:r>
            <a:r>
              <a:rPr kumimoji="1" lang="zh-CN" altLang="en-US" sz="2000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000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=</a:t>
            </a:r>
            <a:r>
              <a:rPr kumimoji="1" lang="zh-CN" altLang="en-US" sz="2000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000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(left</a:t>
            </a:r>
            <a:r>
              <a:rPr kumimoji="1" lang="zh-CN" altLang="en-US" sz="2000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000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+</a:t>
            </a:r>
            <a:r>
              <a:rPr kumimoji="1" lang="zh-CN" altLang="en-US" sz="2000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000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right</a:t>
            </a:r>
            <a:r>
              <a:rPr kumimoji="1" lang="zh-CN" altLang="en-US" sz="2000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000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+</a:t>
            </a:r>
            <a:r>
              <a:rPr kumimoji="1" lang="zh-CN" altLang="en-US" sz="2000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000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1)</a:t>
            </a:r>
            <a:r>
              <a:rPr kumimoji="1" lang="zh-CN" altLang="en-US" sz="2000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000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&gt;&gt;&gt;</a:t>
            </a:r>
            <a:r>
              <a:rPr kumimoji="1" lang="zh-CN" altLang="en-US" sz="2000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1</a:t>
            </a:r>
            <a:r>
              <a:rPr kumimoji="1" lang="zh-CN" altLang="en-US" sz="2000" b="1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 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6A7017-43EA-4141-B5C4-29D53BCC983E}"/>
              </a:ext>
            </a:extLst>
          </p:cNvPr>
          <p:cNvSpPr/>
          <p:nvPr/>
        </p:nvSpPr>
        <p:spPr>
          <a:xfrm>
            <a:off x="2161880" y="10200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“神奇的”二分查找法模板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9623C3D-E509-9744-BF0D-136BE0399CC6}"/>
              </a:ext>
            </a:extLst>
          </p:cNvPr>
          <p:cNvSpPr txBox="1"/>
          <p:nvPr/>
        </p:nvSpPr>
        <p:spPr>
          <a:xfrm flipH="1">
            <a:off x="280043" y="877535"/>
            <a:ext cx="4685496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、细节、注意事项、调试方法</a:t>
            </a:r>
          </a:p>
        </p:txBody>
      </p:sp>
    </p:spTree>
    <p:extLst>
      <p:ext uri="{BB962C8B-B14F-4D97-AF65-F5344CB8AC3E}">
        <p14:creationId xmlns:p14="http://schemas.microsoft.com/office/powerpoint/2010/main" val="159395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50505CD-3347-6A4C-8198-AF3FDEE64A91}"/>
              </a:ext>
            </a:extLst>
          </p:cNvPr>
          <p:cNvSpPr txBox="1"/>
          <p:nvPr/>
        </p:nvSpPr>
        <p:spPr>
          <a:xfrm flipH="1">
            <a:off x="186257" y="1442058"/>
            <a:ext cx="118298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）先写逻辑上容易想到的分支逻辑，这个分支逻辑通常是排除中位数的逻辑；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在逻辑上，“可能是也有可能不是”让我们感到犹豫不定，但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“一定不是”是我们非常坚决的，通常考虑的因素特别单一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因此“好想”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。在生活中，我们经常听到这样的话：找对象时，“有车、有房，可以考虑，但没有一定不要”；找工作时，“事儿少、离家近可以考虑，但是钱少一定不去”，就是这种思想的体现。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6A7017-43EA-4141-B5C4-29D53BCC983E}"/>
              </a:ext>
            </a:extLst>
          </p:cNvPr>
          <p:cNvSpPr/>
          <p:nvPr/>
        </p:nvSpPr>
        <p:spPr>
          <a:xfrm>
            <a:off x="2161880" y="10200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“神奇的”二分查找法模板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D7E349F-8A8C-FE4A-97F9-CE4B422452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579"/>
          <a:stretch/>
        </p:blipFill>
        <p:spPr>
          <a:xfrm>
            <a:off x="280043" y="3429000"/>
            <a:ext cx="5897733" cy="251657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A50A526-98D6-724A-88AB-752A484C1995}"/>
              </a:ext>
            </a:extLst>
          </p:cNvPr>
          <p:cNvSpPr/>
          <p:nvPr/>
        </p:nvSpPr>
        <p:spPr>
          <a:xfrm>
            <a:off x="6271562" y="3429000"/>
            <a:ext cx="574459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分析：因为题目中说“返回类型是整数，结果只保留整数的部分，小数部分将被舍去”。</a:t>
            </a:r>
            <a:endParaRPr kumimoji="1" lang="en-US" altLang="zh-CN" sz="16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16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例如 </a:t>
            </a:r>
            <a:r>
              <a:rPr kumimoji="1" lang="en-US" altLang="zh-CN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的平方根约等于 </a:t>
            </a:r>
            <a:r>
              <a:rPr kumimoji="1" lang="en-US" altLang="zh-CN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2.236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，在这道题应该返回 </a:t>
            </a:r>
            <a:r>
              <a:rPr kumimoji="1" lang="en-US" altLang="zh-CN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16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16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因此如果一个数的平方小于或者等于 </a:t>
            </a:r>
            <a:r>
              <a:rPr kumimoji="1" lang="en-US" altLang="zh-CN" sz="16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，那么这个数有可能是也有可能不是 </a:t>
            </a:r>
            <a:r>
              <a:rPr kumimoji="1" lang="en-US" altLang="zh-CN" sz="16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的平方根，但是能很肯定的是，</a:t>
            </a: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如果一个数的平方大于 </a:t>
            </a:r>
            <a:r>
              <a:rPr kumimoji="1" lang="en-US" altLang="zh-CN" sz="16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，这个数肯定不是 </a:t>
            </a:r>
            <a:r>
              <a:rPr kumimoji="1" lang="en-US" altLang="zh-CN" sz="16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的平方根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16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C3A9AD-145F-BF4C-BBD6-B0B56C68F590}"/>
              </a:ext>
            </a:extLst>
          </p:cNvPr>
          <p:cNvSpPr/>
          <p:nvPr/>
        </p:nvSpPr>
        <p:spPr>
          <a:xfrm>
            <a:off x="280043" y="6049851"/>
            <a:ext cx="117361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注意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：先写“好想”的分支，排除了中位数之后，通常另一个分支就不排除中位数，而不必具体考虑另一个分支的逻辑的具体意义，且代码几乎是固定的（见下一页）。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B2DCCA-BB67-1F42-97D1-93FB5F8C36CE}"/>
              </a:ext>
            </a:extLst>
          </p:cNvPr>
          <p:cNvSpPr txBox="1"/>
          <p:nvPr/>
        </p:nvSpPr>
        <p:spPr>
          <a:xfrm flipH="1">
            <a:off x="280043" y="877535"/>
            <a:ext cx="4685496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、细节、注意事项、调试方法</a:t>
            </a:r>
          </a:p>
        </p:txBody>
      </p:sp>
    </p:spTree>
    <p:extLst>
      <p:ext uri="{BB962C8B-B14F-4D97-AF65-F5344CB8AC3E}">
        <p14:creationId xmlns:p14="http://schemas.microsoft.com/office/powerpoint/2010/main" val="3605828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27805B-0018-2A4C-9D38-CB5F5A55CC53}"/>
              </a:ext>
            </a:extLst>
          </p:cNvPr>
          <p:cNvSpPr txBox="1"/>
          <p:nvPr/>
        </p:nvSpPr>
        <p:spPr>
          <a:xfrm flipH="1">
            <a:off x="186257" y="1442058"/>
            <a:ext cx="118298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997325" algn="l"/>
              </a:tabLst>
            </a:pP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）循环内只写两个分支，一个分支排除中位数，另一个分支不排除中位数，循环中不单独对中位数作判断；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>
              <a:tabLst>
                <a:tab pos="3997325" algn="l"/>
              </a:tabLst>
            </a:pP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既然是“夹逼”法，没有必要在每一轮循环开始前单独判断当前中位数是否是目标元素，因此分支数少了一支，代码执行效率更高。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>
              <a:tabLst>
                <a:tab pos="3997325" algn="l"/>
              </a:tabLst>
            </a:pP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>
              <a:tabLst>
                <a:tab pos="3997325" algn="l"/>
              </a:tabLst>
            </a:pP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以下是“排除中位数的逻辑”思考清楚以后，可能出现的两个模板代码。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3E78FD-7103-FA46-9253-87D3E6479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205" y="3447559"/>
            <a:ext cx="4481897" cy="33210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0B2D8A5-D4B5-FF4F-842C-F7498BBB5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4" y="3447559"/>
            <a:ext cx="4481897" cy="332101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1F547D9-CB04-C941-AEB2-F27C4EA9287D}"/>
              </a:ext>
            </a:extLst>
          </p:cNvPr>
          <p:cNvSpPr/>
          <p:nvPr/>
        </p:nvSpPr>
        <p:spPr>
          <a:xfrm>
            <a:off x="2161880" y="10200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“神奇的”二分查找法模板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5E832D-245E-4443-91E6-B7B3C8D5748A}"/>
              </a:ext>
            </a:extLst>
          </p:cNvPr>
          <p:cNvSpPr/>
          <p:nvPr/>
        </p:nvSpPr>
        <p:spPr>
          <a:xfrm>
            <a:off x="4064946" y="4874464"/>
            <a:ext cx="2303503" cy="58477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38100"/>
          </a:effectLst>
        </p:spPr>
        <p:txBody>
          <a:bodyPr wrap="square">
            <a:spAutoFit/>
          </a:bodyPr>
          <a:lstStyle/>
          <a:p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目标元素至少是中位数，但不包括中位数。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左箭头 12">
            <a:extLst>
              <a:ext uri="{FF2B5EF4-FFF2-40B4-BE49-F238E27FC236}">
                <a16:creationId xmlns:a16="http://schemas.microsoft.com/office/drawing/2014/main" id="{B563071A-4094-9741-81E4-7F27911517D7}"/>
              </a:ext>
            </a:extLst>
          </p:cNvPr>
          <p:cNvSpPr/>
          <p:nvPr/>
        </p:nvSpPr>
        <p:spPr>
          <a:xfrm>
            <a:off x="3775016" y="4941370"/>
            <a:ext cx="234176" cy="200722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C70822-3262-FB41-B875-24C9E216CC55}"/>
              </a:ext>
            </a:extLst>
          </p:cNvPr>
          <p:cNvSpPr/>
          <p:nvPr/>
        </p:nvSpPr>
        <p:spPr>
          <a:xfrm>
            <a:off x="3640041" y="5503579"/>
            <a:ext cx="2418178" cy="58477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38100"/>
          </a:effectLst>
        </p:spPr>
        <p:txBody>
          <a:bodyPr wrap="square">
            <a:spAutoFit/>
          </a:bodyPr>
          <a:lstStyle/>
          <a:p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目标元素至多是中位数，有可能取到中位数。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左箭头 15">
            <a:extLst>
              <a:ext uri="{FF2B5EF4-FFF2-40B4-BE49-F238E27FC236}">
                <a16:creationId xmlns:a16="http://schemas.microsoft.com/office/drawing/2014/main" id="{DA84E7F6-26A5-2C49-A443-6EB5BE666E12}"/>
              </a:ext>
            </a:extLst>
          </p:cNvPr>
          <p:cNvSpPr/>
          <p:nvPr/>
        </p:nvSpPr>
        <p:spPr>
          <a:xfrm>
            <a:off x="3346277" y="5562123"/>
            <a:ext cx="234176" cy="200722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3F9F720-7D56-FC42-8DF7-7A59FAFC037A}"/>
              </a:ext>
            </a:extLst>
          </p:cNvPr>
          <p:cNvSpPr/>
          <p:nvPr/>
        </p:nvSpPr>
        <p:spPr>
          <a:xfrm>
            <a:off x="9809533" y="3901902"/>
            <a:ext cx="2336594" cy="58477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38100"/>
          </a:effectLst>
        </p:spPr>
        <p:txBody>
          <a:bodyPr wrap="square">
            <a:spAutoFit/>
          </a:bodyPr>
          <a:lstStyle/>
          <a:p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目标元素至多是中位数，但不包括中位数。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左箭头 17">
            <a:extLst>
              <a:ext uri="{FF2B5EF4-FFF2-40B4-BE49-F238E27FC236}">
                <a16:creationId xmlns:a16="http://schemas.microsoft.com/office/drawing/2014/main" id="{A1FB6C11-BEE1-4744-84A9-B5A49AA6555B}"/>
              </a:ext>
            </a:extLst>
          </p:cNvPr>
          <p:cNvSpPr/>
          <p:nvPr/>
        </p:nvSpPr>
        <p:spPr>
          <a:xfrm rot="18896497">
            <a:off x="9812189" y="4683545"/>
            <a:ext cx="639521" cy="200722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D4A2FAE-78CF-3442-9E5B-B7FC4E28EF70}"/>
              </a:ext>
            </a:extLst>
          </p:cNvPr>
          <p:cNvSpPr/>
          <p:nvPr/>
        </p:nvSpPr>
        <p:spPr>
          <a:xfrm>
            <a:off x="9597976" y="5493607"/>
            <a:ext cx="2418178" cy="58477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38100"/>
          </a:effectLst>
        </p:spPr>
        <p:txBody>
          <a:bodyPr wrap="square">
            <a:spAutoFit/>
          </a:bodyPr>
          <a:lstStyle/>
          <a:p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目标元素至少是中位数，有可能取到中位数。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左箭头 19">
            <a:extLst>
              <a:ext uri="{FF2B5EF4-FFF2-40B4-BE49-F238E27FC236}">
                <a16:creationId xmlns:a16="http://schemas.microsoft.com/office/drawing/2014/main" id="{AFB61FB4-CF53-F848-A367-C09E7BF0C308}"/>
              </a:ext>
            </a:extLst>
          </p:cNvPr>
          <p:cNvSpPr/>
          <p:nvPr/>
        </p:nvSpPr>
        <p:spPr>
          <a:xfrm>
            <a:off x="9304212" y="5552151"/>
            <a:ext cx="234176" cy="200722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16CE5FF-794B-6141-8592-B06CBF5CEA9E}"/>
              </a:ext>
            </a:extLst>
          </p:cNvPr>
          <p:cNvSpPr txBox="1"/>
          <p:nvPr/>
        </p:nvSpPr>
        <p:spPr>
          <a:xfrm flipH="1">
            <a:off x="280043" y="877535"/>
            <a:ext cx="4685496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、细节、注意事项、调试方法</a:t>
            </a:r>
          </a:p>
        </p:txBody>
      </p:sp>
    </p:spTree>
    <p:extLst>
      <p:ext uri="{BB962C8B-B14F-4D97-AF65-F5344CB8AC3E}">
        <p14:creationId xmlns:p14="http://schemas.microsoft.com/office/powerpoint/2010/main" val="2078952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1121</TotalTime>
  <Words>2608</Words>
  <Application>Microsoft Macintosh PowerPoint</Application>
  <PresentationFormat>宽屏</PresentationFormat>
  <Paragraphs>166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等线</vt:lpstr>
      <vt:lpstr>等线 Light</vt:lpstr>
      <vt:lpstr>KaiTi_GB2312</vt:lpstr>
      <vt:lpstr>KaiTi</vt:lpstr>
      <vt:lpstr>Arial</vt:lpstr>
      <vt:lpstr>Calibri</vt:lpstr>
      <vt:lpstr>Calibri Light</vt:lpstr>
      <vt:lpstr>Consolas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57</cp:revision>
  <dcterms:created xsi:type="dcterms:W3CDTF">2019-06-28T08:05:15Z</dcterms:created>
  <dcterms:modified xsi:type="dcterms:W3CDTF">2019-07-16T18:31:51Z</dcterms:modified>
</cp:coreProperties>
</file>