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
  </p:notesMasterIdLst>
  <p:sldIdLst>
    <p:sldId id="260" r:id="rId2"/>
    <p:sldId id="261" r:id="rId3"/>
    <p:sldId id="267" r:id="rId4"/>
    <p:sldId id="26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065"/>
  </p:normalViewPr>
  <p:slideViewPr>
    <p:cSldViewPr snapToGrid="0" snapToObjects="1">
      <p:cViewPr>
        <p:scale>
          <a:sx n="110" d="100"/>
          <a:sy n="110" d="100"/>
        </p:scale>
        <p:origin x="134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94588-4036-1B48-ADD6-41A861DEDDD6}" type="datetimeFigureOut">
              <a:rPr kumimoji="1" lang="zh-CN" altLang="en-US" smtClean="0"/>
              <a:t>2019/7/4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0AC40-2B27-034A-8B29-069DF1E2F35D}" type="slidenum">
              <a:rPr kumimoji="1" lang="zh-CN" altLang="en-US" smtClean="0"/>
              <a:t>‹#›</a:t>
            </a:fld>
            <a:endParaRPr kumimoji="1" lang="zh-CN" altLang="en-US"/>
          </a:p>
        </p:txBody>
      </p:sp>
    </p:spTree>
    <p:extLst>
      <p:ext uri="{BB962C8B-B14F-4D97-AF65-F5344CB8AC3E}">
        <p14:creationId xmlns:p14="http://schemas.microsoft.com/office/powerpoint/2010/main" val="247759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参考资料：</a:t>
            </a:r>
            <a:r>
              <a:rPr kumimoji="1" lang="en-US" altLang="zh-CN" dirty="0"/>
              <a:t>https://</a:t>
            </a:r>
            <a:r>
              <a:rPr kumimoji="1" lang="en-US" altLang="zh-CN" dirty="0" err="1"/>
              <a:t>www.cnblogs.com</a:t>
            </a:r>
            <a:r>
              <a:rPr kumimoji="1" lang="en-US" altLang="zh-CN" dirty="0"/>
              <a:t>/</a:t>
            </a:r>
            <a:r>
              <a:rPr kumimoji="1" lang="en-US" altLang="zh-CN" dirty="0" err="1"/>
              <a:t>caiyishuai</a:t>
            </a:r>
            <a:r>
              <a:rPr kumimoji="1" lang="en-US" altLang="zh-CN" dirty="0"/>
              <a:t>/p/9047991.html</a:t>
            </a:r>
            <a:r>
              <a:rPr kumimoji="1" lang="zh-CN" altLang="en-US" dirty="0"/>
              <a:t>。</a:t>
            </a:r>
          </a:p>
        </p:txBody>
      </p:sp>
      <p:sp>
        <p:nvSpPr>
          <p:cNvPr id="4" name="灯片编号占位符 3"/>
          <p:cNvSpPr>
            <a:spLocks noGrp="1"/>
          </p:cNvSpPr>
          <p:nvPr>
            <p:ph type="sldNum" sz="quarter" idx="5"/>
          </p:nvPr>
        </p:nvSpPr>
        <p:spPr/>
        <p:txBody>
          <a:bodyPr/>
          <a:lstStyle/>
          <a:p>
            <a:fld id="{71C0AC40-2B27-034A-8B29-069DF1E2F35D}" type="slidenum">
              <a:rPr kumimoji="1" lang="zh-CN" altLang="en-US" smtClean="0"/>
              <a:t>1</a:t>
            </a:fld>
            <a:endParaRPr kumimoji="1" lang="zh-CN" altLang="en-US"/>
          </a:p>
        </p:txBody>
      </p:sp>
    </p:spTree>
    <p:extLst>
      <p:ext uri="{BB962C8B-B14F-4D97-AF65-F5344CB8AC3E}">
        <p14:creationId xmlns:p14="http://schemas.microsoft.com/office/powerpoint/2010/main" val="121660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1C0AC40-2B27-034A-8B29-069DF1E2F35D}" type="slidenum">
              <a:rPr kumimoji="1" lang="zh-CN" altLang="en-US" smtClean="0"/>
              <a:t>2</a:t>
            </a:fld>
            <a:endParaRPr kumimoji="1" lang="zh-CN" altLang="en-US"/>
          </a:p>
        </p:txBody>
      </p:sp>
    </p:spTree>
    <p:extLst>
      <p:ext uri="{BB962C8B-B14F-4D97-AF65-F5344CB8AC3E}">
        <p14:creationId xmlns:p14="http://schemas.microsoft.com/office/powerpoint/2010/main" val="512537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399C0FD-7C40-0147-8ACB-4E13D9DFBB9C}"/>
              </a:ext>
            </a:extLst>
          </p:cNvPr>
          <p:cNvSpPr/>
          <p:nvPr userDrawn="1"/>
        </p:nvSpPr>
        <p:spPr>
          <a:xfrm>
            <a:off x="0" y="0"/>
            <a:ext cx="12192000" cy="661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82370E24-12B4-C64E-A72C-43E85C52D83B}"/>
              </a:ext>
            </a:extLst>
          </p:cNvPr>
          <p:cNvPicPr>
            <a:picLocks noChangeAspect="1"/>
          </p:cNvPicPr>
          <p:nvPr userDrawn="1"/>
        </p:nvPicPr>
        <p:blipFill>
          <a:blip r:embed="rId2"/>
          <a:stretch>
            <a:fillRect/>
          </a:stretch>
        </p:blipFill>
        <p:spPr>
          <a:xfrm>
            <a:off x="349524" y="87548"/>
            <a:ext cx="1763680" cy="518729"/>
          </a:xfrm>
          <a:prstGeom prst="rect">
            <a:avLst/>
          </a:prstGeom>
        </p:spPr>
      </p:pic>
    </p:spTree>
    <p:extLst>
      <p:ext uri="{BB962C8B-B14F-4D97-AF65-F5344CB8AC3E}">
        <p14:creationId xmlns:p14="http://schemas.microsoft.com/office/powerpoint/2010/main" val="13920556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55CD6-C544-6447-88CB-A2D8D4C328B3}" type="datetimeFigureOut">
              <a:rPr kumimoji="1" lang="zh-CN" altLang="en-US" smtClean="0"/>
              <a:t>2019/7/4</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A6B2C-FFFF-F842-A641-B920BDB4AC58}" type="slidenum">
              <a:rPr kumimoji="1" lang="zh-CN" altLang="en-US" smtClean="0"/>
              <a:t>‹#›</a:t>
            </a:fld>
            <a:endParaRPr kumimoji="1" lang="zh-CN" altLang="en-US"/>
          </a:p>
        </p:txBody>
      </p:sp>
    </p:spTree>
    <p:extLst>
      <p:ext uri="{BB962C8B-B14F-4D97-AF65-F5344CB8AC3E}">
        <p14:creationId xmlns:p14="http://schemas.microsoft.com/office/powerpoint/2010/main" val="1469646871"/>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1E5109-D5E0-1944-A808-B061A08E26F1}"/>
              </a:ext>
            </a:extLst>
          </p:cNvPr>
          <p:cNvSpPr/>
          <p:nvPr/>
        </p:nvSpPr>
        <p:spPr>
          <a:xfrm>
            <a:off x="421613" y="689489"/>
            <a:ext cx="11383525" cy="1015663"/>
          </a:xfrm>
          <a:prstGeom prst="rect">
            <a:avLst/>
          </a:prstGeom>
        </p:spPr>
        <p:txBody>
          <a:bodyPr wrap="square">
            <a:spAutoFit/>
          </a:bodyPr>
          <a:lstStyle/>
          <a:p>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、如果状态的定义如下：</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a:p>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：以 </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s[</a:t>
            </a:r>
            <a:r>
              <a:rPr lang="en-US" altLang="zh-CN" sz="2000" dirty="0" err="1">
                <a:latin typeface="Times New Roman" panose="02020603050405020304" pitchFamily="18" charset="0"/>
                <a:ea typeface="KaiT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 结尾的子字符串是否可以被空格拆分为一个或多个在字典中出现的单词。</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72305543-13C6-6540-9439-9C5A8DA53CE2}"/>
              </a:ext>
            </a:extLst>
          </p:cNvPr>
          <p:cNvSpPr/>
          <p:nvPr/>
        </p:nvSpPr>
        <p:spPr>
          <a:xfrm>
            <a:off x="2161880" y="102000"/>
            <a:ext cx="6032421" cy="461665"/>
          </a:xfrm>
          <a:prstGeom prst="rect">
            <a:avLst/>
          </a:prstGeom>
        </p:spPr>
        <p:txBody>
          <a:bodyPr wrap="none">
            <a:spAutoFit/>
          </a:bodyPr>
          <a:lstStyle/>
          <a:p>
            <a:r>
              <a:rPr kumimoji="1" lang="zh-CN" altLang="en-US" sz="2400" dirty="0">
                <a:solidFill>
                  <a:schemeClr val="bg1"/>
                </a:solidFill>
                <a:latin typeface="Times New Roman" panose="02020603050405020304" pitchFamily="18" charset="0"/>
                <a:ea typeface="黑体" charset="-122"/>
                <a:cs typeface="Times New Roman" panose="02020603050405020304" pitchFamily="18" charset="0"/>
              </a:rPr>
              <a:t>第 </a:t>
            </a:r>
            <a:r>
              <a:rPr kumimoji="1" lang="en-US" altLang="zh-CN" sz="2400" dirty="0">
                <a:solidFill>
                  <a:schemeClr val="bg1"/>
                </a:solidFill>
                <a:latin typeface="Times New Roman" panose="02020603050405020304" pitchFamily="18" charset="0"/>
                <a:ea typeface="黑体" charset="-122"/>
                <a:cs typeface="Times New Roman" panose="02020603050405020304" pitchFamily="18" charset="0"/>
              </a:rPr>
              <a:t>140</a:t>
            </a:r>
            <a:r>
              <a:rPr kumimoji="1" lang="zh-CN" altLang="en-US" sz="2400" dirty="0">
                <a:solidFill>
                  <a:schemeClr val="bg1"/>
                </a:solidFill>
                <a:latin typeface="Times New Roman" panose="02020603050405020304" pitchFamily="18" charset="0"/>
                <a:ea typeface="黑体" charset="-122"/>
                <a:cs typeface="Times New Roman" panose="02020603050405020304" pitchFamily="18" charset="0"/>
              </a:rPr>
              <a:t> 题</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：“单词拆分 </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II</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1</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8C028BD5-EECC-8343-9387-1A0EDD98C060}"/>
              </a:ext>
            </a:extLst>
          </p:cNvPr>
          <p:cNvPicPr>
            <a:picLocks noChangeAspect="1"/>
          </p:cNvPicPr>
          <p:nvPr/>
        </p:nvPicPr>
        <p:blipFill>
          <a:blip r:embed="rId3"/>
          <a:stretch>
            <a:fillRect/>
          </a:stretch>
        </p:blipFill>
        <p:spPr>
          <a:xfrm>
            <a:off x="421613" y="1784676"/>
            <a:ext cx="11392881" cy="1843575"/>
          </a:xfrm>
          <a:prstGeom prst="rect">
            <a:avLst/>
          </a:prstGeom>
        </p:spPr>
      </p:pic>
      <p:sp>
        <p:nvSpPr>
          <p:cNvPr id="10" name="矩形 9">
            <a:extLst>
              <a:ext uri="{FF2B5EF4-FFF2-40B4-BE49-F238E27FC236}">
                <a16:creationId xmlns:a16="http://schemas.microsoft.com/office/drawing/2014/main" id="{0D619FA4-568B-EC46-B034-B41D1984343E}"/>
              </a:ext>
            </a:extLst>
          </p:cNvPr>
          <p:cNvSpPr/>
          <p:nvPr/>
        </p:nvSpPr>
        <p:spPr>
          <a:xfrm>
            <a:off x="397922" y="3613695"/>
            <a:ext cx="3021031" cy="400110"/>
          </a:xfrm>
          <a:prstGeom prst="rect">
            <a:avLst/>
          </a:prstGeom>
        </p:spPr>
        <p:txBody>
          <a:bodyPr wrap="square">
            <a:spAutoFit/>
          </a:bodyPr>
          <a:lstStyle/>
          <a:p>
            <a:r>
              <a:rPr lang="zh-CN" altLang="en-US" sz="2000" dirty="0">
                <a:latin typeface="Times New Roman" panose="02020603050405020304" pitchFamily="18" charset="0"/>
                <a:ea typeface="KaiTi" panose="02010609060101010101" pitchFamily="49" charset="-122"/>
                <a:cs typeface="Times New Roman" panose="02020603050405020304" pitchFamily="18" charset="0"/>
              </a:rPr>
              <a:t>根据状态转移方程：</a:t>
            </a:r>
            <a:endParaRPr lang="en-US" altLang="zh-CN" sz="2000" dirty="0">
              <a:latin typeface="Times New Roman" panose="02020603050405020304" pitchFamily="18" charset="0"/>
              <a:ea typeface="KaiTi" panose="02010609060101010101" pitchFamily="49" charset="-122"/>
              <a:cs typeface="Times New Roman" panose="02020603050405020304" pitchFamily="18" charset="0"/>
            </a:endParaRPr>
          </a:p>
        </p:txBody>
      </p:sp>
      <p:grpSp>
        <p:nvGrpSpPr>
          <p:cNvPr id="3" name="组合 2">
            <a:extLst>
              <a:ext uri="{FF2B5EF4-FFF2-40B4-BE49-F238E27FC236}">
                <a16:creationId xmlns:a16="http://schemas.microsoft.com/office/drawing/2014/main" id="{145CBB16-9691-9F44-AE91-27171FC725C2}"/>
              </a:ext>
            </a:extLst>
          </p:cNvPr>
          <p:cNvGrpSpPr/>
          <p:nvPr/>
        </p:nvGrpSpPr>
        <p:grpSpPr>
          <a:xfrm>
            <a:off x="421613" y="3940634"/>
            <a:ext cx="11396264" cy="1553678"/>
            <a:chOff x="421613" y="4233709"/>
            <a:chExt cx="11396264" cy="1553678"/>
          </a:xfrm>
        </p:grpSpPr>
        <p:sp>
          <p:nvSpPr>
            <p:cNvPr id="11" name="矩形 10">
              <a:extLst>
                <a:ext uri="{FF2B5EF4-FFF2-40B4-BE49-F238E27FC236}">
                  <a16:creationId xmlns:a16="http://schemas.microsoft.com/office/drawing/2014/main" id="{3BBA9015-7D5D-E945-B44A-DD2C52285695}"/>
                </a:ext>
              </a:extLst>
            </p:cNvPr>
            <p:cNvSpPr/>
            <p:nvPr/>
          </p:nvSpPr>
          <p:spPr>
            <a:xfrm>
              <a:off x="421613" y="4776060"/>
              <a:ext cx="1358884" cy="461665"/>
            </a:xfrm>
            <a:prstGeom prst="rect">
              <a:avLst/>
            </a:prstGeom>
          </p:spPr>
          <p:txBody>
            <a:bodyPr wrap="square">
              <a:spAutoFit/>
            </a:bodyPr>
            <a:lstStyle/>
            <a:p>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ED53D167-EFE8-1E40-BAC2-744E94D25702}"/>
                </a:ext>
              </a:extLst>
            </p:cNvPr>
            <p:cNvSpPr/>
            <p:nvPr/>
          </p:nvSpPr>
          <p:spPr>
            <a:xfrm>
              <a:off x="1880382" y="4233709"/>
              <a:ext cx="8835525" cy="461665"/>
            </a:xfrm>
            <a:prstGeom prst="rect">
              <a:avLst/>
            </a:prstGeom>
          </p:spPr>
          <p:txBody>
            <a:bodyPr wrap="square">
              <a:spAutoFit/>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不拆分时，即拆分成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个单词的时候：</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s[0:r]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in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word_set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endParaRPr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356F0F1F-24E8-AE48-B568-F4C1FDE21DB8}"/>
                </a:ext>
              </a:extLst>
            </p:cNvPr>
            <p:cNvSpPr/>
            <p:nvPr/>
          </p:nvSpPr>
          <p:spPr>
            <a:xfrm>
              <a:off x="1880382" y="5325722"/>
              <a:ext cx="9937495" cy="461665"/>
            </a:xfrm>
            <a:prstGeom prst="rect">
              <a:avLst/>
            </a:prstGeom>
          </p:spPr>
          <p:txBody>
            <a:bodyPr wrap="square">
              <a:spAutoFit/>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拆分时：</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s[l</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in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word_set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and</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dp</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[l]</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True</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成立，当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l</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1</a:t>
              </a:r>
            </a:p>
          </p:txBody>
        </p:sp>
        <p:sp>
          <p:nvSpPr>
            <p:cNvPr id="14" name="左大括号 13">
              <a:extLst>
                <a:ext uri="{FF2B5EF4-FFF2-40B4-BE49-F238E27FC236}">
                  <a16:creationId xmlns:a16="http://schemas.microsoft.com/office/drawing/2014/main" id="{4267CB44-85D1-3E43-9783-C3516F7E0AED}"/>
                </a:ext>
              </a:extLst>
            </p:cNvPr>
            <p:cNvSpPr/>
            <p:nvPr/>
          </p:nvSpPr>
          <p:spPr>
            <a:xfrm>
              <a:off x="1553413" y="4449137"/>
              <a:ext cx="272378" cy="1115513"/>
            </a:xfrm>
            <a:prstGeom prst="leftBrace">
              <a:avLst>
                <a:gd name="adj1" fmla="val 8333"/>
                <a:gd name="adj2" fmla="val 5162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
        <p:nvSpPr>
          <p:cNvPr id="15" name="矩形 14">
            <a:extLst>
              <a:ext uri="{FF2B5EF4-FFF2-40B4-BE49-F238E27FC236}">
                <a16:creationId xmlns:a16="http://schemas.microsoft.com/office/drawing/2014/main" id="{A40D607F-3B1C-EE4C-8CEC-1797B8D4532F}"/>
              </a:ext>
            </a:extLst>
          </p:cNvPr>
          <p:cNvSpPr/>
          <p:nvPr/>
        </p:nvSpPr>
        <p:spPr>
          <a:xfrm>
            <a:off x="421613" y="5676763"/>
            <a:ext cx="11008387" cy="1015663"/>
          </a:xfrm>
          <a:prstGeom prst="rect">
            <a:avLst/>
          </a:prstGeom>
          <a:solidFill>
            <a:srgbClr val="00B050"/>
          </a:solidFill>
          <a:effectLst>
            <a:softEdge rad="31750"/>
          </a:effectLst>
        </p:spPr>
        <p:txBody>
          <a:bodyPr wrap="square">
            <a:spAutoFit/>
          </a:bodyPr>
          <a:lstStyle/>
          <a:p>
            <a:r>
              <a:rPr lang="zh-CN" altLang="en-US"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方法：例举右半部分可以拆分出单词的各种情况，构建递归树，而左半部分递归求解。</a:t>
            </a:r>
            <a:endParaRPr lang="en-US" altLang="zh-CN"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要注意 </a:t>
            </a:r>
            <a:r>
              <a:rPr lang="en-US" altLang="zh-CN"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1</a:t>
            </a:r>
            <a:r>
              <a:rPr lang="zh-CN" altLang="en-US"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 点：如果左半部分既可以拆分，也可以单独成为 </a:t>
            </a:r>
            <a:r>
              <a:rPr lang="en-US" altLang="zh-CN" sz="2000" dirty="0" err="1">
                <a:solidFill>
                  <a:schemeClr val="bg1"/>
                </a:solidFill>
                <a:latin typeface="Times New Roman" panose="02020603050405020304" pitchFamily="18" charset="0"/>
                <a:ea typeface="KaiTi" panose="02010609060101010101" pitchFamily="49" charset="-122"/>
                <a:cs typeface="Times New Roman" panose="02020603050405020304" pitchFamily="18" charset="0"/>
              </a:rPr>
              <a:t>word_set</a:t>
            </a:r>
            <a:r>
              <a:rPr lang="zh-CN" altLang="en-US"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 中的一个单词，要分别结算。</a:t>
            </a:r>
            <a:endParaRPr lang="en-US" altLang="zh-CN"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（如果看不太明白这句话，是因为我讲不清楚，不妨在纸上画出下面的图。）</a:t>
            </a:r>
            <a:endParaRPr lang="en-US" altLang="zh-CN" sz="20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6387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B158C45E-2923-F843-A743-280ADAD4C7EC}"/>
              </a:ext>
            </a:extLst>
          </p:cNvPr>
          <p:cNvSpPr/>
          <p:nvPr/>
        </p:nvSpPr>
        <p:spPr>
          <a:xfrm>
            <a:off x="400181" y="3640956"/>
            <a:ext cx="11229110" cy="3170099"/>
          </a:xfrm>
          <a:prstGeom prst="rect">
            <a:avLst/>
          </a:prstGeom>
        </p:spPr>
        <p:txBody>
          <a:bodyPr wrap="square">
            <a:spAutoFit/>
          </a:bodyPr>
          <a:lstStyle/>
          <a:p>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、首先，看状态数组最后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个值，是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True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，才可能有结果，否则应该返回空，这一点容易理解。</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、当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dp</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True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时，看整个字符串</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pineapplepenapple</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在不在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中，不在，于是看这个单词的后缀能构成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中的单词的可能性。</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我们一眼看去（在编程的时候得用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for</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循环），索引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3</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8</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11</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处的状态值为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True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，就看它们对应的后缀：“</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applepenapple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penapple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apple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”。其中，只有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apple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”在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中，因此，“</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apple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就是递归树的根结点。</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接下来，递归求解“</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apple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对应的前缀“</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pineapplepen</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看它如何拆分。</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FB416237-D387-644C-A571-3A3AD930F481}"/>
              </a:ext>
            </a:extLst>
          </p:cNvPr>
          <p:cNvSpPr/>
          <p:nvPr/>
        </p:nvSpPr>
        <p:spPr>
          <a:xfrm>
            <a:off x="7098323" y="5741186"/>
            <a:ext cx="4396154" cy="996462"/>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矩形 3">
            <a:extLst>
              <a:ext uri="{FF2B5EF4-FFF2-40B4-BE49-F238E27FC236}">
                <a16:creationId xmlns:a16="http://schemas.microsoft.com/office/drawing/2014/main" id="{1429BC65-5B56-BC4F-B0A9-1A5F60F3B83F}"/>
              </a:ext>
            </a:extLst>
          </p:cNvPr>
          <p:cNvSpPr/>
          <p:nvPr/>
        </p:nvSpPr>
        <p:spPr>
          <a:xfrm>
            <a:off x="482066" y="780597"/>
            <a:ext cx="11229110" cy="707886"/>
          </a:xfrm>
          <a:prstGeom prst="rect">
            <a:avLst/>
          </a:prstGeom>
        </p:spPr>
        <p:txBody>
          <a:bodyPr wrap="square">
            <a:spAutoFit/>
          </a:bodyPr>
          <a:lstStyle/>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以输入：</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s =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pineapplepenapple</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wordDict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“apple”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“pen”</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applepen</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“pineapple”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为例，说明如何通过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dp</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数组，构建递归树。（下文中，</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wordDict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与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同义，不再重复说明了。）</a:t>
            </a:r>
          </a:p>
        </p:txBody>
      </p:sp>
      <p:pic>
        <p:nvPicPr>
          <p:cNvPr id="18" name="图片 17">
            <a:extLst>
              <a:ext uri="{FF2B5EF4-FFF2-40B4-BE49-F238E27FC236}">
                <a16:creationId xmlns:a16="http://schemas.microsoft.com/office/drawing/2014/main" id="{9F1626D3-C434-0D4B-A438-163A0BADBD84}"/>
              </a:ext>
            </a:extLst>
          </p:cNvPr>
          <p:cNvPicPr>
            <a:picLocks noChangeAspect="1"/>
          </p:cNvPicPr>
          <p:nvPr/>
        </p:nvPicPr>
        <p:blipFill>
          <a:blip r:embed="rId3"/>
          <a:stretch>
            <a:fillRect/>
          </a:stretch>
        </p:blipFill>
        <p:spPr>
          <a:xfrm>
            <a:off x="400181" y="1708639"/>
            <a:ext cx="11392881" cy="1843575"/>
          </a:xfrm>
          <a:prstGeom prst="rect">
            <a:avLst/>
          </a:prstGeom>
        </p:spPr>
      </p:pic>
      <p:pic>
        <p:nvPicPr>
          <p:cNvPr id="20" name="图片 19">
            <a:extLst>
              <a:ext uri="{FF2B5EF4-FFF2-40B4-BE49-F238E27FC236}">
                <a16:creationId xmlns:a16="http://schemas.microsoft.com/office/drawing/2014/main" id="{D7D79917-055B-B543-BDCC-07C3A6773542}"/>
              </a:ext>
            </a:extLst>
          </p:cNvPr>
          <p:cNvPicPr>
            <a:picLocks noChangeAspect="1"/>
          </p:cNvPicPr>
          <p:nvPr/>
        </p:nvPicPr>
        <p:blipFill>
          <a:blip r:embed="rId4"/>
          <a:stretch>
            <a:fillRect/>
          </a:stretch>
        </p:blipFill>
        <p:spPr>
          <a:xfrm>
            <a:off x="8144119" y="5867019"/>
            <a:ext cx="2070100" cy="304800"/>
          </a:xfrm>
          <a:prstGeom prst="rect">
            <a:avLst/>
          </a:prstGeom>
        </p:spPr>
      </p:pic>
      <p:sp>
        <p:nvSpPr>
          <p:cNvPr id="22" name="矩形 21">
            <a:extLst>
              <a:ext uri="{FF2B5EF4-FFF2-40B4-BE49-F238E27FC236}">
                <a16:creationId xmlns:a16="http://schemas.microsoft.com/office/drawing/2014/main" id="{110CB750-66F8-1F44-A001-24469CB3BA47}"/>
              </a:ext>
            </a:extLst>
          </p:cNvPr>
          <p:cNvSpPr/>
          <p:nvPr/>
        </p:nvSpPr>
        <p:spPr>
          <a:xfrm>
            <a:off x="7474637" y="6297652"/>
            <a:ext cx="3877985" cy="369332"/>
          </a:xfrm>
          <a:prstGeom prst="rect">
            <a:avLst/>
          </a:prstGeom>
        </p:spPr>
        <p:txBody>
          <a:bodyPr wrap="none">
            <a:spAutoFit/>
          </a:bodyPr>
          <a:lstStyle/>
          <a:p>
            <a:r>
              <a:rPr lang="zh-CN" altLang="en-US" dirty="0">
                <a:latin typeface="KaiTi_GB2312" panose="02010609030101010101" pitchFamily="49" charset="-122"/>
                <a:ea typeface="KaiTi_GB2312" panose="02010609030101010101" pitchFamily="49" charset="-122"/>
              </a:rPr>
              <a:t>此时，我们找到了递归树的根结点。</a:t>
            </a:r>
          </a:p>
        </p:txBody>
      </p:sp>
      <p:sp>
        <p:nvSpPr>
          <p:cNvPr id="23" name="矩形 22">
            <a:extLst>
              <a:ext uri="{FF2B5EF4-FFF2-40B4-BE49-F238E27FC236}">
                <a16:creationId xmlns:a16="http://schemas.microsoft.com/office/drawing/2014/main" id="{75BC0145-0D7F-EB48-B96B-756C3CC5C745}"/>
              </a:ext>
            </a:extLst>
          </p:cNvPr>
          <p:cNvSpPr/>
          <p:nvPr/>
        </p:nvSpPr>
        <p:spPr>
          <a:xfrm>
            <a:off x="2161880" y="102000"/>
            <a:ext cx="5852884" cy="461665"/>
          </a:xfrm>
          <a:prstGeom prst="rect">
            <a:avLst/>
          </a:prstGeom>
        </p:spPr>
        <p:txBody>
          <a:bodyPr wrap="none">
            <a:spAutoFit/>
          </a:bodyPr>
          <a:lstStyle/>
          <a:p>
            <a:r>
              <a:rPr kumimoji="1" lang="zh-CN" altLang="en-US" sz="2400" dirty="0">
                <a:solidFill>
                  <a:schemeClr val="bg1"/>
                </a:solidFill>
                <a:latin typeface="Times New Roman" panose="02020603050405020304" pitchFamily="18" charset="0"/>
                <a:ea typeface="黑体" charset="-122"/>
                <a:cs typeface="Times New Roman" panose="02020603050405020304" pitchFamily="18" charset="0"/>
              </a:rPr>
              <a:t>第 </a:t>
            </a:r>
            <a:r>
              <a:rPr kumimoji="1" lang="en-US" altLang="zh-CN" sz="2400" dirty="0">
                <a:solidFill>
                  <a:schemeClr val="bg1"/>
                </a:solidFill>
                <a:latin typeface="Times New Roman" panose="02020603050405020304" pitchFamily="18" charset="0"/>
                <a:ea typeface="黑体" charset="-122"/>
                <a:cs typeface="Times New Roman" panose="02020603050405020304" pitchFamily="18" charset="0"/>
              </a:rPr>
              <a:t>140</a:t>
            </a:r>
            <a:r>
              <a:rPr kumimoji="1" lang="zh-CN" altLang="en-US" sz="2400" dirty="0">
                <a:solidFill>
                  <a:schemeClr val="bg1"/>
                </a:solidFill>
                <a:latin typeface="Times New Roman" panose="02020603050405020304" pitchFamily="18" charset="0"/>
                <a:ea typeface="黑体" charset="-122"/>
                <a:cs typeface="Times New Roman" panose="02020603050405020304" pitchFamily="18" charset="0"/>
              </a:rPr>
              <a:t> 题</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：“单词拆分 </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II</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2</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8C1F2CB-53F3-5642-AB34-4DCED476A99A}"/>
              </a:ext>
            </a:extLst>
          </p:cNvPr>
          <p:cNvSpPr/>
          <p:nvPr/>
        </p:nvSpPr>
        <p:spPr>
          <a:xfrm>
            <a:off x="6862971" y="5168900"/>
            <a:ext cx="5116826" cy="1633213"/>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矩形 2">
            <a:extLst>
              <a:ext uri="{FF2B5EF4-FFF2-40B4-BE49-F238E27FC236}">
                <a16:creationId xmlns:a16="http://schemas.microsoft.com/office/drawing/2014/main" id="{7E169FC0-BD5A-0242-A485-338244C04FF6}"/>
              </a:ext>
            </a:extLst>
          </p:cNvPr>
          <p:cNvSpPr/>
          <p:nvPr/>
        </p:nvSpPr>
        <p:spPr>
          <a:xfrm>
            <a:off x="341565" y="3552214"/>
            <a:ext cx="11638232" cy="2554545"/>
          </a:xfrm>
          <a:prstGeom prst="rect">
            <a:avLst/>
          </a:prstGeom>
        </p:spPr>
        <p:txBody>
          <a:bodyPr wrap="square">
            <a:spAutoFit/>
          </a:bodyPr>
          <a:lstStyle/>
          <a:p>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3</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、看左前缀</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pineapplepen</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在不在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中，不在，于是看这个单词的后缀能构成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中的单词的可能性。</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我们一眼看去（在编程的时候得用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for</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循环），索引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3</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8</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处的状态值为 </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True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，就看它们对应的后缀：“</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applepen</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pen</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。神奇地，</a:t>
            </a:r>
            <a:r>
              <a:rPr lang="zh-CN" altLang="en-US" sz="2000" b="1" dirty="0">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它们都在 </a:t>
            </a:r>
            <a:r>
              <a:rPr lang="en-US" altLang="zh-CN" sz="2000" b="1" dirty="0" err="1">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b="1" dirty="0">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 中</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，它们分别成为根结点“</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apple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”的子结点。</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接下来，分别递归求解“</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applepen</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对应的前缀“</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pine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和“</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pen</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对应的前缀“</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pineapple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”，看它们如何拆分。</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2EF6C997-F183-8A41-A30A-E81F8EBC07FF}"/>
              </a:ext>
            </a:extLst>
          </p:cNvPr>
          <p:cNvSpPr/>
          <p:nvPr/>
        </p:nvSpPr>
        <p:spPr>
          <a:xfrm>
            <a:off x="482066" y="780597"/>
            <a:ext cx="11229110" cy="707886"/>
          </a:xfrm>
          <a:prstGeom prst="rect">
            <a:avLst/>
          </a:prstGeom>
        </p:spPr>
        <p:txBody>
          <a:bodyPr wrap="square">
            <a:spAutoFit/>
          </a:bodyPr>
          <a:lstStyle/>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以输入：</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s =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pineapplepenapple</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wordDict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“apple”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“pen”</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applepen</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“pineapple”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为例，说明如何通过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dp</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数组，构建递归树。（下文中，</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wordDict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与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同义，不再重复说明了。）</a:t>
            </a:r>
          </a:p>
        </p:txBody>
      </p:sp>
      <p:pic>
        <p:nvPicPr>
          <p:cNvPr id="5" name="图片 4">
            <a:extLst>
              <a:ext uri="{FF2B5EF4-FFF2-40B4-BE49-F238E27FC236}">
                <a16:creationId xmlns:a16="http://schemas.microsoft.com/office/drawing/2014/main" id="{CF9E4B68-477C-FC4D-AB71-C9B53C808C09}"/>
              </a:ext>
            </a:extLst>
          </p:cNvPr>
          <p:cNvPicPr>
            <a:picLocks noChangeAspect="1"/>
          </p:cNvPicPr>
          <p:nvPr/>
        </p:nvPicPr>
        <p:blipFill rotWithShape="1">
          <a:blip r:embed="rId2"/>
          <a:srcRect r="29467"/>
          <a:stretch/>
        </p:blipFill>
        <p:spPr>
          <a:xfrm>
            <a:off x="400181" y="1708639"/>
            <a:ext cx="8035675" cy="1843575"/>
          </a:xfrm>
          <a:prstGeom prst="rect">
            <a:avLst/>
          </a:prstGeom>
        </p:spPr>
      </p:pic>
      <p:pic>
        <p:nvPicPr>
          <p:cNvPr id="6" name="图片 5">
            <a:extLst>
              <a:ext uri="{FF2B5EF4-FFF2-40B4-BE49-F238E27FC236}">
                <a16:creationId xmlns:a16="http://schemas.microsoft.com/office/drawing/2014/main" id="{D902B538-245C-3D4C-8684-842116666210}"/>
              </a:ext>
            </a:extLst>
          </p:cNvPr>
          <p:cNvPicPr>
            <a:picLocks noChangeAspect="1"/>
          </p:cNvPicPr>
          <p:nvPr/>
        </p:nvPicPr>
        <p:blipFill>
          <a:blip r:embed="rId3"/>
          <a:stretch>
            <a:fillRect/>
          </a:stretch>
        </p:blipFill>
        <p:spPr>
          <a:xfrm>
            <a:off x="6971524" y="5395789"/>
            <a:ext cx="4899720" cy="1224930"/>
          </a:xfrm>
          <a:prstGeom prst="rect">
            <a:avLst/>
          </a:prstGeom>
        </p:spPr>
      </p:pic>
      <p:sp>
        <p:nvSpPr>
          <p:cNvPr id="8" name="矩形 7">
            <a:extLst>
              <a:ext uri="{FF2B5EF4-FFF2-40B4-BE49-F238E27FC236}">
                <a16:creationId xmlns:a16="http://schemas.microsoft.com/office/drawing/2014/main" id="{9B105DFC-3965-EF4F-93E2-4ADFE89985EB}"/>
              </a:ext>
            </a:extLst>
          </p:cNvPr>
          <p:cNvSpPr/>
          <p:nvPr/>
        </p:nvSpPr>
        <p:spPr>
          <a:xfrm>
            <a:off x="2161880" y="102000"/>
            <a:ext cx="5852884" cy="461665"/>
          </a:xfrm>
          <a:prstGeom prst="rect">
            <a:avLst/>
          </a:prstGeom>
        </p:spPr>
        <p:txBody>
          <a:bodyPr wrap="none">
            <a:spAutoFit/>
          </a:bodyPr>
          <a:lstStyle/>
          <a:p>
            <a:r>
              <a:rPr kumimoji="1" lang="zh-CN" altLang="en-US" sz="2400" dirty="0">
                <a:solidFill>
                  <a:schemeClr val="bg1"/>
                </a:solidFill>
                <a:latin typeface="Times New Roman" panose="02020603050405020304" pitchFamily="18" charset="0"/>
                <a:ea typeface="黑体" charset="-122"/>
                <a:cs typeface="Times New Roman" panose="02020603050405020304" pitchFamily="18" charset="0"/>
              </a:rPr>
              <a:t>第 </a:t>
            </a:r>
            <a:r>
              <a:rPr kumimoji="1" lang="en-US" altLang="zh-CN" sz="2400" dirty="0">
                <a:solidFill>
                  <a:schemeClr val="bg1"/>
                </a:solidFill>
                <a:latin typeface="Times New Roman" panose="02020603050405020304" pitchFamily="18" charset="0"/>
                <a:ea typeface="黑体" charset="-122"/>
                <a:cs typeface="Times New Roman" panose="02020603050405020304" pitchFamily="18" charset="0"/>
              </a:rPr>
              <a:t>140</a:t>
            </a:r>
            <a:r>
              <a:rPr kumimoji="1" lang="zh-CN" altLang="en-US" sz="2400" dirty="0">
                <a:solidFill>
                  <a:schemeClr val="bg1"/>
                </a:solidFill>
                <a:latin typeface="Times New Roman" panose="02020603050405020304" pitchFamily="18" charset="0"/>
                <a:ea typeface="黑体" charset="-122"/>
                <a:cs typeface="Times New Roman" panose="02020603050405020304" pitchFamily="18" charset="0"/>
              </a:rPr>
              <a:t> 题</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：“单词拆分 </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II</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3</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40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B514A234-E309-3B40-A809-1EBF9F6529EE}"/>
              </a:ext>
            </a:extLst>
          </p:cNvPr>
          <p:cNvSpPr/>
          <p:nvPr/>
        </p:nvSpPr>
        <p:spPr>
          <a:xfrm>
            <a:off x="1632030" y="3849501"/>
            <a:ext cx="8194876" cy="2952612"/>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矩形 2">
            <a:extLst>
              <a:ext uri="{FF2B5EF4-FFF2-40B4-BE49-F238E27FC236}">
                <a16:creationId xmlns:a16="http://schemas.microsoft.com/office/drawing/2014/main" id="{FD7D7AB3-0C2F-9941-BA0E-303E1A4DE883}"/>
              </a:ext>
            </a:extLst>
          </p:cNvPr>
          <p:cNvSpPr/>
          <p:nvPr/>
        </p:nvSpPr>
        <p:spPr>
          <a:xfrm>
            <a:off x="341565" y="1480368"/>
            <a:ext cx="4716572" cy="1323439"/>
          </a:xfrm>
          <a:prstGeom prst="rect">
            <a:avLst/>
          </a:prstGeom>
        </p:spPr>
        <p:txBody>
          <a:bodyPr wrap="square">
            <a:spAutoFit/>
          </a:bodyPr>
          <a:lstStyle/>
          <a:p>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4</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）对于前缀“</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pine</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”，它自己就在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中，并且它不能再拆分了，于是它成为叶子结点。</a:t>
            </a:r>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B69CC73B-D19F-BF4F-8BE4-8D5D6BE25CDF}"/>
              </a:ext>
            </a:extLst>
          </p:cNvPr>
          <p:cNvPicPr>
            <a:picLocks noChangeAspect="1"/>
          </p:cNvPicPr>
          <p:nvPr/>
        </p:nvPicPr>
        <p:blipFill rotWithShape="1">
          <a:blip r:embed="rId2"/>
          <a:srcRect r="76235"/>
          <a:stretch/>
        </p:blipFill>
        <p:spPr>
          <a:xfrm>
            <a:off x="1517298" y="2496939"/>
            <a:ext cx="1781488" cy="1213057"/>
          </a:xfrm>
          <a:prstGeom prst="rect">
            <a:avLst/>
          </a:prstGeom>
        </p:spPr>
      </p:pic>
      <p:pic>
        <p:nvPicPr>
          <p:cNvPr id="5" name="图片 4">
            <a:extLst>
              <a:ext uri="{FF2B5EF4-FFF2-40B4-BE49-F238E27FC236}">
                <a16:creationId xmlns:a16="http://schemas.microsoft.com/office/drawing/2014/main" id="{AFFA5BED-2211-474A-9598-B350EF5A7594}"/>
              </a:ext>
            </a:extLst>
          </p:cNvPr>
          <p:cNvPicPr>
            <a:picLocks noChangeAspect="1"/>
          </p:cNvPicPr>
          <p:nvPr/>
        </p:nvPicPr>
        <p:blipFill rotWithShape="1">
          <a:blip r:embed="rId2"/>
          <a:srcRect l="-1" r="46789"/>
          <a:stretch/>
        </p:blipFill>
        <p:spPr>
          <a:xfrm>
            <a:off x="6245443" y="2477929"/>
            <a:ext cx="4113899" cy="1251079"/>
          </a:xfrm>
          <a:prstGeom prst="rect">
            <a:avLst/>
          </a:prstGeom>
        </p:spPr>
      </p:pic>
      <p:sp>
        <p:nvSpPr>
          <p:cNvPr id="6" name="矩形 5">
            <a:extLst>
              <a:ext uri="{FF2B5EF4-FFF2-40B4-BE49-F238E27FC236}">
                <a16:creationId xmlns:a16="http://schemas.microsoft.com/office/drawing/2014/main" id="{0C83749F-3B2D-E84E-B5CB-EB9E0A81BDD7}"/>
              </a:ext>
            </a:extLst>
          </p:cNvPr>
          <p:cNvSpPr/>
          <p:nvPr/>
        </p:nvSpPr>
        <p:spPr>
          <a:xfrm>
            <a:off x="5055646" y="1480368"/>
            <a:ext cx="7156126" cy="923330"/>
          </a:xfrm>
          <a:prstGeom prst="rect">
            <a:avLst/>
          </a:prstGeom>
        </p:spPr>
        <p:txBody>
          <a:bodyPr wrap="none">
            <a:spAutoFit/>
          </a:bodyPr>
          <a:lstStyle/>
          <a:p>
            <a:r>
              <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4</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a:t>
            </a:r>
            <a:r>
              <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2</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）对于前缀“</a:t>
            </a:r>
            <a:r>
              <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pineapple</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”，首先它自己就在 </a:t>
            </a:r>
            <a:r>
              <a:rPr lang="en-US" altLang="zh-CN" b="1" dirty="0" err="1">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 中，</a:t>
            </a:r>
            <a:endPar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endParaRPr>
          </a:p>
          <a:p>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可以单独结算，其次它的后缀“</a:t>
            </a:r>
            <a:r>
              <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apple</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”也在 </a:t>
            </a:r>
            <a:r>
              <a:rPr lang="en-US" altLang="zh-CN" b="1" dirty="0" err="1">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 中，“</a:t>
            </a:r>
            <a:r>
              <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apple</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a:t>
            </a:r>
            <a:endPar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endParaRPr>
          </a:p>
          <a:p>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对应的前缀“</a:t>
            </a:r>
            <a:r>
              <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pine</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”还要递归求解，正好就是 </a:t>
            </a:r>
            <a:r>
              <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4</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a:t>
            </a:r>
            <a:r>
              <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1</a:t>
            </a:r>
            <a:r>
              <a:rPr lang="zh-CN" altLang="en-US"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rPr>
              <a:t>）的情况。</a:t>
            </a:r>
            <a:endParaRPr lang="en-US" altLang="zh-CN" b="1" dirty="0">
              <a:solidFill>
                <a:srgbClr val="FF0000"/>
              </a:solidFill>
              <a:highlight>
                <a:srgbClr val="FFFF00"/>
              </a:highlight>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930E32E4-2CE5-4049-AD70-4787DFC24C28}"/>
              </a:ext>
            </a:extLst>
          </p:cNvPr>
          <p:cNvSpPr/>
          <p:nvPr/>
        </p:nvSpPr>
        <p:spPr>
          <a:xfrm>
            <a:off x="482066" y="780597"/>
            <a:ext cx="11229110" cy="707886"/>
          </a:xfrm>
          <a:prstGeom prst="rect">
            <a:avLst/>
          </a:prstGeom>
        </p:spPr>
        <p:txBody>
          <a:bodyPr wrap="square">
            <a:spAutoFit/>
          </a:bodyPr>
          <a:lstStyle/>
          <a:p>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以输入：</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s =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pineapplepenapple</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wordDict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“apple”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“pen”</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err="1">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applepen</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a:solidFill>
                  <a:srgbClr val="008080"/>
                </a:solidFill>
                <a:latin typeface="Times New Roman" panose="02020603050405020304" pitchFamily="18" charset="0"/>
                <a:ea typeface="KaiTi_GB2312" panose="02010609030101010101" pitchFamily="49" charset="-122"/>
                <a:cs typeface="Times New Roman" panose="02020603050405020304" pitchFamily="18" charset="0"/>
              </a:rPr>
              <a:t>“pineapple”</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为例，说明如何通过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dp</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数组，构建递归树。（下文中，</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wordDict</a:t>
            </a:r>
            <a:r>
              <a:rPr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与  </a:t>
            </a:r>
            <a:r>
              <a:rPr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word_set</a:t>
            </a:r>
            <a:r>
              <a:rPr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同义，不再重复说明了。）</a:t>
            </a:r>
          </a:p>
        </p:txBody>
      </p:sp>
      <p:pic>
        <p:nvPicPr>
          <p:cNvPr id="10" name="图片 9">
            <a:extLst>
              <a:ext uri="{FF2B5EF4-FFF2-40B4-BE49-F238E27FC236}">
                <a16:creationId xmlns:a16="http://schemas.microsoft.com/office/drawing/2014/main" id="{A16FA8E9-015A-4343-A4B3-376ACD41E650}"/>
              </a:ext>
            </a:extLst>
          </p:cNvPr>
          <p:cNvPicPr>
            <a:picLocks noChangeAspect="1"/>
          </p:cNvPicPr>
          <p:nvPr/>
        </p:nvPicPr>
        <p:blipFill>
          <a:blip r:embed="rId3"/>
          <a:stretch>
            <a:fillRect/>
          </a:stretch>
        </p:blipFill>
        <p:spPr>
          <a:xfrm>
            <a:off x="1934419" y="3989236"/>
            <a:ext cx="7348477" cy="2673142"/>
          </a:xfrm>
          <a:prstGeom prst="rect">
            <a:avLst/>
          </a:prstGeom>
        </p:spPr>
      </p:pic>
      <p:cxnSp>
        <p:nvCxnSpPr>
          <p:cNvPr id="12" name="直线连接符 11">
            <a:extLst>
              <a:ext uri="{FF2B5EF4-FFF2-40B4-BE49-F238E27FC236}">
                <a16:creationId xmlns:a16="http://schemas.microsoft.com/office/drawing/2014/main" id="{C3157166-C002-0847-AE30-BE6217DD4744}"/>
              </a:ext>
            </a:extLst>
          </p:cNvPr>
          <p:cNvCxnSpPr/>
          <p:nvPr/>
        </p:nvCxnSpPr>
        <p:spPr>
          <a:xfrm>
            <a:off x="5009347" y="1466260"/>
            <a:ext cx="0" cy="2271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BC484F8-1600-5F4A-B890-A0E76FF2A946}"/>
              </a:ext>
            </a:extLst>
          </p:cNvPr>
          <p:cNvSpPr/>
          <p:nvPr/>
        </p:nvSpPr>
        <p:spPr>
          <a:xfrm>
            <a:off x="2161880" y="102000"/>
            <a:ext cx="5852884" cy="461665"/>
          </a:xfrm>
          <a:prstGeom prst="rect">
            <a:avLst/>
          </a:prstGeom>
        </p:spPr>
        <p:txBody>
          <a:bodyPr wrap="none">
            <a:spAutoFit/>
          </a:bodyPr>
          <a:lstStyle/>
          <a:p>
            <a:r>
              <a:rPr kumimoji="1" lang="zh-CN" altLang="en-US" sz="2400" dirty="0">
                <a:solidFill>
                  <a:schemeClr val="bg1"/>
                </a:solidFill>
                <a:latin typeface="Times New Roman" panose="02020603050405020304" pitchFamily="18" charset="0"/>
                <a:ea typeface="黑体" charset="-122"/>
                <a:cs typeface="Times New Roman" panose="02020603050405020304" pitchFamily="18" charset="0"/>
              </a:rPr>
              <a:t>第 </a:t>
            </a:r>
            <a:r>
              <a:rPr kumimoji="1" lang="en-US" altLang="zh-CN" sz="2400" dirty="0">
                <a:solidFill>
                  <a:schemeClr val="bg1"/>
                </a:solidFill>
                <a:latin typeface="Times New Roman" panose="02020603050405020304" pitchFamily="18" charset="0"/>
                <a:ea typeface="黑体" charset="-122"/>
                <a:cs typeface="Times New Roman" panose="02020603050405020304" pitchFamily="18" charset="0"/>
              </a:rPr>
              <a:t>140</a:t>
            </a:r>
            <a:r>
              <a:rPr kumimoji="1" lang="zh-CN" altLang="en-US" sz="2400" dirty="0">
                <a:solidFill>
                  <a:schemeClr val="bg1"/>
                </a:solidFill>
                <a:latin typeface="Times New Roman" panose="02020603050405020304" pitchFamily="18" charset="0"/>
                <a:ea typeface="黑体" charset="-122"/>
                <a:cs typeface="Times New Roman" panose="02020603050405020304" pitchFamily="18" charset="0"/>
              </a:rPr>
              <a:t> 题</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：“单词拆分 </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II</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”题解配图（</a:t>
            </a:r>
            <a:r>
              <a:rPr kumimoji="1" lang="en-US" altLang="zh-CN"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4</a:t>
            </a:r>
            <a:r>
              <a:rPr kumimoji="1" lang="zh-CN" altLang="en-US" sz="24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12462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{083BA937-3126-1543-989C-F14E61A03513}tf10001057</Template>
  <TotalTime>581</TotalTime>
  <Words>850</Words>
  <Application>Microsoft Macintosh PowerPoint</Application>
  <PresentationFormat>宽屏</PresentationFormat>
  <Paragraphs>38</Paragraphs>
  <Slides>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等线</vt:lpstr>
      <vt:lpstr>等线 Light</vt:lpstr>
      <vt:lpstr>黑体</vt:lpstr>
      <vt:lpstr>KaiTi_GB2312</vt:lpstr>
      <vt:lpstr>KaiTi</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28</cp:revision>
  <dcterms:created xsi:type="dcterms:W3CDTF">2019-06-28T08:05:15Z</dcterms:created>
  <dcterms:modified xsi:type="dcterms:W3CDTF">2019-07-04T09:01:31Z</dcterms:modified>
</cp:coreProperties>
</file>