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7" r:id="rId6"/>
    <p:sldId id="261" r:id="rId7"/>
    <p:sldId id="268" r:id="rId8"/>
    <p:sldId id="269" r:id="rId9"/>
    <p:sldId id="270" r:id="rId10"/>
    <p:sldId id="264" r:id="rId11"/>
    <p:sldId id="271" r:id="rId12"/>
    <p:sldId id="272" r:id="rId13"/>
    <p:sldId id="266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 1" panose="020B0604020202020204" charset="0"/>
      <p:regular r:id="rId19"/>
    </p:embeddedFont>
    <p:embeddedFont>
      <p:font typeface="Montserrat 1 Extra-Light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2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450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616142" y="-1782900"/>
            <a:ext cx="8703174" cy="8703174"/>
          </a:xfrm>
          <a:custGeom>
            <a:avLst/>
            <a:gdLst/>
            <a:ahLst/>
            <a:cxnLst/>
            <a:rect l="l" t="t" r="r" b="b"/>
            <a:pathLst>
              <a:path w="8703174" h="8703174">
                <a:moveTo>
                  <a:pt x="0" y="0"/>
                </a:moveTo>
                <a:lnTo>
                  <a:pt x="8703175" y="0"/>
                </a:lnTo>
                <a:lnTo>
                  <a:pt x="8703175" y="8703175"/>
                </a:lnTo>
                <a:lnTo>
                  <a:pt x="0" y="870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40826" y="555126"/>
            <a:ext cx="8703174" cy="8703174"/>
          </a:xfrm>
          <a:custGeom>
            <a:avLst/>
            <a:gdLst/>
            <a:ahLst/>
            <a:cxnLst/>
            <a:rect l="l" t="t" r="r" b="b"/>
            <a:pathLst>
              <a:path w="8703174" h="8703174">
                <a:moveTo>
                  <a:pt x="0" y="0"/>
                </a:moveTo>
                <a:lnTo>
                  <a:pt x="8703174" y="0"/>
                </a:lnTo>
                <a:lnTo>
                  <a:pt x="8703174" y="8703174"/>
                </a:lnTo>
                <a:lnTo>
                  <a:pt x="0" y="8703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259935" y="424523"/>
            <a:ext cx="9768130" cy="9768130"/>
          </a:xfrm>
          <a:custGeom>
            <a:avLst/>
            <a:gdLst/>
            <a:ahLst/>
            <a:cxnLst/>
            <a:rect l="l" t="t" r="r" b="b"/>
            <a:pathLst>
              <a:path w="9768130" h="9768130">
                <a:moveTo>
                  <a:pt x="0" y="0"/>
                </a:moveTo>
                <a:lnTo>
                  <a:pt x="9768130" y="0"/>
                </a:lnTo>
                <a:lnTo>
                  <a:pt x="9768130" y="9768130"/>
                </a:lnTo>
                <a:lnTo>
                  <a:pt x="0" y="9768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181150" y="7823211"/>
            <a:ext cx="7078150" cy="1435089"/>
            <a:chOff x="0" y="0"/>
            <a:chExt cx="1864204" cy="2582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64204" cy="258221"/>
            </a:xfrm>
            <a:custGeom>
              <a:avLst/>
              <a:gdLst/>
              <a:ahLst/>
              <a:cxnLst/>
              <a:rect l="l" t="t" r="r" b="b"/>
              <a:pathLst>
                <a:path w="1864204" h="258221">
                  <a:moveTo>
                    <a:pt x="55783" y="0"/>
                  </a:moveTo>
                  <a:lnTo>
                    <a:pt x="1808421" y="0"/>
                  </a:lnTo>
                  <a:cubicBezTo>
                    <a:pt x="1823216" y="0"/>
                    <a:pt x="1837404" y="5877"/>
                    <a:pt x="1847866" y="16338"/>
                  </a:cubicBezTo>
                  <a:cubicBezTo>
                    <a:pt x="1858327" y="26800"/>
                    <a:pt x="1864204" y="40988"/>
                    <a:pt x="1864204" y="55783"/>
                  </a:cubicBezTo>
                  <a:lnTo>
                    <a:pt x="1864204" y="202439"/>
                  </a:lnTo>
                  <a:cubicBezTo>
                    <a:pt x="1864204" y="233247"/>
                    <a:pt x="1839229" y="258221"/>
                    <a:pt x="1808421" y="258221"/>
                  </a:cubicBezTo>
                  <a:lnTo>
                    <a:pt x="55783" y="258221"/>
                  </a:lnTo>
                  <a:cubicBezTo>
                    <a:pt x="24975" y="258221"/>
                    <a:pt x="0" y="233247"/>
                    <a:pt x="0" y="202439"/>
                  </a:cubicBezTo>
                  <a:lnTo>
                    <a:pt x="0" y="55783"/>
                  </a:lnTo>
                  <a:cubicBezTo>
                    <a:pt x="0" y="24975"/>
                    <a:pt x="24975" y="0"/>
                    <a:pt x="557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50E8D1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1028700"/>
            <a:ext cx="10018260" cy="6190334"/>
            <a:chOff x="0" y="0"/>
            <a:chExt cx="2638554" cy="163037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638554" cy="1630376"/>
            </a:xfrm>
            <a:custGeom>
              <a:avLst/>
              <a:gdLst/>
              <a:ahLst/>
              <a:cxnLst/>
              <a:rect l="l" t="t" r="r" b="b"/>
              <a:pathLst>
                <a:path w="2638554" h="1630376">
                  <a:moveTo>
                    <a:pt x="48685" y="0"/>
                  </a:moveTo>
                  <a:lnTo>
                    <a:pt x="2589869" y="0"/>
                  </a:lnTo>
                  <a:cubicBezTo>
                    <a:pt x="2616757" y="0"/>
                    <a:pt x="2638554" y="21797"/>
                    <a:pt x="2638554" y="48685"/>
                  </a:cubicBezTo>
                  <a:lnTo>
                    <a:pt x="2638554" y="1581691"/>
                  </a:lnTo>
                  <a:cubicBezTo>
                    <a:pt x="2638554" y="1608579"/>
                    <a:pt x="2616757" y="1630376"/>
                    <a:pt x="2589869" y="1630376"/>
                  </a:cubicBezTo>
                  <a:lnTo>
                    <a:pt x="48685" y="1630376"/>
                  </a:lnTo>
                  <a:cubicBezTo>
                    <a:pt x="21797" y="1630376"/>
                    <a:pt x="0" y="1608579"/>
                    <a:pt x="0" y="1581691"/>
                  </a:cubicBezTo>
                  <a:lnTo>
                    <a:pt x="0" y="48685"/>
                  </a:lnTo>
                  <a:cubicBezTo>
                    <a:pt x="0" y="21797"/>
                    <a:pt x="21797" y="0"/>
                    <a:pt x="4868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2934694" y="2283184"/>
            <a:ext cx="3501321" cy="4114800"/>
          </a:xfrm>
          <a:custGeom>
            <a:avLst/>
            <a:gdLst/>
            <a:ahLst/>
            <a:cxnLst/>
            <a:rect l="l" t="t" r="r" b="b"/>
            <a:pathLst>
              <a:path w="3501321" h="4114800">
                <a:moveTo>
                  <a:pt x="0" y="0"/>
                </a:moveTo>
                <a:lnTo>
                  <a:pt x="3501320" y="0"/>
                </a:lnTo>
                <a:lnTo>
                  <a:pt x="35013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8960899" y="8277866"/>
            <a:ext cx="980434" cy="98043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50E8D1"/>
              </a:solidFill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2934694" y="8044472"/>
            <a:ext cx="4341218" cy="96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31"/>
              </a:lnSpc>
            </a:pPr>
            <a:r>
              <a:rPr lang="en-US" sz="2807" dirty="0">
                <a:solidFill>
                  <a:srgbClr val="000000"/>
                </a:solidFill>
                <a:latin typeface="Montserrat 1"/>
              </a:rPr>
              <a:t>Alessandro Agostini</a:t>
            </a:r>
          </a:p>
          <a:p>
            <a:pPr algn="ctr">
              <a:lnSpc>
                <a:spcPts val="3931"/>
              </a:lnSpc>
            </a:pPr>
            <a:r>
              <a:rPr lang="en-US" sz="2807" dirty="0">
                <a:solidFill>
                  <a:srgbClr val="000000"/>
                </a:solidFill>
                <a:latin typeface="Montserrat 1"/>
              </a:rPr>
              <a:t>Lorenzo Fini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695818" y="8256645"/>
            <a:ext cx="2716567" cy="471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31"/>
              </a:lnSpc>
            </a:pPr>
            <a:r>
              <a:rPr lang="en-US" sz="2807" dirty="0">
                <a:solidFill>
                  <a:srgbClr val="000000"/>
                </a:solidFill>
                <a:latin typeface="Montserrat 1"/>
              </a:rPr>
              <a:t>Presentation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049338" y="2814235"/>
            <a:ext cx="7807007" cy="2693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67"/>
              </a:lnSpc>
            </a:pPr>
            <a:r>
              <a:rPr lang="en-US" sz="10162" dirty="0">
                <a:solidFill>
                  <a:srgbClr val="000000"/>
                </a:solidFill>
                <a:latin typeface="Montserrat 1"/>
              </a:rPr>
              <a:t>PROGETTO</a:t>
            </a:r>
          </a:p>
          <a:p>
            <a:pPr algn="ctr">
              <a:lnSpc>
                <a:spcPts val="10467"/>
              </a:lnSpc>
            </a:pPr>
            <a:r>
              <a:rPr lang="en-US" sz="10162" dirty="0">
                <a:solidFill>
                  <a:srgbClr val="000000"/>
                </a:solidFill>
                <a:latin typeface="Montserrat 1"/>
              </a:rPr>
              <a:t>AI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134326" y="5375263"/>
            <a:ext cx="7807007" cy="589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60"/>
              </a:lnSpc>
            </a:pPr>
            <a:r>
              <a:rPr lang="en-US" sz="4330" dirty="0">
                <a:solidFill>
                  <a:srgbClr val="000000"/>
                </a:solidFill>
                <a:latin typeface="Montserrat 1 Extra-Light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13990" y="-7825478"/>
            <a:ext cx="15228862" cy="15228862"/>
          </a:xfrm>
          <a:custGeom>
            <a:avLst/>
            <a:gdLst/>
            <a:ahLst/>
            <a:cxnLst/>
            <a:rect l="l" t="t" r="r" b="b"/>
            <a:pathLst>
              <a:path w="15228862" h="15228862">
                <a:moveTo>
                  <a:pt x="0" y="0"/>
                </a:moveTo>
                <a:lnTo>
                  <a:pt x="15228862" y="0"/>
                </a:lnTo>
                <a:lnTo>
                  <a:pt x="15228862" y="15228863"/>
                </a:lnTo>
                <a:lnTo>
                  <a:pt x="0" y="152288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8101481" y="3828159"/>
            <a:ext cx="15228862" cy="15228862"/>
          </a:xfrm>
          <a:custGeom>
            <a:avLst/>
            <a:gdLst/>
            <a:ahLst/>
            <a:cxnLst/>
            <a:rect l="l" t="t" r="r" b="b"/>
            <a:pathLst>
              <a:path w="15228862" h="15228862">
                <a:moveTo>
                  <a:pt x="0" y="0"/>
                </a:moveTo>
                <a:lnTo>
                  <a:pt x="15228862" y="0"/>
                </a:lnTo>
                <a:lnTo>
                  <a:pt x="15228862" y="15228863"/>
                </a:lnTo>
                <a:lnTo>
                  <a:pt x="0" y="152288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5257800" y="830796"/>
            <a:ext cx="12013210" cy="8261018"/>
            <a:chOff x="0" y="0"/>
            <a:chExt cx="2600136" cy="167892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00136" cy="1678929"/>
            </a:xfrm>
            <a:custGeom>
              <a:avLst/>
              <a:gdLst/>
              <a:ahLst/>
              <a:cxnLst/>
              <a:rect l="l" t="t" r="r" b="b"/>
              <a:pathLst>
                <a:path w="2600136" h="1678929">
                  <a:moveTo>
                    <a:pt x="39994" y="0"/>
                  </a:moveTo>
                  <a:lnTo>
                    <a:pt x="2560142" y="0"/>
                  </a:lnTo>
                  <a:cubicBezTo>
                    <a:pt x="2570749" y="0"/>
                    <a:pt x="2580922" y="4214"/>
                    <a:pt x="2588422" y="11714"/>
                  </a:cubicBezTo>
                  <a:cubicBezTo>
                    <a:pt x="2595923" y="19214"/>
                    <a:pt x="2600136" y="29387"/>
                    <a:pt x="2600136" y="39994"/>
                  </a:cubicBezTo>
                  <a:lnTo>
                    <a:pt x="2600136" y="1638935"/>
                  </a:lnTo>
                  <a:cubicBezTo>
                    <a:pt x="2600136" y="1661023"/>
                    <a:pt x="2582230" y="1678929"/>
                    <a:pt x="2560142" y="1678929"/>
                  </a:cubicBezTo>
                  <a:lnTo>
                    <a:pt x="39994" y="1678929"/>
                  </a:lnTo>
                  <a:cubicBezTo>
                    <a:pt x="29387" y="1678929"/>
                    <a:pt x="19214" y="1674716"/>
                    <a:pt x="11714" y="1667215"/>
                  </a:cubicBezTo>
                  <a:cubicBezTo>
                    <a:pt x="4214" y="1659715"/>
                    <a:pt x="0" y="1649542"/>
                    <a:pt x="0" y="1638935"/>
                  </a:cubicBezTo>
                  <a:lnTo>
                    <a:pt x="0" y="39994"/>
                  </a:lnTo>
                  <a:cubicBezTo>
                    <a:pt x="0" y="29387"/>
                    <a:pt x="4214" y="19214"/>
                    <a:pt x="11714" y="11714"/>
                  </a:cubicBezTo>
                  <a:cubicBezTo>
                    <a:pt x="19214" y="4214"/>
                    <a:pt x="29387" y="0"/>
                    <a:pt x="3999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560694" y="1016475"/>
            <a:ext cx="11083444" cy="800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it-IT" sz="4000" b="0" i="0" dirty="0">
                <a:effectLst/>
              </a:rPr>
              <a:t>Con un learning rate di 0.1, la </a:t>
            </a:r>
            <a:r>
              <a:rPr lang="it-IT" sz="4000" b="0" i="0" dirty="0" err="1">
                <a:effectLst/>
              </a:rPr>
              <a:t>loss</a:t>
            </a:r>
            <a:r>
              <a:rPr lang="it-IT" sz="4000" b="0" i="0" dirty="0">
                <a:effectLst/>
              </a:rPr>
              <a:t> e la </a:t>
            </a:r>
            <a:r>
              <a:rPr lang="it-IT" sz="4000" b="0" i="0" dirty="0" err="1">
                <a:effectLst/>
              </a:rPr>
              <a:t>val_loss</a:t>
            </a:r>
            <a:r>
              <a:rPr lang="it-IT" sz="4000" b="0" i="0" dirty="0">
                <a:effectLst/>
              </a:rPr>
              <a:t> hanno raggiunto un valore molto vicino a zero. Questo comportamento potrebbe dipendere da un learning rate troppo alto che può causare overshooting durante l’aggiornamento dei pesi.</a:t>
            </a:r>
          </a:p>
          <a:p>
            <a:pPr algn="l"/>
            <a:endParaRPr lang="it-IT" sz="4000" b="0" i="0" dirty="0">
              <a:effectLst/>
            </a:endParaRPr>
          </a:p>
          <a:p>
            <a:pPr algn="l"/>
            <a:r>
              <a:rPr lang="it-IT" sz="4000" b="0" i="0" dirty="0">
                <a:effectLst/>
              </a:rPr>
              <a:t>D'altra parte, con un learning rate di 0.01, abbiamo osservato un andamento decrescente sia per la </a:t>
            </a:r>
            <a:r>
              <a:rPr lang="it-IT" sz="4000" b="0" i="0" dirty="0" err="1">
                <a:effectLst/>
              </a:rPr>
              <a:t>loss</a:t>
            </a:r>
            <a:r>
              <a:rPr lang="it-IT" sz="4000" b="0" i="0" dirty="0">
                <a:effectLst/>
              </a:rPr>
              <a:t> che per la </a:t>
            </a:r>
            <a:r>
              <a:rPr lang="it-IT" sz="4000" b="0" i="0" dirty="0" err="1">
                <a:effectLst/>
              </a:rPr>
              <a:t>val_loss</a:t>
            </a:r>
            <a:r>
              <a:rPr lang="it-IT" sz="4000" b="0" i="0" dirty="0">
                <a:effectLst/>
              </a:rPr>
              <a:t>. Questo suggerisce una migliore convergenza e una maggiore capacità di adattarsi ai dati di addestramento. Tuttavia, entrambe i valori si sono mantenuti molto vicini a zero, il che può indicare una possibile problematica di </a:t>
            </a:r>
            <a:r>
              <a:rPr lang="it-IT" sz="4000" b="0" i="0" dirty="0" err="1">
                <a:effectLst/>
              </a:rPr>
              <a:t>overfitting</a:t>
            </a:r>
            <a:r>
              <a:rPr lang="it-IT" sz="4000" b="0" i="0" dirty="0">
                <a:effectLst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1" y="830795"/>
            <a:ext cx="4614155" cy="530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4"/>
              </a:lnSpc>
            </a:pPr>
            <a:r>
              <a:rPr lang="en-US" sz="4600" dirty="0" err="1">
                <a:solidFill>
                  <a:srgbClr val="FF9405"/>
                </a:solidFill>
                <a:latin typeface="Montserrat 1"/>
              </a:rPr>
              <a:t>Considerazioni</a:t>
            </a:r>
            <a:endParaRPr lang="en-US" sz="4600" dirty="0">
              <a:solidFill>
                <a:srgbClr val="FF9405"/>
              </a:solidFill>
              <a:latin typeface="Montserrat 1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13990" y="-7825478"/>
            <a:ext cx="15228862" cy="15228862"/>
          </a:xfrm>
          <a:custGeom>
            <a:avLst/>
            <a:gdLst/>
            <a:ahLst/>
            <a:cxnLst/>
            <a:rect l="l" t="t" r="r" b="b"/>
            <a:pathLst>
              <a:path w="15228862" h="15228862">
                <a:moveTo>
                  <a:pt x="0" y="0"/>
                </a:moveTo>
                <a:lnTo>
                  <a:pt x="15228862" y="0"/>
                </a:lnTo>
                <a:lnTo>
                  <a:pt x="15228862" y="15228863"/>
                </a:lnTo>
                <a:lnTo>
                  <a:pt x="0" y="152288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8101481" y="3828159"/>
            <a:ext cx="15228862" cy="15228862"/>
          </a:xfrm>
          <a:custGeom>
            <a:avLst/>
            <a:gdLst/>
            <a:ahLst/>
            <a:cxnLst/>
            <a:rect l="l" t="t" r="r" b="b"/>
            <a:pathLst>
              <a:path w="15228862" h="15228862">
                <a:moveTo>
                  <a:pt x="0" y="0"/>
                </a:moveTo>
                <a:lnTo>
                  <a:pt x="15228862" y="0"/>
                </a:lnTo>
                <a:lnTo>
                  <a:pt x="15228862" y="15228863"/>
                </a:lnTo>
                <a:lnTo>
                  <a:pt x="0" y="152288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5154016" y="2720448"/>
            <a:ext cx="12013210" cy="4846104"/>
            <a:chOff x="0" y="0"/>
            <a:chExt cx="2600136" cy="167892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00136" cy="1678929"/>
            </a:xfrm>
            <a:custGeom>
              <a:avLst/>
              <a:gdLst/>
              <a:ahLst/>
              <a:cxnLst/>
              <a:rect l="l" t="t" r="r" b="b"/>
              <a:pathLst>
                <a:path w="2600136" h="1678929">
                  <a:moveTo>
                    <a:pt x="39994" y="0"/>
                  </a:moveTo>
                  <a:lnTo>
                    <a:pt x="2560142" y="0"/>
                  </a:lnTo>
                  <a:cubicBezTo>
                    <a:pt x="2570749" y="0"/>
                    <a:pt x="2580922" y="4214"/>
                    <a:pt x="2588422" y="11714"/>
                  </a:cubicBezTo>
                  <a:cubicBezTo>
                    <a:pt x="2595923" y="19214"/>
                    <a:pt x="2600136" y="29387"/>
                    <a:pt x="2600136" y="39994"/>
                  </a:cubicBezTo>
                  <a:lnTo>
                    <a:pt x="2600136" y="1638935"/>
                  </a:lnTo>
                  <a:cubicBezTo>
                    <a:pt x="2600136" y="1661023"/>
                    <a:pt x="2582230" y="1678929"/>
                    <a:pt x="2560142" y="1678929"/>
                  </a:cubicBezTo>
                  <a:lnTo>
                    <a:pt x="39994" y="1678929"/>
                  </a:lnTo>
                  <a:cubicBezTo>
                    <a:pt x="29387" y="1678929"/>
                    <a:pt x="19214" y="1674716"/>
                    <a:pt x="11714" y="1667215"/>
                  </a:cubicBezTo>
                  <a:cubicBezTo>
                    <a:pt x="4214" y="1659715"/>
                    <a:pt x="0" y="1649542"/>
                    <a:pt x="0" y="1638935"/>
                  </a:cubicBezTo>
                  <a:lnTo>
                    <a:pt x="0" y="39994"/>
                  </a:lnTo>
                  <a:cubicBezTo>
                    <a:pt x="0" y="29387"/>
                    <a:pt x="4214" y="19214"/>
                    <a:pt x="11714" y="11714"/>
                  </a:cubicBezTo>
                  <a:cubicBezTo>
                    <a:pt x="19214" y="4214"/>
                    <a:pt x="29387" y="0"/>
                    <a:pt x="3999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571580" y="3113415"/>
            <a:ext cx="11083444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it-IT" sz="4000" b="0" i="0" dirty="0">
                <a:effectLst/>
                <a:latin typeface="+mj-lt"/>
              </a:rPr>
              <a:t>Abbiamo osservato che un learning rate di 0.1 ha portato a prestazioni subottimali, al contrario, un learning rate di 0.01 ha mostrato una convergenza migliore, anche se ci ha posti di fronte al rischio di </a:t>
            </a:r>
            <a:r>
              <a:rPr lang="it-IT" sz="4000" b="0" i="0" dirty="0" err="1">
                <a:effectLst/>
                <a:latin typeface="+mj-lt"/>
              </a:rPr>
              <a:t>overfitting</a:t>
            </a:r>
            <a:r>
              <a:rPr lang="it-IT" sz="4000" b="0" i="0" dirty="0">
                <a:effectLst/>
                <a:latin typeface="+mj-lt"/>
              </a:rPr>
              <a:t>.</a:t>
            </a:r>
          </a:p>
          <a:p>
            <a:pPr algn="l"/>
            <a:r>
              <a:rPr lang="it-IT" sz="4000" b="0" i="0" dirty="0">
                <a:effectLst/>
                <a:latin typeface="+mj-lt"/>
              </a:rPr>
              <a:t>In conclusione, il modello predice con una </a:t>
            </a:r>
            <a:r>
              <a:rPr lang="it-IT" sz="4000" b="0" i="0">
                <a:effectLst/>
                <a:latin typeface="+mj-lt"/>
              </a:rPr>
              <a:t>buona accuratezza l’andamento </a:t>
            </a:r>
            <a:r>
              <a:rPr lang="it-IT" sz="4000" b="0" i="0" dirty="0">
                <a:effectLst/>
                <a:latin typeface="+mj-lt"/>
              </a:rPr>
              <a:t>dei dati raccolti.</a:t>
            </a:r>
          </a:p>
          <a:p>
            <a:pPr algn="l"/>
            <a:endParaRPr lang="it-IT" sz="4000" dirty="0">
              <a:latin typeface="+mj-lt"/>
            </a:endParaRPr>
          </a:p>
          <a:p>
            <a:pPr algn="l"/>
            <a:endParaRPr lang="it-IT" sz="4000" b="0" i="0" dirty="0">
              <a:effectLst/>
              <a:latin typeface="+mj-l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1" y="830795"/>
            <a:ext cx="4614155" cy="530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4"/>
              </a:lnSpc>
            </a:pPr>
            <a:r>
              <a:rPr lang="en-US" sz="4600" dirty="0" err="1">
                <a:solidFill>
                  <a:srgbClr val="FF9405"/>
                </a:solidFill>
                <a:latin typeface="Montserrat 1"/>
              </a:rPr>
              <a:t>Conclusioni</a:t>
            </a:r>
            <a:endParaRPr lang="en-US" sz="4600" dirty="0">
              <a:solidFill>
                <a:srgbClr val="FF9405"/>
              </a:solidFill>
              <a:latin typeface="Montserrat 1"/>
            </a:endParaRPr>
          </a:p>
        </p:txBody>
      </p:sp>
    </p:spTree>
    <p:extLst>
      <p:ext uri="{BB962C8B-B14F-4D97-AF65-F5344CB8AC3E}">
        <p14:creationId xmlns:p14="http://schemas.microsoft.com/office/powerpoint/2010/main" val="333094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13990" y="-7825478"/>
            <a:ext cx="15228862" cy="15228862"/>
          </a:xfrm>
          <a:custGeom>
            <a:avLst/>
            <a:gdLst/>
            <a:ahLst/>
            <a:cxnLst/>
            <a:rect l="l" t="t" r="r" b="b"/>
            <a:pathLst>
              <a:path w="15228862" h="15228862">
                <a:moveTo>
                  <a:pt x="0" y="0"/>
                </a:moveTo>
                <a:lnTo>
                  <a:pt x="15228862" y="0"/>
                </a:lnTo>
                <a:lnTo>
                  <a:pt x="15228862" y="15228863"/>
                </a:lnTo>
                <a:lnTo>
                  <a:pt x="0" y="152288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8101481" y="3828159"/>
            <a:ext cx="15228862" cy="15228862"/>
          </a:xfrm>
          <a:custGeom>
            <a:avLst/>
            <a:gdLst/>
            <a:ahLst/>
            <a:cxnLst/>
            <a:rect l="l" t="t" r="r" b="b"/>
            <a:pathLst>
              <a:path w="15228862" h="15228862">
                <a:moveTo>
                  <a:pt x="0" y="0"/>
                </a:moveTo>
                <a:lnTo>
                  <a:pt x="15228862" y="0"/>
                </a:lnTo>
                <a:lnTo>
                  <a:pt x="15228862" y="15228863"/>
                </a:lnTo>
                <a:lnTo>
                  <a:pt x="0" y="152288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563818" y="2266828"/>
            <a:ext cx="12013210" cy="4846104"/>
            <a:chOff x="0" y="0"/>
            <a:chExt cx="2600136" cy="167892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00136" cy="1678929"/>
            </a:xfrm>
            <a:custGeom>
              <a:avLst/>
              <a:gdLst/>
              <a:ahLst/>
              <a:cxnLst/>
              <a:rect l="l" t="t" r="r" b="b"/>
              <a:pathLst>
                <a:path w="2600136" h="1678929">
                  <a:moveTo>
                    <a:pt x="39994" y="0"/>
                  </a:moveTo>
                  <a:lnTo>
                    <a:pt x="2560142" y="0"/>
                  </a:lnTo>
                  <a:cubicBezTo>
                    <a:pt x="2570749" y="0"/>
                    <a:pt x="2580922" y="4214"/>
                    <a:pt x="2588422" y="11714"/>
                  </a:cubicBezTo>
                  <a:cubicBezTo>
                    <a:pt x="2595923" y="19214"/>
                    <a:pt x="2600136" y="29387"/>
                    <a:pt x="2600136" y="39994"/>
                  </a:cubicBezTo>
                  <a:lnTo>
                    <a:pt x="2600136" y="1638935"/>
                  </a:lnTo>
                  <a:cubicBezTo>
                    <a:pt x="2600136" y="1661023"/>
                    <a:pt x="2582230" y="1678929"/>
                    <a:pt x="2560142" y="1678929"/>
                  </a:cubicBezTo>
                  <a:lnTo>
                    <a:pt x="39994" y="1678929"/>
                  </a:lnTo>
                  <a:cubicBezTo>
                    <a:pt x="29387" y="1678929"/>
                    <a:pt x="19214" y="1674716"/>
                    <a:pt x="11714" y="1667215"/>
                  </a:cubicBezTo>
                  <a:cubicBezTo>
                    <a:pt x="4214" y="1659715"/>
                    <a:pt x="0" y="1649542"/>
                    <a:pt x="0" y="1638935"/>
                  </a:cubicBezTo>
                  <a:lnTo>
                    <a:pt x="0" y="39994"/>
                  </a:lnTo>
                  <a:cubicBezTo>
                    <a:pt x="0" y="29387"/>
                    <a:pt x="4214" y="19214"/>
                    <a:pt x="11714" y="11714"/>
                  </a:cubicBezTo>
                  <a:cubicBezTo>
                    <a:pt x="19214" y="4214"/>
                    <a:pt x="29387" y="0"/>
                    <a:pt x="3999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1" y="2912099"/>
            <a:ext cx="11083444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it-IT" sz="4000" dirty="0">
                <a:latin typeface="+mj-lt"/>
              </a:rPr>
              <a:t>Potremmo risolvere il problema dell’</a:t>
            </a:r>
            <a:r>
              <a:rPr lang="it-IT" sz="4000" dirty="0" err="1">
                <a:latin typeface="+mj-lt"/>
              </a:rPr>
              <a:t>overfitting</a:t>
            </a:r>
            <a:r>
              <a:rPr lang="it-IT" sz="4000" dirty="0">
                <a:latin typeface="+mj-lt"/>
              </a:rPr>
              <a:t> implementando la </a:t>
            </a:r>
            <a:r>
              <a:rPr lang="it-IT" sz="4000" b="0" i="0" dirty="0">
                <a:effectLst/>
                <a:latin typeface="+mj-lt"/>
              </a:rPr>
              <a:t>tecnica di regolarizzazione </a:t>
            </a:r>
            <a:r>
              <a:rPr lang="it-IT" sz="4000" b="0" i="0" dirty="0" err="1">
                <a:effectLst/>
                <a:latin typeface="+mj-lt"/>
              </a:rPr>
              <a:t>Early</a:t>
            </a:r>
            <a:r>
              <a:rPr lang="it-IT" sz="4000" b="0" i="0" dirty="0">
                <a:effectLst/>
                <a:latin typeface="+mj-lt"/>
              </a:rPr>
              <a:t> </a:t>
            </a:r>
            <a:r>
              <a:rPr lang="it-IT" sz="4000" b="0" i="0" dirty="0" err="1">
                <a:effectLst/>
                <a:latin typeface="+mj-lt"/>
              </a:rPr>
              <a:t>Stopping</a:t>
            </a:r>
            <a:r>
              <a:rPr lang="it-IT" sz="4000" b="0" i="0" dirty="0">
                <a:effectLst/>
                <a:latin typeface="+mj-lt"/>
              </a:rPr>
              <a:t>. Questo eviterebbe che il modello si adattasse eccessivamente ai dati di addestramento, migliorando così la capacità di generalizzazione e la precisione delle previsioni.</a:t>
            </a:r>
            <a:endParaRPr lang="it-IT" sz="4000" dirty="0">
              <a:latin typeface="+mj-lt"/>
            </a:endParaRPr>
          </a:p>
          <a:p>
            <a:pPr algn="l"/>
            <a:endParaRPr lang="it-IT" sz="4000" b="0" i="0" dirty="0">
              <a:effectLst/>
              <a:latin typeface="+mj-l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1" y="830795"/>
            <a:ext cx="5448299" cy="530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84"/>
              </a:lnSpc>
            </a:pPr>
            <a:r>
              <a:rPr lang="en-US" sz="4600" dirty="0" err="1">
                <a:solidFill>
                  <a:srgbClr val="FF9405"/>
                </a:solidFill>
                <a:latin typeface="Montserrat 1"/>
              </a:rPr>
              <a:t>Possibili</a:t>
            </a:r>
            <a:r>
              <a:rPr lang="en-US" sz="4600" dirty="0">
                <a:solidFill>
                  <a:srgbClr val="FF9405"/>
                </a:solidFill>
                <a:latin typeface="Montserrat 1"/>
              </a:rPr>
              <a:t> </a:t>
            </a:r>
            <a:r>
              <a:rPr lang="en-US" sz="4600" dirty="0" err="1">
                <a:solidFill>
                  <a:srgbClr val="FF9405"/>
                </a:solidFill>
                <a:latin typeface="Montserrat 1"/>
              </a:rPr>
              <a:t>migliorie</a:t>
            </a:r>
            <a:endParaRPr lang="en-US" sz="4600" dirty="0">
              <a:solidFill>
                <a:srgbClr val="FF9405"/>
              </a:solidFill>
              <a:latin typeface="Montserrat 1"/>
            </a:endParaRPr>
          </a:p>
        </p:txBody>
      </p:sp>
    </p:spTree>
    <p:extLst>
      <p:ext uri="{BB962C8B-B14F-4D97-AF65-F5344CB8AC3E}">
        <p14:creationId xmlns:p14="http://schemas.microsoft.com/office/powerpoint/2010/main" val="199215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53326" y="2672569"/>
            <a:ext cx="15228862" cy="15228862"/>
          </a:xfrm>
          <a:custGeom>
            <a:avLst/>
            <a:gdLst/>
            <a:ahLst/>
            <a:cxnLst/>
            <a:rect l="l" t="t" r="r" b="b"/>
            <a:pathLst>
              <a:path w="15228862" h="15228862">
                <a:moveTo>
                  <a:pt x="0" y="0"/>
                </a:moveTo>
                <a:lnTo>
                  <a:pt x="15228863" y="0"/>
                </a:lnTo>
                <a:lnTo>
                  <a:pt x="15228863" y="15228862"/>
                </a:lnTo>
                <a:lnTo>
                  <a:pt x="0" y="15228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5212615" y="-6585731"/>
            <a:ext cx="15228862" cy="15228862"/>
          </a:xfrm>
          <a:custGeom>
            <a:avLst/>
            <a:gdLst/>
            <a:ahLst/>
            <a:cxnLst/>
            <a:rect l="l" t="t" r="r" b="b"/>
            <a:pathLst>
              <a:path w="15228862" h="15228862">
                <a:moveTo>
                  <a:pt x="0" y="0"/>
                </a:moveTo>
                <a:lnTo>
                  <a:pt x="15228862" y="0"/>
                </a:lnTo>
                <a:lnTo>
                  <a:pt x="15228862" y="15228862"/>
                </a:lnTo>
                <a:lnTo>
                  <a:pt x="0" y="152288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5261431" y="4053628"/>
            <a:ext cx="7765139" cy="2179743"/>
            <a:chOff x="0" y="0"/>
            <a:chExt cx="2045139" cy="57408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45139" cy="574089"/>
            </a:xfrm>
            <a:custGeom>
              <a:avLst/>
              <a:gdLst/>
              <a:ahLst/>
              <a:cxnLst/>
              <a:rect l="l" t="t" r="r" b="b"/>
              <a:pathLst>
                <a:path w="2045139" h="574089">
                  <a:moveTo>
                    <a:pt x="50848" y="0"/>
                  </a:moveTo>
                  <a:lnTo>
                    <a:pt x="1994292" y="0"/>
                  </a:lnTo>
                  <a:cubicBezTo>
                    <a:pt x="2022374" y="0"/>
                    <a:pt x="2045139" y="22765"/>
                    <a:pt x="2045139" y="50848"/>
                  </a:cubicBezTo>
                  <a:lnTo>
                    <a:pt x="2045139" y="523241"/>
                  </a:lnTo>
                  <a:cubicBezTo>
                    <a:pt x="2045139" y="551324"/>
                    <a:pt x="2022374" y="574089"/>
                    <a:pt x="1994292" y="574089"/>
                  </a:cubicBezTo>
                  <a:lnTo>
                    <a:pt x="50848" y="574089"/>
                  </a:lnTo>
                  <a:cubicBezTo>
                    <a:pt x="37362" y="574089"/>
                    <a:pt x="24429" y="568732"/>
                    <a:pt x="14893" y="559196"/>
                  </a:cubicBezTo>
                  <a:cubicBezTo>
                    <a:pt x="5357" y="549660"/>
                    <a:pt x="0" y="536727"/>
                    <a:pt x="0" y="523241"/>
                  </a:cubicBezTo>
                  <a:lnTo>
                    <a:pt x="0" y="50848"/>
                  </a:lnTo>
                  <a:cubicBezTo>
                    <a:pt x="0" y="22765"/>
                    <a:pt x="22765" y="0"/>
                    <a:pt x="5084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683524" y="4559133"/>
            <a:ext cx="6920952" cy="1254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74"/>
              </a:lnSpc>
            </a:pPr>
            <a:r>
              <a:rPr lang="en-US" sz="8805" dirty="0" err="1">
                <a:solidFill>
                  <a:srgbClr val="000000"/>
                </a:solidFill>
                <a:latin typeface="Montserrat 1"/>
              </a:rPr>
              <a:t>Grazie</a:t>
            </a:r>
            <a:endParaRPr lang="en-US" sz="8805" dirty="0">
              <a:solidFill>
                <a:srgbClr val="000000"/>
              </a:solidFill>
              <a:latin typeface="Montserrat 1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65908" y="1209824"/>
            <a:ext cx="15228862" cy="15228862"/>
          </a:xfrm>
          <a:custGeom>
            <a:avLst/>
            <a:gdLst/>
            <a:ahLst/>
            <a:cxnLst/>
            <a:rect l="l" t="t" r="r" b="b"/>
            <a:pathLst>
              <a:path w="15228862" h="15228862">
                <a:moveTo>
                  <a:pt x="0" y="0"/>
                </a:moveTo>
                <a:lnTo>
                  <a:pt x="15228863" y="0"/>
                </a:lnTo>
                <a:lnTo>
                  <a:pt x="15228863" y="15228863"/>
                </a:lnTo>
                <a:lnTo>
                  <a:pt x="0" y="152288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dirty="0"/>
          </a:p>
        </p:txBody>
      </p:sp>
      <p:sp>
        <p:nvSpPr>
          <p:cNvPr id="3" name="Freeform 3"/>
          <p:cNvSpPr/>
          <p:nvPr/>
        </p:nvSpPr>
        <p:spPr>
          <a:xfrm>
            <a:off x="10449147" y="4343400"/>
            <a:ext cx="5847907" cy="4114800"/>
          </a:xfrm>
          <a:custGeom>
            <a:avLst/>
            <a:gdLst/>
            <a:ahLst/>
            <a:cxnLst/>
            <a:rect l="l" t="t" r="r" b="b"/>
            <a:pathLst>
              <a:path w="5847907" h="4114800">
                <a:moveTo>
                  <a:pt x="0" y="0"/>
                </a:moveTo>
                <a:lnTo>
                  <a:pt x="5847906" y="0"/>
                </a:lnTo>
                <a:lnTo>
                  <a:pt x="58479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44491" y="1028700"/>
            <a:ext cx="11017868" cy="8229600"/>
            <a:chOff x="0" y="0"/>
            <a:chExt cx="2901825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901825" cy="2167467"/>
            </a:xfrm>
            <a:custGeom>
              <a:avLst/>
              <a:gdLst/>
              <a:ahLst/>
              <a:cxnLst/>
              <a:rect l="l" t="t" r="r" b="b"/>
              <a:pathLst>
                <a:path w="2901825" h="2167467">
                  <a:moveTo>
                    <a:pt x="35836" y="0"/>
                  </a:moveTo>
                  <a:lnTo>
                    <a:pt x="2865989" y="0"/>
                  </a:lnTo>
                  <a:cubicBezTo>
                    <a:pt x="2885781" y="0"/>
                    <a:pt x="2901825" y="16044"/>
                    <a:pt x="2901825" y="35836"/>
                  </a:cubicBezTo>
                  <a:lnTo>
                    <a:pt x="2901825" y="2131631"/>
                  </a:lnTo>
                  <a:cubicBezTo>
                    <a:pt x="2901825" y="2151422"/>
                    <a:pt x="2885781" y="2167467"/>
                    <a:pt x="2865989" y="2167467"/>
                  </a:cubicBezTo>
                  <a:lnTo>
                    <a:pt x="35836" y="2167467"/>
                  </a:lnTo>
                  <a:cubicBezTo>
                    <a:pt x="16044" y="2167467"/>
                    <a:pt x="0" y="2151422"/>
                    <a:pt x="0" y="2131631"/>
                  </a:cubicBezTo>
                  <a:lnTo>
                    <a:pt x="0" y="35836"/>
                  </a:lnTo>
                  <a:cubicBezTo>
                    <a:pt x="0" y="16044"/>
                    <a:pt x="16044" y="0"/>
                    <a:pt x="3583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939271" y="2969129"/>
            <a:ext cx="9196726" cy="5801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22"/>
              </a:lnSpc>
            </a:pPr>
            <a:r>
              <a:rPr lang="it-IT" sz="4400" dirty="0"/>
              <a:t>Abbiamo realizzato un progetto, per un esame precedente, in cui attraverso un Arduino </a:t>
            </a:r>
            <a:r>
              <a:rPr lang="it-IT" sz="4400" dirty="0" err="1"/>
              <a:t>ESP8266</a:t>
            </a:r>
            <a:r>
              <a:rPr lang="it-IT" sz="4400" dirty="0"/>
              <a:t> e un sensore di temperatura e umidità sono stati raccolti dei dati. Dopo di che, sfruttando il protocollo </a:t>
            </a:r>
            <a:r>
              <a:rPr lang="it-IT" sz="4400" dirty="0" err="1"/>
              <a:t>Mqtt</a:t>
            </a:r>
            <a:r>
              <a:rPr lang="it-IT" sz="4400" dirty="0"/>
              <a:t>, sono stati inviati i dati ad un server locale realizzato con </a:t>
            </a:r>
            <a:r>
              <a:rPr lang="it-IT" sz="4400" dirty="0" err="1"/>
              <a:t>Flask</a:t>
            </a:r>
            <a:r>
              <a:rPr lang="it-IT" sz="4400" dirty="0"/>
              <a:t>, il quale dopo averli caricati su un database mostra su un’ interfaccia web 10 </a:t>
            </a:r>
            <a:r>
              <a:rPr lang="it-IT" sz="4400" dirty="0" err="1"/>
              <a:t>tuple</a:t>
            </a:r>
            <a:r>
              <a:rPr lang="it-IT" sz="4400" dirty="0"/>
              <a:t> del database e selezionando un dato il relativo grafico.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135997" y="2193064"/>
            <a:ext cx="3086100" cy="333925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4339"/>
              </a:lnSpc>
            </a:pPr>
            <a:endParaRPr lang="en-US" sz="3099" dirty="0">
              <a:solidFill>
                <a:srgbClr val="FFFFFF"/>
              </a:solidFill>
              <a:latin typeface="Montserrat 1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39271" y="2014709"/>
            <a:ext cx="4614155" cy="530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84"/>
              </a:lnSpc>
            </a:pPr>
            <a:r>
              <a:rPr lang="en-US" sz="4600" dirty="0" err="1">
                <a:solidFill>
                  <a:srgbClr val="FF9405"/>
                </a:solidFill>
                <a:latin typeface="Montserrat 1"/>
              </a:rPr>
              <a:t>Introduzione</a:t>
            </a:r>
            <a:endParaRPr lang="en-US" sz="4600" dirty="0">
              <a:solidFill>
                <a:srgbClr val="FF9405"/>
              </a:solidFill>
              <a:latin typeface="Montserrat 1"/>
            </a:endParaRPr>
          </a:p>
        </p:txBody>
      </p:sp>
      <p:pic>
        <p:nvPicPr>
          <p:cNvPr id="13" name="Immagine 12" descr="Immagine che contiene schermata, testo, unità&#10;&#10;Descrizione generata automaticamente">
            <a:extLst>
              <a:ext uri="{FF2B5EF4-FFF2-40B4-BE49-F238E27FC236}">
                <a16:creationId xmlns:a16="http://schemas.microsoft.com/office/drawing/2014/main" id="{B5C1ABFB-7AF5-44B8-C58B-58DD675770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591" y="3026271"/>
            <a:ext cx="6281820" cy="42344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Freeform 2">
            <a:extLst>
              <a:ext uri="{FF2B5EF4-FFF2-40B4-BE49-F238E27FC236}">
                <a16:creationId xmlns:a16="http://schemas.microsoft.com/office/drawing/2014/main" id="{31BC3977-B2D8-C11B-1364-2127B69D173E}"/>
              </a:ext>
            </a:extLst>
          </p:cNvPr>
          <p:cNvSpPr/>
          <p:nvPr/>
        </p:nvSpPr>
        <p:spPr>
          <a:xfrm>
            <a:off x="-12050721" y="-7200900"/>
            <a:ext cx="15228862" cy="15228862"/>
          </a:xfrm>
          <a:custGeom>
            <a:avLst/>
            <a:gdLst/>
            <a:ahLst/>
            <a:cxnLst/>
            <a:rect l="l" t="t" r="r" b="b"/>
            <a:pathLst>
              <a:path w="15228862" h="15228862">
                <a:moveTo>
                  <a:pt x="0" y="0"/>
                </a:moveTo>
                <a:lnTo>
                  <a:pt x="15228862" y="0"/>
                </a:lnTo>
                <a:lnTo>
                  <a:pt x="15228862" y="15228863"/>
                </a:lnTo>
                <a:lnTo>
                  <a:pt x="0" y="152288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065937" y="2512921"/>
            <a:ext cx="15228862" cy="15228862"/>
          </a:xfrm>
          <a:custGeom>
            <a:avLst/>
            <a:gdLst/>
            <a:ahLst/>
            <a:cxnLst/>
            <a:rect l="l" t="t" r="r" b="b"/>
            <a:pathLst>
              <a:path w="15228862" h="15228862">
                <a:moveTo>
                  <a:pt x="0" y="0"/>
                </a:moveTo>
                <a:lnTo>
                  <a:pt x="15228862" y="0"/>
                </a:lnTo>
                <a:lnTo>
                  <a:pt x="15228862" y="15228863"/>
                </a:lnTo>
                <a:lnTo>
                  <a:pt x="0" y="152288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028700" y="1085850"/>
            <a:ext cx="4614155" cy="530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4"/>
              </a:lnSpc>
            </a:pPr>
            <a:r>
              <a:rPr lang="en-US" sz="4600" dirty="0" err="1">
                <a:solidFill>
                  <a:srgbClr val="FF9405"/>
                </a:solidFill>
                <a:latin typeface="Montserrat 1"/>
              </a:rPr>
              <a:t>Obiettivo</a:t>
            </a:r>
            <a:endParaRPr lang="en-US" sz="4600" dirty="0">
              <a:solidFill>
                <a:srgbClr val="FF9405"/>
              </a:solidFill>
              <a:latin typeface="Montserrat 1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2667000" y="3016607"/>
            <a:ext cx="12490680" cy="4659614"/>
            <a:chOff x="0" y="0"/>
            <a:chExt cx="3289726" cy="122722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89726" cy="1227223"/>
            </a:xfrm>
            <a:custGeom>
              <a:avLst/>
              <a:gdLst/>
              <a:ahLst/>
              <a:cxnLst/>
              <a:rect l="l" t="t" r="r" b="b"/>
              <a:pathLst>
                <a:path w="3289726" h="1227223">
                  <a:moveTo>
                    <a:pt x="31611" y="0"/>
                  </a:moveTo>
                  <a:lnTo>
                    <a:pt x="3258116" y="0"/>
                  </a:lnTo>
                  <a:cubicBezTo>
                    <a:pt x="3266499" y="0"/>
                    <a:pt x="3274540" y="3330"/>
                    <a:pt x="3280468" y="9259"/>
                  </a:cubicBezTo>
                  <a:cubicBezTo>
                    <a:pt x="3286396" y="15187"/>
                    <a:pt x="3289726" y="23227"/>
                    <a:pt x="3289726" y="31611"/>
                  </a:cubicBezTo>
                  <a:lnTo>
                    <a:pt x="3289726" y="1195613"/>
                  </a:lnTo>
                  <a:cubicBezTo>
                    <a:pt x="3289726" y="1213071"/>
                    <a:pt x="3275574" y="1227223"/>
                    <a:pt x="3258116" y="1227223"/>
                  </a:cubicBezTo>
                  <a:lnTo>
                    <a:pt x="31611" y="1227223"/>
                  </a:lnTo>
                  <a:cubicBezTo>
                    <a:pt x="23227" y="1227223"/>
                    <a:pt x="15187" y="1223893"/>
                    <a:pt x="9259" y="1217965"/>
                  </a:cubicBezTo>
                  <a:cubicBezTo>
                    <a:pt x="3330" y="1212037"/>
                    <a:pt x="0" y="1203996"/>
                    <a:pt x="0" y="1195613"/>
                  </a:cubicBezTo>
                  <a:lnTo>
                    <a:pt x="0" y="31611"/>
                  </a:lnTo>
                  <a:cubicBezTo>
                    <a:pt x="0" y="14153"/>
                    <a:pt x="14153" y="0"/>
                    <a:pt x="3161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335777" y="3664457"/>
            <a:ext cx="10658339" cy="3077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it-IT" sz="4000" dirty="0"/>
              <a:t>Partendo dal progetto descritto sopra, l’obiettivo è implementare una sezione in cui viene creata una rete neurale </a:t>
            </a:r>
            <a:r>
              <a:rPr lang="it-IT" sz="4000" dirty="0" err="1"/>
              <a:t>LSTM</a:t>
            </a:r>
            <a:r>
              <a:rPr lang="it-IT" sz="4000" dirty="0"/>
              <a:t>, la quale viene addestrata affinché preveda l’andamento dei dati raccolti nel tempo.</a:t>
            </a:r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5FA62E6E-D92A-0C67-27FA-752537FFFB1B}"/>
              </a:ext>
            </a:extLst>
          </p:cNvPr>
          <p:cNvSpPr/>
          <p:nvPr/>
        </p:nvSpPr>
        <p:spPr>
          <a:xfrm>
            <a:off x="11443861" y="-2105612"/>
            <a:ext cx="8703174" cy="8703174"/>
          </a:xfrm>
          <a:custGeom>
            <a:avLst/>
            <a:gdLst/>
            <a:ahLst/>
            <a:cxnLst/>
            <a:rect l="l" t="t" r="r" b="b"/>
            <a:pathLst>
              <a:path w="8703174" h="8703174">
                <a:moveTo>
                  <a:pt x="0" y="0"/>
                </a:moveTo>
                <a:lnTo>
                  <a:pt x="8703174" y="0"/>
                </a:lnTo>
                <a:lnTo>
                  <a:pt x="8703174" y="8703174"/>
                </a:lnTo>
                <a:lnTo>
                  <a:pt x="0" y="87031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92413" y="4011511"/>
            <a:ext cx="8703174" cy="8703174"/>
          </a:xfrm>
          <a:custGeom>
            <a:avLst/>
            <a:gdLst/>
            <a:ahLst/>
            <a:cxnLst/>
            <a:rect l="l" t="t" r="r" b="b"/>
            <a:pathLst>
              <a:path w="8703174" h="8703174">
                <a:moveTo>
                  <a:pt x="0" y="0"/>
                </a:moveTo>
                <a:lnTo>
                  <a:pt x="8703174" y="0"/>
                </a:lnTo>
                <a:lnTo>
                  <a:pt x="8703174" y="8703174"/>
                </a:lnTo>
                <a:lnTo>
                  <a:pt x="0" y="8703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890912" y="5143500"/>
            <a:ext cx="4609246" cy="4114800"/>
          </a:xfrm>
          <a:custGeom>
            <a:avLst/>
            <a:gdLst/>
            <a:ahLst/>
            <a:cxnLst/>
            <a:rect l="l" t="t" r="r" b="b"/>
            <a:pathLst>
              <a:path w="4609246" h="4114800">
                <a:moveTo>
                  <a:pt x="0" y="0"/>
                </a:moveTo>
                <a:lnTo>
                  <a:pt x="4609247" y="0"/>
                </a:lnTo>
                <a:lnTo>
                  <a:pt x="4609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443861" y="-2105612"/>
            <a:ext cx="8703174" cy="8703174"/>
          </a:xfrm>
          <a:custGeom>
            <a:avLst/>
            <a:gdLst/>
            <a:ahLst/>
            <a:cxnLst/>
            <a:rect l="l" t="t" r="r" b="b"/>
            <a:pathLst>
              <a:path w="8703174" h="8703174">
                <a:moveTo>
                  <a:pt x="0" y="0"/>
                </a:moveTo>
                <a:lnTo>
                  <a:pt x="8703174" y="0"/>
                </a:lnTo>
                <a:lnTo>
                  <a:pt x="8703174" y="8703174"/>
                </a:lnTo>
                <a:lnTo>
                  <a:pt x="0" y="87031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198697" y="2167929"/>
            <a:ext cx="4973515" cy="2093665"/>
            <a:chOff x="0" y="0"/>
            <a:chExt cx="1168691" cy="448770"/>
          </a:xfrm>
        </p:grpSpPr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168691" cy="448770"/>
            </a:xfrm>
            <a:custGeom>
              <a:avLst/>
              <a:gdLst/>
              <a:ahLst/>
              <a:cxnLst/>
              <a:rect l="l" t="t" r="r" b="b"/>
              <a:pathLst>
                <a:path w="1168691" h="448770">
                  <a:moveTo>
                    <a:pt x="141993" y="0"/>
                  </a:moveTo>
                  <a:lnTo>
                    <a:pt x="1026699" y="0"/>
                  </a:lnTo>
                  <a:cubicBezTo>
                    <a:pt x="1105119" y="0"/>
                    <a:pt x="1168691" y="63572"/>
                    <a:pt x="1168691" y="141993"/>
                  </a:cubicBezTo>
                  <a:lnTo>
                    <a:pt x="1168691" y="306777"/>
                  </a:lnTo>
                  <a:cubicBezTo>
                    <a:pt x="1168691" y="385198"/>
                    <a:pt x="1105119" y="448770"/>
                    <a:pt x="1026699" y="448770"/>
                  </a:cubicBezTo>
                  <a:lnTo>
                    <a:pt x="141993" y="448770"/>
                  </a:lnTo>
                  <a:cubicBezTo>
                    <a:pt x="63572" y="448770"/>
                    <a:pt x="0" y="385198"/>
                    <a:pt x="0" y="306777"/>
                  </a:cubicBezTo>
                  <a:lnTo>
                    <a:pt x="0" y="141993"/>
                  </a:lnTo>
                  <a:cubicBezTo>
                    <a:pt x="0" y="63572"/>
                    <a:pt x="63572" y="0"/>
                    <a:pt x="141993" y="0"/>
                  </a:cubicBezTo>
                  <a:close/>
                </a:path>
              </a:pathLst>
            </a:custGeom>
            <a:solidFill>
              <a:srgbClr val="50E8D1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9935924" y="2167929"/>
            <a:ext cx="8703174" cy="8703174"/>
          </a:xfrm>
          <a:custGeom>
            <a:avLst/>
            <a:gdLst/>
            <a:ahLst/>
            <a:cxnLst/>
            <a:rect l="l" t="t" r="r" b="b"/>
            <a:pathLst>
              <a:path w="8703174" h="8703174">
                <a:moveTo>
                  <a:pt x="0" y="0"/>
                </a:moveTo>
                <a:lnTo>
                  <a:pt x="8703174" y="0"/>
                </a:lnTo>
                <a:lnTo>
                  <a:pt x="8703174" y="8703175"/>
                </a:lnTo>
                <a:lnTo>
                  <a:pt x="0" y="870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6355392" y="1028700"/>
            <a:ext cx="10903907" cy="8036526"/>
            <a:chOff x="0" y="0"/>
            <a:chExt cx="2561666" cy="211661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61666" cy="2116616"/>
            </a:xfrm>
            <a:custGeom>
              <a:avLst/>
              <a:gdLst/>
              <a:ahLst/>
              <a:cxnLst/>
              <a:rect l="l" t="t" r="r" b="b"/>
              <a:pathLst>
                <a:path w="2561666" h="2116616">
                  <a:moveTo>
                    <a:pt x="40595" y="0"/>
                  </a:moveTo>
                  <a:lnTo>
                    <a:pt x="2521071" y="0"/>
                  </a:lnTo>
                  <a:cubicBezTo>
                    <a:pt x="2543491" y="0"/>
                    <a:pt x="2561666" y="18175"/>
                    <a:pt x="2561666" y="40595"/>
                  </a:cubicBezTo>
                  <a:lnTo>
                    <a:pt x="2561666" y="2076021"/>
                  </a:lnTo>
                  <a:cubicBezTo>
                    <a:pt x="2561666" y="2086787"/>
                    <a:pt x="2557389" y="2097113"/>
                    <a:pt x="2549776" y="2104726"/>
                  </a:cubicBezTo>
                  <a:cubicBezTo>
                    <a:pt x="2542163" y="2112339"/>
                    <a:pt x="2531838" y="2116616"/>
                    <a:pt x="2521071" y="2116616"/>
                  </a:cubicBezTo>
                  <a:lnTo>
                    <a:pt x="40595" y="2116616"/>
                  </a:lnTo>
                  <a:cubicBezTo>
                    <a:pt x="29828" y="2116616"/>
                    <a:pt x="19503" y="2112339"/>
                    <a:pt x="11890" y="2104726"/>
                  </a:cubicBezTo>
                  <a:cubicBezTo>
                    <a:pt x="4277" y="2097113"/>
                    <a:pt x="0" y="2086787"/>
                    <a:pt x="0" y="2076021"/>
                  </a:cubicBezTo>
                  <a:lnTo>
                    <a:pt x="0" y="40595"/>
                  </a:lnTo>
                  <a:cubicBezTo>
                    <a:pt x="0" y="29828"/>
                    <a:pt x="4277" y="19503"/>
                    <a:pt x="11890" y="11890"/>
                  </a:cubicBezTo>
                  <a:cubicBezTo>
                    <a:pt x="19503" y="4277"/>
                    <a:pt x="29828" y="0"/>
                    <a:pt x="4059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651041" y="2834532"/>
            <a:ext cx="9641075" cy="5214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400" dirty="0"/>
              <a:t>Riutilizzo del codice presentato a lezione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400" dirty="0"/>
              <a:t>Modifica e adattamento del codice per il nostro problema specifico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400" dirty="0"/>
              <a:t>Test di prova per la configurazione dei parametri adeguati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400" dirty="0"/>
              <a:t>Addestramento del modello</a:t>
            </a:r>
          </a:p>
          <a:p>
            <a:pPr algn="r">
              <a:lnSpc>
                <a:spcPts val="3975"/>
              </a:lnSpc>
            </a:pPr>
            <a:endParaRPr lang="en-US" sz="2839" dirty="0">
              <a:solidFill>
                <a:srgbClr val="000000"/>
              </a:solidFill>
              <a:latin typeface="Montserrat 1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395847" y="2711885"/>
            <a:ext cx="3058045" cy="1043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4"/>
              </a:lnSpc>
            </a:pPr>
            <a:r>
              <a:rPr lang="en-US" sz="3758" dirty="0">
                <a:solidFill>
                  <a:srgbClr val="000000"/>
                </a:solidFill>
                <a:latin typeface="Montserrat 1"/>
              </a:rPr>
              <a:t>We are still human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61438" y="766423"/>
            <a:ext cx="4614155" cy="530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84"/>
              </a:lnSpc>
            </a:pPr>
            <a:r>
              <a:rPr lang="en-US" sz="4600" dirty="0" err="1">
                <a:solidFill>
                  <a:srgbClr val="FF9405"/>
                </a:solidFill>
                <a:latin typeface="Montserrat 1"/>
              </a:rPr>
              <a:t>Metodologia</a:t>
            </a:r>
            <a:endParaRPr lang="en-US" sz="4600" dirty="0">
              <a:solidFill>
                <a:srgbClr val="FF9405"/>
              </a:solidFill>
              <a:latin typeface="Montserrat 1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92413" y="4011511"/>
            <a:ext cx="8703174" cy="8703174"/>
          </a:xfrm>
          <a:custGeom>
            <a:avLst/>
            <a:gdLst/>
            <a:ahLst/>
            <a:cxnLst/>
            <a:rect l="l" t="t" r="r" b="b"/>
            <a:pathLst>
              <a:path w="8703174" h="8703174">
                <a:moveTo>
                  <a:pt x="0" y="0"/>
                </a:moveTo>
                <a:lnTo>
                  <a:pt x="8703174" y="0"/>
                </a:lnTo>
                <a:lnTo>
                  <a:pt x="8703174" y="8703174"/>
                </a:lnTo>
                <a:lnTo>
                  <a:pt x="0" y="8703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890912" y="5143500"/>
            <a:ext cx="4609246" cy="4114800"/>
          </a:xfrm>
          <a:custGeom>
            <a:avLst/>
            <a:gdLst/>
            <a:ahLst/>
            <a:cxnLst/>
            <a:rect l="l" t="t" r="r" b="b"/>
            <a:pathLst>
              <a:path w="4609246" h="4114800">
                <a:moveTo>
                  <a:pt x="0" y="0"/>
                </a:moveTo>
                <a:lnTo>
                  <a:pt x="4609247" y="0"/>
                </a:lnTo>
                <a:lnTo>
                  <a:pt x="4609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443861" y="-2105612"/>
            <a:ext cx="8703174" cy="8703174"/>
          </a:xfrm>
          <a:custGeom>
            <a:avLst/>
            <a:gdLst/>
            <a:ahLst/>
            <a:cxnLst/>
            <a:rect l="l" t="t" r="r" b="b"/>
            <a:pathLst>
              <a:path w="8703174" h="8703174">
                <a:moveTo>
                  <a:pt x="0" y="0"/>
                </a:moveTo>
                <a:lnTo>
                  <a:pt x="8703174" y="0"/>
                </a:lnTo>
                <a:lnTo>
                  <a:pt x="8703174" y="8703174"/>
                </a:lnTo>
                <a:lnTo>
                  <a:pt x="0" y="87031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935924" y="2167929"/>
            <a:ext cx="8703174" cy="8703174"/>
          </a:xfrm>
          <a:custGeom>
            <a:avLst/>
            <a:gdLst/>
            <a:ahLst/>
            <a:cxnLst/>
            <a:rect l="l" t="t" r="r" b="b"/>
            <a:pathLst>
              <a:path w="8703174" h="8703174">
                <a:moveTo>
                  <a:pt x="0" y="0"/>
                </a:moveTo>
                <a:lnTo>
                  <a:pt x="8703174" y="0"/>
                </a:lnTo>
                <a:lnTo>
                  <a:pt x="8703174" y="8703175"/>
                </a:lnTo>
                <a:lnTo>
                  <a:pt x="0" y="870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914400" y="2167928"/>
            <a:ext cx="16344899" cy="6897297"/>
            <a:chOff x="0" y="0"/>
            <a:chExt cx="2561666" cy="211661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61666" cy="2116616"/>
            </a:xfrm>
            <a:custGeom>
              <a:avLst/>
              <a:gdLst/>
              <a:ahLst/>
              <a:cxnLst/>
              <a:rect l="l" t="t" r="r" b="b"/>
              <a:pathLst>
                <a:path w="2561666" h="2116616">
                  <a:moveTo>
                    <a:pt x="40595" y="0"/>
                  </a:moveTo>
                  <a:lnTo>
                    <a:pt x="2521071" y="0"/>
                  </a:lnTo>
                  <a:cubicBezTo>
                    <a:pt x="2543491" y="0"/>
                    <a:pt x="2561666" y="18175"/>
                    <a:pt x="2561666" y="40595"/>
                  </a:cubicBezTo>
                  <a:lnTo>
                    <a:pt x="2561666" y="2076021"/>
                  </a:lnTo>
                  <a:cubicBezTo>
                    <a:pt x="2561666" y="2086787"/>
                    <a:pt x="2557389" y="2097113"/>
                    <a:pt x="2549776" y="2104726"/>
                  </a:cubicBezTo>
                  <a:cubicBezTo>
                    <a:pt x="2542163" y="2112339"/>
                    <a:pt x="2531838" y="2116616"/>
                    <a:pt x="2521071" y="2116616"/>
                  </a:cubicBezTo>
                  <a:lnTo>
                    <a:pt x="40595" y="2116616"/>
                  </a:lnTo>
                  <a:cubicBezTo>
                    <a:pt x="29828" y="2116616"/>
                    <a:pt x="19503" y="2112339"/>
                    <a:pt x="11890" y="2104726"/>
                  </a:cubicBezTo>
                  <a:cubicBezTo>
                    <a:pt x="4277" y="2097113"/>
                    <a:pt x="0" y="2086787"/>
                    <a:pt x="0" y="2076021"/>
                  </a:cubicBezTo>
                  <a:lnTo>
                    <a:pt x="0" y="40595"/>
                  </a:lnTo>
                  <a:cubicBezTo>
                    <a:pt x="0" y="29828"/>
                    <a:pt x="4277" y="19503"/>
                    <a:pt x="11890" y="11890"/>
                  </a:cubicBezTo>
                  <a:cubicBezTo>
                    <a:pt x="19503" y="4277"/>
                    <a:pt x="29828" y="0"/>
                    <a:pt x="4059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71601" y="2834532"/>
            <a:ext cx="14920516" cy="4739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400" dirty="0"/>
              <a:t>Lettura dei dati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400" dirty="0"/>
              <a:t>Visualizzazione della </a:t>
            </a:r>
            <a:r>
              <a:rPr lang="it-IT" sz="4400" dirty="0" err="1"/>
              <a:t>TensorBoard</a:t>
            </a:r>
            <a:endParaRPr lang="it-IT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400" dirty="0"/>
              <a:t>Adattamento del codice al progetto</a:t>
            </a:r>
          </a:p>
          <a:p>
            <a:endParaRPr lang="it-IT" sz="4400" dirty="0"/>
          </a:p>
          <a:p>
            <a:pPr marL="0" indent="0">
              <a:buNone/>
            </a:pPr>
            <a:r>
              <a:rPr lang="it-IT" sz="4400" dirty="0"/>
              <a:t>Per la risoluzione dei problemi ci </a:t>
            </a:r>
            <a:r>
              <a:rPr lang="it-IT" sz="4400"/>
              <a:t>siamo soffermati </a:t>
            </a:r>
            <a:r>
              <a:rPr lang="it-IT" sz="4400" dirty="0"/>
              <a:t>prima sulla comprensione del codice, poi abbiamo sfruttato alcuni chiarimenti fatti da ChatGPT.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81214" y="772219"/>
            <a:ext cx="6457786" cy="530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984"/>
              </a:lnSpc>
            </a:pPr>
            <a:r>
              <a:rPr lang="en-US" sz="4600" dirty="0" err="1">
                <a:solidFill>
                  <a:srgbClr val="FF9405"/>
                </a:solidFill>
                <a:latin typeface="Montserrat 1"/>
              </a:rPr>
              <a:t>Problemi</a:t>
            </a:r>
            <a:r>
              <a:rPr lang="en-US" sz="4600" dirty="0">
                <a:solidFill>
                  <a:srgbClr val="FF9405"/>
                </a:solidFill>
                <a:latin typeface="Montserrat 1"/>
              </a:rPr>
              <a:t> </a:t>
            </a:r>
            <a:r>
              <a:rPr lang="en-US" sz="4600" dirty="0" err="1">
                <a:solidFill>
                  <a:srgbClr val="FF9405"/>
                </a:solidFill>
                <a:latin typeface="Montserrat 1"/>
              </a:rPr>
              <a:t>riscontrati</a:t>
            </a:r>
            <a:endParaRPr lang="en-US" sz="4600" dirty="0">
              <a:solidFill>
                <a:srgbClr val="FF9405"/>
              </a:solidFill>
              <a:latin typeface="Montserrat 1"/>
            </a:endParaRPr>
          </a:p>
        </p:txBody>
      </p:sp>
    </p:spTree>
    <p:extLst>
      <p:ext uri="{BB962C8B-B14F-4D97-AF65-F5344CB8AC3E}">
        <p14:creationId xmlns:p14="http://schemas.microsoft.com/office/powerpoint/2010/main" val="380032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19532" y="3262833"/>
            <a:ext cx="8703174" cy="8703174"/>
          </a:xfrm>
          <a:custGeom>
            <a:avLst/>
            <a:gdLst/>
            <a:ahLst/>
            <a:cxnLst/>
            <a:rect l="l" t="t" r="r" b="b"/>
            <a:pathLst>
              <a:path w="8703174" h="8703174">
                <a:moveTo>
                  <a:pt x="0" y="0"/>
                </a:moveTo>
                <a:lnTo>
                  <a:pt x="8703174" y="0"/>
                </a:lnTo>
                <a:lnTo>
                  <a:pt x="8703174" y="8703174"/>
                </a:lnTo>
                <a:lnTo>
                  <a:pt x="0" y="8703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327916" y="-385208"/>
            <a:ext cx="8703174" cy="8703174"/>
          </a:xfrm>
          <a:custGeom>
            <a:avLst/>
            <a:gdLst/>
            <a:ahLst/>
            <a:cxnLst/>
            <a:rect l="l" t="t" r="r" b="b"/>
            <a:pathLst>
              <a:path w="8703174" h="8703174">
                <a:moveTo>
                  <a:pt x="0" y="0"/>
                </a:moveTo>
                <a:lnTo>
                  <a:pt x="8703174" y="0"/>
                </a:lnTo>
                <a:lnTo>
                  <a:pt x="8703174" y="8703174"/>
                </a:lnTo>
                <a:lnTo>
                  <a:pt x="0" y="87031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962400" y="2593684"/>
            <a:ext cx="1615251" cy="2002428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40" name="TextBox 40"/>
          <p:cNvSpPr txBox="1"/>
          <p:nvPr/>
        </p:nvSpPr>
        <p:spPr>
          <a:xfrm>
            <a:off x="1028700" y="1085850"/>
            <a:ext cx="4614155" cy="530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4"/>
              </a:lnSpc>
            </a:pPr>
            <a:r>
              <a:rPr lang="en-US" sz="4600" dirty="0">
                <a:solidFill>
                  <a:srgbClr val="FF9405"/>
                </a:solidFill>
                <a:latin typeface="Montserrat 1"/>
              </a:rPr>
              <a:t>Legenda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6617F7EC-5616-FAA5-9EC5-C067AF51A6A9}"/>
              </a:ext>
            </a:extLst>
          </p:cNvPr>
          <p:cNvGrpSpPr/>
          <p:nvPr/>
        </p:nvGrpSpPr>
        <p:grpSpPr>
          <a:xfrm>
            <a:off x="1028700" y="2593684"/>
            <a:ext cx="12237626" cy="4864569"/>
            <a:chOff x="0" y="-1254321"/>
            <a:chExt cx="6158016" cy="2067121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33A0F546-7D86-4826-C27D-F7BA98C83291}"/>
                </a:ext>
              </a:extLst>
            </p:cNvPr>
            <p:cNvSpPr/>
            <p:nvPr/>
          </p:nvSpPr>
          <p:spPr>
            <a:xfrm>
              <a:off x="1882648" y="-1254321"/>
              <a:ext cx="4275368" cy="1809404"/>
            </a:xfrm>
            <a:custGeom>
              <a:avLst/>
              <a:gdLst/>
              <a:ahLst/>
              <a:cxnLst/>
              <a:rect l="l" t="t" r="r" b="b"/>
              <a:pathLst>
                <a:path w="4275368" h="1809404">
                  <a:moveTo>
                    <a:pt x="24323" y="0"/>
                  </a:moveTo>
                  <a:lnTo>
                    <a:pt x="4251045" y="0"/>
                  </a:lnTo>
                  <a:cubicBezTo>
                    <a:pt x="4264478" y="0"/>
                    <a:pt x="4275368" y="10890"/>
                    <a:pt x="4275368" y="24323"/>
                  </a:cubicBezTo>
                  <a:lnTo>
                    <a:pt x="4275368" y="1785081"/>
                  </a:lnTo>
                  <a:cubicBezTo>
                    <a:pt x="4275368" y="1798514"/>
                    <a:pt x="4264478" y="1809404"/>
                    <a:pt x="4251045" y="1809404"/>
                  </a:cubicBezTo>
                  <a:lnTo>
                    <a:pt x="24323" y="1809404"/>
                  </a:lnTo>
                  <a:cubicBezTo>
                    <a:pt x="10890" y="1809404"/>
                    <a:pt x="0" y="1798514"/>
                    <a:pt x="0" y="1785081"/>
                  </a:cubicBezTo>
                  <a:lnTo>
                    <a:pt x="0" y="24323"/>
                  </a:lnTo>
                  <a:cubicBezTo>
                    <a:pt x="0" y="10890"/>
                    <a:pt x="10890" y="0"/>
                    <a:pt x="24323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 sz="4400" dirty="0"/>
            </a:p>
            <a:p>
              <a:endParaRPr lang="it-IT" sz="4400" dirty="0"/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7548594A-60D4-DFFC-BAFE-1582E2BB687D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8" name="Immagine 17">
            <a:extLst>
              <a:ext uri="{FF2B5EF4-FFF2-40B4-BE49-F238E27FC236}">
                <a16:creationId xmlns:a16="http://schemas.microsoft.com/office/drawing/2014/main" id="{2CED30B9-FB4C-96F9-6E0A-7B948AC45C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2079" y="3741314"/>
            <a:ext cx="3561408" cy="19628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19532" y="3262833"/>
            <a:ext cx="8703174" cy="8703174"/>
          </a:xfrm>
          <a:custGeom>
            <a:avLst/>
            <a:gdLst/>
            <a:ahLst/>
            <a:cxnLst/>
            <a:rect l="l" t="t" r="r" b="b"/>
            <a:pathLst>
              <a:path w="8703174" h="8703174">
                <a:moveTo>
                  <a:pt x="0" y="0"/>
                </a:moveTo>
                <a:lnTo>
                  <a:pt x="8703174" y="0"/>
                </a:lnTo>
                <a:lnTo>
                  <a:pt x="8703174" y="8703174"/>
                </a:lnTo>
                <a:lnTo>
                  <a:pt x="0" y="8703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327916" y="-385208"/>
            <a:ext cx="8703174" cy="8703174"/>
          </a:xfrm>
          <a:custGeom>
            <a:avLst/>
            <a:gdLst/>
            <a:ahLst/>
            <a:cxnLst/>
            <a:rect l="l" t="t" r="r" b="b"/>
            <a:pathLst>
              <a:path w="8703174" h="8703174">
                <a:moveTo>
                  <a:pt x="0" y="0"/>
                </a:moveTo>
                <a:lnTo>
                  <a:pt x="8703174" y="0"/>
                </a:lnTo>
                <a:lnTo>
                  <a:pt x="8703174" y="8703174"/>
                </a:lnTo>
                <a:lnTo>
                  <a:pt x="0" y="87031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139261" y="1605823"/>
            <a:ext cx="16233037" cy="7776623"/>
            <a:chOff x="0" y="-38100"/>
            <a:chExt cx="4275368" cy="184750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5368" cy="1809404"/>
            </a:xfrm>
            <a:custGeom>
              <a:avLst/>
              <a:gdLst/>
              <a:ahLst/>
              <a:cxnLst/>
              <a:rect l="l" t="t" r="r" b="b"/>
              <a:pathLst>
                <a:path w="4275368" h="1809404">
                  <a:moveTo>
                    <a:pt x="24323" y="0"/>
                  </a:moveTo>
                  <a:lnTo>
                    <a:pt x="4251045" y="0"/>
                  </a:lnTo>
                  <a:cubicBezTo>
                    <a:pt x="4264478" y="0"/>
                    <a:pt x="4275368" y="10890"/>
                    <a:pt x="4275368" y="24323"/>
                  </a:cubicBezTo>
                  <a:lnTo>
                    <a:pt x="4275368" y="1785081"/>
                  </a:lnTo>
                  <a:cubicBezTo>
                    <a:pt x="4275368" y="1798514"/>
                    <a:pt x="4264478" y="1809404"/>
                    <a:pt x="4251045" y="1809404"/>
                  </a:cubicBezTo>
                  <a:lnTo>
                    <a:pt x="24323" y="1809404"/>
                  </a:lnTo>
                  <a:cubicBezTo>
                    <a:pt x="10890" y="1809404"/>
                    <a:pt x="0" y="1798514"/>
                    <a:pt x="0" y="1785081"/>
                  </a:cubicBezTo>
                  <a:lnTo>
                    <a:pt x="0" y="24323"/>
                  </a:lnTo>
                  <a:cubicBezTo>
                    <a:pt x="0" y="10890"/>
                    <a:pt x="10890" y="0"/>
                    <a:pt x="24323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 sz="440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1028700" y="1085850"/>
            <a:ext cx="4614155" cy="530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4"/>
              </a:lnSpc>
            </a:pPr>
            <a:r>
              <a:rPr lang="en-US" sz="4600" dirty="0" err="1">
                <a:solidFill>
                  <a:srgbClr val="FF9405"/>
                </a:solidFill>
                <a:latin typeface="Montserrat 1"/>
              </a:rPr>
              <a:t>Risultati</a:t>
            </a:r>
            <a:endParaRPr lang="en-US" sz="4600" dirty="0">
              <a:solidFill>
                <a:srgbClr val="FF9405"/>
              </a:solidFill>
              <a:latin typeface="Montserrat 1"/>
            </a:endParaRPr>
          </a:p>
        </p:txBody>
      </p:sp>
      <p:pic>
        <p:nvPicPr>
          <p:cNvPr id="7" name="Segnaposto contenuto 15" descr="Immagine che contiene Diagramma, linea, viola, Policromia&#10;&#10;Descrizione generata automaticamente">
            <a:extLst>
              <a:ext uri="{FF2B5EF4-FFF2-40B4-BE49-F238E27FC236}">
                <a16:creationId xmlns:a16="http://schemas.microsoft.com/office/drawing/2014/main" id="{36F4CCF9-4DA4-B579-5638-4C20F66613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74" y="2087924"/>
            <a:ext cx="8588219" cy="3230762"/>
          </a:xfrm>
          <a:prstGeom prst="rect">
            <a:avLst/>
          </a:prstGeom>
        </p:spPr>
      </p:pic>
      <p:pic>
        <p:nvPicPr>
          <p:cNvPr id="8" name="Immagine 7" descr="Immagine che contiene linea, Diagramma, testo&#10;&#10;Descrizione generata automaticamente">
            <a:extLst>
              <a:ext uri="{FF2B5EF4-FFF2-40B4-BE49-F238E27FC236}">
                <a16:creationId xmlns:a16="http://schemas.microsoft.com/office/drawing/2014/main" id="{DCFA131B-1881-CF8E-45CA-D0143D97E7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413" y="5878607"/>
            <a:ext cx="8003400" cy="3320631"/>
          </a:xfrm>
          <a:prstGeom prst="rect">
            <a:avLst/>
          </a:prstGeom>
        </p:spPr>
      </p:pic>
      <p:pic>
        <p:nvPicPr>
          <p:cNvPr id="9" name="Segnaposto contenuto 10" descr="Immagine che contiene schermata, linea&#10;&#10;Descrizione generata automaticamente">
            <a:extLst>
              <a:ext uri="{FF2B5EF4-FFF2-40B4-BE49-F238E27FC236}">
                <a16:creationId xmlns:a16="http://schemas.microsoft.com/office/drawing/2014/main" id="{05D59C93-6B58-A123-9648-ABE507A84C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306" y="2378573"/>
            <a:ext cx="6573455" cy="2775797"/>
          </a:xfrm>
          <a:prstGeom prst="rect">
            <a:avLst/>
          </a:prstGeom>
        </p:spPr>
      </p:pic>
      <p:pic>
        <p:nvPicPr>
          <p:cNvPr id="10" name="Immagine 9" descr="Immagine che contiene schermata, linea, Diagramma&#10;&#10;Descrizione generata automaticamente">
            <a:extLst>
              <a:ext uri="{FF2B5EF4-FFF2-40B4-BE49-F238E27FC236}">
                <a16:creationId xmlns:a16="http://schemas.microsoft.com/office/drawing/2014/main" id="{A644E299-B77B-0713-9114-E80B2C9A52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225" y="6158196"/>
            <a:ext cx="6415835" cy="284920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74A0713-BF04-0F44-9CA9-F09570D23DD4}"/>
              </a:ext>
            </a:extLst>
          </p:cNvPr>
          <p:cNvSpPr txBox="1"/>
          <p:nvPr/>
        </p:nvSpPr>
        <p:spPr>
          <a:xfrm>
            <a:off x="11397454" y="1362910"/>
            <a:ext cx="107793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dirty="0"/>
              <a:t>Test size = 100</a:t>
            </a:r>
          </a:p>
          <a:p>
            <a:r>
              <a:rPr lang="it-IT" sz="3000" dirty="0"/>
              <a:t>Learning rate = 0,1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1FAA2FD-B219-482C-4EE8-4F8601141F11}"/>
              </a:ext>
            </a:extLst>
          </p:cNvPr>
          <p:cNvSpPr txBox="1"/>
          <p:nvPr/>
        </p:nvSpPr>
        <p:spPr>
          <a:xfrm>
            <a:off x="11327916" y="5187482"/>
            <a:ext cx="119223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dirty="0"/>
              <a:t>Test size = 100</a:t>
            </a:r>
          </a:p>
          <a:p>
            <a:r>
              <a:rPr lang="it-IT" sz="3000" dirty="0"/>
              <a:t>Learning rate = 0,01</a:t>
            </a:r>
          </a:p>
        </p:txBody>
      </p:sp>
    </p:spTree>
    <p:extLst>
      <p:ext uri="{BB962C8B-B14F-4D97-AF65-F5344CB8AC3E}">
        <p14:creationId xmlns:p14="http://schemas.microsoft.com/office/powerpoint/2010/main" val="88781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19532" y="3262833"/>
            <a:ext cx="8703174" cy="8703174"/>
          </a:xfrm>
          <a:custGeom>
            <a:avLst/>
            <a:gdLst/>
            <a:ahLst/>
            <a:cxnLst/>
            <a:rect l="l" t="t" r="r" b="b"/>
            <a:pathLst>
              <a:path w="8703174" h="8703174">
                <a:moveTo>
                  <a:pt x="0" y="0"/>
                </a:moveTo>
                <a:lnTo>
                  <a:pt x="8703174" y="0"/>
                </a:lnTo>
                <a:lnTo>
                  <a:pt x="8703174" y="8703174"/>
                </a:lnTo>
                <a:lnTo>
                  <a:pt x="0" y="8703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327916" y="-385208"/>
            <a:ext cx="8703174" cy="8703174"/>
          </a:xfrm>
          <a:custGeom>
            <a:avLst/>
            <a:gdLst/>
            <a:ahLst/>
            <a:cxnLst/>
            <a:rect l="l" t="t" r="r" b="b"/>
            <a:pathLst>
              <a:path w="8703174" h="8703174">
                <a:moveTo>
                  <a:pt x="0" y="0"/>
                </a:moveTo>
                <a:lnTo>
                  <a:pt x="8703174" y="0"/>
                </a:lnTo>
                <a:lnTo>
                  <a:pt x="8703174" y="8703174"/>
                </a:lnTo>
                <a:lnTo>
                  <a:pt x="0" y="87031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166370" y="1898914"/>
            <a:ext cx="16233037" cy="7776623"/>
            <a:chOff x="0" y="-38100"/>
            <a:chExt cx="4275368" cy="184750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5368" cy="1809404"/>
            </a:xfrm>
            <a:custGeom>
              <a:avLst/>
              <a:gdLst/>
              <a:ahLst/>
              <a:cxnLst/>
              <a:rect l="l" t="t" r="r" b="b"/>
              <a:pathLst>
                <a:path w="4275368" h="1809404">
                  <a:moveTo>
                    <a:pt x="24323" y="0"/>
                  </a:moveTo>
                  <a:lnTo>
                    <a:pt x="4251045" y="0"/>
                  </a:lnTo>
                  <a:cubicBezTo>
                    <a:pt x="4264478" y="0"/>
                    <a:pt x="4275368" y="10890"/>
                    <a:pt x="4275368" y="24323"/>
                  </a:cubicBezTo>
                  <a:lnTo>
                    <a:pt x="4275368" y="1785081"/>
                  </a:lnTo>
                  <a:cubicBezTo>
                    <a:pt x="4275368" y="1798514"/>
                    <a:pt x="4264478" y="1809404"/>
                    <a:pt x="4251045" y="1809404"/>
                  </a:cubicBezTo>
                  <a:lnTo>
                    <a:pt x="24323" y="1809404"/>
                  </a:lnTo>
                  <a:cubicBezTo>
                    <a:pt x="10890" y="1809404"/>
                    <a:pt x="0" y="1798514"/>
                    <a:pt x="0" y="1785081"/>
                  </a:cubicBezTo>
                  <a:lnTo>
                    <a:pt x="0" y="24323"/>
                  </a:lnTo>
                  <a:cubicBezTo>
                    <a:pt x="0" y="10890"/>
                    <a:pt x="10890" y="0"/>
                    <a:pt x="24323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 sz="440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1028700" y="1085850"/>
            <a:ext cx="4614155" cy="530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4"/>
              </a:lnSpc>
            </a:pPr>
            <a:r>
              <a:rPr lang="en-US" sz="4600" dirty="0" err="1">
                <a:solidFill>
                  <a:srgbClr val="FF9405"/>
                </a:solidFill>
                <a:latin typeface="Montserrat 1"/>
              </a:rPr>
              <a:t>Risultati</a:t>
            </a:r>
            <a:endParaRPr lang="en-US" sz="4600" dirty="0">
              <a:solidFill>
                <a:srgbClr val="FF9405"/>
              </a:solidFill>
              <a:latin typeface="Montserrat 1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74A0713-BF04-0F44-9CA9-F09570D23DD4}"/>
              </a:ext>
            </a:extLst>
          </p:cNvPr>
          <p:cNvSpPr txBox="1"/>
          <p:nvPr/>
        </p:nvSpPr>
        <p:spPr>
          <a:xfrm>
            <a:off x="11397454" y="1362910"/>
            <a:ext cx="107793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dirty="0"/>
              <a:t>Test size = 365</a:t>
            </a:r>
          </a:p>
          <a:p>
            <a:r>
              <a:rPr lang="it-IT" sz="3000" dirty="0"/>
              <a:t>Learning rate = 0,1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1FAA2FD-B219-482C-4EE8-4F8601141F11}"/>
              </a:ext>
            </a:extLst>
          </p:cNvPr>
          <p:cNvSpPr txBox="1"/>
          <p:nvPr/>
        </p:nvSpPr>
        <p:spPr>
          <a:xfrm>
            <a:off x="11327916" y="5187482"/>
            <a:ext cx="119223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dirty="0"/>
              <a:t>Test size = 365</a:t>
            </a:r>
          </a:p>
          <a:p>
            <a:r>
              <a:rPr lang="it-IT" sz="3000" dirty="0"/>
              <a:t>Learning rate = 0,01</a:t>
            </a:r>
          </a:p>
        </p:txBody>
      </p:sp>
      <p:pic>
        <p:nvPicPr>
          <p:cNvPr id="11" name="Segnaposto contenuto 13" descr="Immagine che contiene Diagramma, linea, schermata, viola&#10;&#10;Descrizione generata automaticamente">
            <a:extLst>
              <a:ext uri="{FF2B5EF4-FFF2-40B4-BE49-F238E27FC236}">
                <a16:creationId xmlns:a16="http://schemas.microsoft.com/office/drawing/2014/main" id="{B53056A0-024B-005F-63C3-C13CA57423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14" y="2027224"/>
            <a:ext cx="8931354" cy="3320631"/>
          </a:xfrm>
          <a:prstGeom prst="rect">
            <a:avLst/>
          </a:prstGeom>
        </p:spPr>
      </p:pic>
      <p:pic>
        <p:nvPicPr>
          <p:cNvPr id="13" name="Segnaposto contenuto 7" descr="Immagine che contiene schermata, linea&#10;&#10;Descrizione generata automaticamente">
            <a:extLst>
              <a:ext uri="{FF2B5EF4-FFF2-40B4-BE49-F238E27FC236}">
                <a16:creationId xmlns:a16="http://schemas.microsoft.com/office/drawing/2014/main" id="{FBB280A2-592C-9571-1EBC-BE4DB1B10C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317" y="2351854"/>
            <a:ext cx="6878469" cy="2741862"/>
          </a:xfrm>
          <a:prstGeom prst="rect">
            <a:avLst/>
          </a:prstGeom>
        </p:spPr>
      </p:pic>
      <p:pic>
        <p:nvPicPr>
          <p:cNvPr id="15" name="Immagine 14" descr="Immagine che contiene Diagramma, linea&#10;&#10;Descrizione generata automaticamente">
            <a:extLst>
              <a:ext uri="{FF2B5EF4-FFF2-40B4-BE49-F238E27FC236}">
                <a16:creationId xmlns:a16="http://schemas.microsoft.com/office/drawing/2014/main" id="{A865FF1E-04B4-5124-7E95-67CB42B866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30" y="5548057"/>
            <a:ext cx="8756650" cy="3581658"/>
          </a:xfrm>
          <a:prstGeom prst="rect">
            <a:avLst/>
          </a:prstGeom>
        </p:spPr>
      </p:pic>
      <p:pic>
        <p:nvPicPr>
          <p:cNvPr id="16" name="Immagine 15" descr="Immagine che contiene schermata, Diagramma, linea&#10;&#10;Descrizione generata automaticamente">
            <a:extLst>
              <a:ext uri="{FF2B5EF4-FFF2-40B4-BE49-F238E27FC236}">
                <a16:creationId xmlns:a16="http://schemas.microsoft.com/office/drawing/2014/main" id="{4EFB94C6-2A50-0E4F-A90A-4791C968F1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8" y="6193058"/>
            <a:ext cx="6619286" cy="300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9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19532" y="3262833"/>
            <a:ext cx="8703174" cy="8703174"/>
          </a:xfrm>
          <a:custGeom>
            <a:avLst/>
            <a:gdLst/>
            <a:ahLst/>
            <a:cxnLst/>
            <a:rect l="l" t="t" r="r" b="b"/>
            <a:pathLst>
              <a:path w="8703174" h="8703174">
                <a:moveTo>
                  <a:pt x="0" y="0"/>
                </a:moveTo>
                <a:lnTo>
                  <a:pt x="8703174" y="0"/>
                </a:lnTo>
                <a:lnTo>
                  <a:pt x="8703174" y="8703174"/>
                </a:lnTo>
                <a:lnTo>
                  <a:pt x="0" y="8703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327916" y="-385208"/>
            <a:ext cx="8703174" cy="8703174"/>
          </a:xfrm>
          <a:custGeom>
            <a:avLst/>
            <a:gdLst/>
            <a:ahLst/>
            <a:cxnLst/>
            <a:rect l="l" t="t" r="r" b="b"/>
            <a:pathLst>
              <a:path w="8703174" h="8703174">
                <a:moveTo>
                  <a:pt x="0" y="0"/>
                </a:moveTo>
                <a:lnTo>
                  <a:pt x="8703174" y="0"/>
                </a:lnTo>
                <a:lnTo>
                  <a:pt x="8703174" y="8703174"/>
                </a:lnTo>
                <a:lnTo>
                  <a:pt x="0" y="87031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166370" y="1898914"/>
            <a:ext cx="16233037" cy="7776623"/>
            <a:chOff x="0" y="-38100"/>
            <a:chExt cx="4275368" cy="184750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5368" cy="1809404"/>
            </a:xfrm>
            <a:custGeom>
              <a:avLst/>
              <a:gdLst/>
              <a:ahLst/>
              <a:cxnLst/>
              <a:rect l="l" t="t" r="r" b="b"/>
              <a:pathLst>
                <a:path w="4275368" h="1809404">
                  <a:moveTo>
                    <a:pt x="24323" y="0"/>
                  </a:moveTo>
                  <a:lnTo>
                    <a:pt x="4251045" y="0"/>
                  </a:lnTo>
                  <a:cubicBezTo>
                    <a:pt x="4264478" y="0"/>
                    <a:pt x="4275368" y="10890"/>
                    <a:pt x="4275368" y="24323"/>
                  </a:cubicBezTo>
                  <a:lnTo>
                    <a:pt x="4275368" y="1785081"/>
                  </a:lnTo>
                  <a:cubicBezTo>
                    <a:pt x="4275368" y="1798514"/>
                    <a:pt x="4264478" y="1809404"/>
                    <a:pt x="4251045" y="1809404"/>
                  </a:cubicBezTo>
                  <a:lnTo>
                    <a:pt x="24323" y="1809404"/>
                  </a:lnTo>
                  <a:cubicBezTo>
                    <a:pt x="10890" y="1809404"/>
                    <a:pt x="0" y="1798514"/>
                    <a:pt x="0" y="1785081"/>
                  </a:cubicBezTo>
                  <a:lnTo>
                    <a:pt x="0" y="24323"/>
                  </a:lnTo>
                  <a:cubicBezTo>
                    <a:pt x="0" y="10890"/>
                    <a:pt x="10890" y="0"/>
                    <a:pt x="24323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 sz="440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1028700" y="1085850"/>
            <a:ext cx="4614155" cy="530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4"/>
              </a:lnSpc>
            </a:pPr>
            <a:r>
              <a:rPr lang="en-US" sz="4600" dirty="0" err="1">
                <a:solidFill>
                  <a:srgbClr val="FF9405"/>
                </a:solidFill>
                <a:latin typeface="Montserrat 1"/>
              </a:rPr>
              <a:t>Risultati</a:t>
            </a:r>
            <a:endParaRPr lang="en-US" sz="4600" dirty="0">
              <a:solidFill>
                <a:srgbClr val="FF9405"/>
              </a:solidFill>
              <a:latin typeface="Montserrat 1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74A0713-BF04-0F44-9CA9-F09570D23DD4}"/>
              </a:ext>
            </a:extLst>
          </p:cNvPr>
          <p:cNvSpPr txBox="1"/>
          <p:nvPr/>
        </p:nvSpPr>
        <p:spPr>
          <a:xfrm>
            <a:off x="11397454" y="1362910"/>
            <a:ext cx="107793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dirty="0"/>
              <a:t>Test size = 730</a:t>
            </a:r>
          </a:p>
          <a:p>
            <a:r>
              <a:rPr lang="it-IT" sz="3000" dirty="0"/>
              <a:t>Learning rate = 0,1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1FAA2FD-B219-482C-4EE8-4F8601141F11}"/>
              </a:ext>
            </a:extLst>
          </p:cNvPr>
          <p:cNvSpPr txBox="1"/>
          <p:nvPr/>
        </p:nvSpPr>
        <p:spPr>
          <a:xfrm>
            <a:off x="11327916" y="5187482"/>
            <a:ext cx="119223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dirty="0"/>
              <a:t>Test size = 730</a:t>
            </a:r>
          </a:p>
          <a:p>
            <a:r>
              <a:rPr lang="it-IT" sz="3000" dirty="0"/>
              <a:t>Learning rate = 0,01</a:t>
            </a:r>
          </a:p>
        </p:txBody>
      </p:sp>
      <p:pic>
        <p:nvPicPr>
          <p:cNvPr id="7" name="Segnaposto contenuto 4" descr="Immagine che contiene Diagramma, linea, schermata&#10;&#10;Descrizione generata automaticamente">
            <a:extLst>
              <a:ext uri="{FF2B5EF4-FFF2-40B4-BE49-F238E27FC236}">
                <a16:creationId xmlns:a16="http://schemas.microsoft.com/office/drawing/2014/main" id="{B1D6722F-2BC5-2391-539D-6E69F4EDC5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14" y="2247396"/>
            <a:ext cx="9511186" cy="3544985"/>
          </a:xfrm>
          <a:prstGeom prst="rect">
            <a:avLst/>
          </a:prstGeom>
        </p:spPr>
      </p:pic>
      <p:pic>
        <p:nvPicPr>
          <p:cNvPr id="8" name="Immagine 7" descr="Immagine che contiene schermata, diagramma, linea&#10;&#10;Descrizione generata automaticamente">
            <a:extLst>
              <a:ext uri="{FF2B5EF4-FFF2-40B4-BE49-F238E27FC236}">
                <a16:creationId xmlns:a16="http://schemas.microsoft.com/office/drawing/2014/main" id="{BE728BE1-BD6D-6B6D-CC2D-D1DFCC5E59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475" y="2618880"/>
            <a:ext cx="3134270" cy="2558395"/>
          </a:xfrm>
          <a:prstGeom prst="rect">
            <a:avLst/>
          </a:prstGeom>
        </p:spPr>
      </p:pic>
      <p:pic>
        <p:nvPicPr>
          <p:cNvPr id="9" name="Immagine 8" descr="Immagine che contiene Diagramma, linea, testo&#10;&#10;Descrizione generata automaticamente">
            <a:extLst>
              <a:ext uri="{FF2B5EF4-FFF2-40B4-BE49-F238E27FC236}">
                <a16:creationId xmlns:a16="http://schemas.microsoft.com/office/drawing/2014/main" id="{7667E992-ECE3-AA3C-B078-AA6BD65C3E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84" y="5789688"/>
            <a:ext cx="9628068" cy="3576734"/>
          </a:xfrm>
          <a:prstGeom prst="rect">
            <a:avLst/>
          </a:prstGeom>
        </p:spPr>
      </p:pic>
      <p:pic>
        <p:nvPicPr>
          <p:cNvPr id="10" name="Immagine 9" descr="Immagine che contiene schermata, diagramma, linea, testo&#10;&#10;Descrizione generata automaticamente">
            <a:extLst>
              <a:ext uri="{FF2B5EF4-FFF2-40B4-BE49-F238E27FC236}">
                <a16:creationId xmlns:a16="http://schemas.microsoft.com/office/drawing/2014/main" id="{EC85C201-C47C-FD7D-BE11-6547ADB32B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052" y="6192525"/>
            <a:ext cx="3662642" cy="308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6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446</Words>
  <Application>Microsoft Office PowerPoint</Application>
  <PresentationFormat>Personalizzato</PresentationFormat>
  <Paragraphs>48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Montserrat 1 Extra-Light</vt:lpstr>
      <vt:lpstr>Arial</vt:lpstr>
      <vt:lpstr>Montserrat 1</vt:lpstr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lorenzo fini</cp:lastModifiedBy>
  <cp:revision>9</cp:revision>
  <dcterms:created xsi:type="dcterms:W3CDTF">2006-08-16T00:00:00Z</dcterms:created>
  <dcterms:modified xsi:type="dcterms:W3CDTF">2023-07-17T07:54:52Z</dcterms:modified>
  <dc:identifier>DAFogtMi9Cw</dc:identifier>
</cp:coreProperties>
</file>