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6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9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8032" y="242358"/>
            <a:ext cx="11102560" cy="545042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rgbClr val="003A79"/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2"/>
          </p:nvPr>
        </p:nvSpPr>
        <p:spPr>
          <a:xfrm>
            <a:off x="148168" y="787400"/>
            <a:ext cx="11102425" cy="74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3"/>
          </p:nvPr>
        </p:nvSpPr>
        <p:spPr>
          <a:xfrm>
            <a:off x="11413067" y="179389"/>
            <a:ext cx="552451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3A79"/>
                </a:solidFill>
              </a:defRPr>
            </a:lvl1pPr>
          </a:lstStyle>
          <a:p>
            <a:fld id="{7EDDFC28-2B23-4C64-A9C7-A8A10EA6401E}" type="slidenum">
              <a:rPr lang="it-IT" altLang="it-IT"/>
              <a:pPr/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689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38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6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5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AEF-44DF-4FE1-9F8D-1322399A3511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F75-877C-4E28-AE87-B2C7CE068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3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FC28-2B23-4C64-A9C7-A8A10EA6401E}" type="slidenum">
              <a:rPr lang="en-GB" altLang="it-IT" smtClean="0"/>
              <a:pPr/>
              <a:t>1</a:t>
            </a:fld>
            <a:endParaRPr lang="en-GB" altLang="it-IT" dirty="0"/>
          </a:p>
        </p:txBody>
      </p:sp>
      <p:sp>
        <p:nvSpPr>
          <p:cNvPr id="62" name="Rectangle 61"/>
          <p:cNvSpPr/>
          <p:nvPr/>
        </p:nvSpPr>
        <p:spPr>
          <a:xfrm>
            <a:off x="195679" y="1069675"/>
            <a:ext cx="3944264" cy="374681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600" i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</a:t>
            </a: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i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ambienti</a:t>
            </a: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“standard”</a:t>
            </a:r>
          </a:p>
        </p:txBody>
      </p:sp>
      <p:sp>
        <p:nvSpPr>
          <p:cNvPr id="76" name="Cube 75"/>
          <p:cNvSpPr>
            <a:spLocks noChangeAspect="1"/>
          </p:cNvSpPr>
          <p:nvPr/>
        </p:nvSpPr>
        <p:spPr>
          <a:xfrm>
            <a:off x="4613686" y="1459187"/>
            <a:ext cx="1679256" cy="2056782"/>
          </a:xfrm>
          <a:prstGeom prst="cube">
            <a:avLst>
              <a:gd name="adj" fmla="val 1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it-IT" sz="1200" dirty="0"/>
              <a:t>Server batch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4779489" y="2346462"/>
            <a:ext cx="1182244" cy="951620"/>
            <a:chOff x="8325436" y="4280038"/>
            <a:chExt cx="1182244" cy="875102"/>
          </a:xfrm>
        </p:grpSpPr>
        <p:sp>
          <p:nvSpPr>
            <p:cNvPr id="102" name="Cube 101"/>
            <p:cNvSpPr>
              <a:spLocks noChangeAspect="1"/>
            </p:cNvSpPr>
            <p:nvPr/>
          </p:nvSpPr>
          <p:spPr>
            <a:xfrm>
              <a:off x="8325436" y="4280038"/>
              <a:ext cx="1182244" cy="31102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Client Oracle</a:t>
              </a:r>
            </a:p>
          </p:txBody>
        </p:sp>
        <p:sp>
          <p:nvSpPr>
            <p:cNvPr id="103" name="Cube 102"/>
            <p:cNvSpPr>
              <a:spLocks noChangeAspect="1"/>
            </p:cNvSpPr>
            <p:nvPr/>
          </p:nvSpPr>
          <p:spPr>
            <a:xfrm>
              <a:off x="8325436" y="4686467"/>
              <a:ext cx="1182244" cy="468673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IXP</a:t>
              </a:r>
            </a:p>
          </p:txBody>
        </p:sp>
      </p:grpSp>
      <p:sp>
        <p:nvSpPr>
          <p:cNvPr id="34" name="Cube 33"/>
          <p:cNvSpPr>
            <a:spLocks noChangeAspect="1"/>
          </p:cNvSpPr>
          <p:nvPr/>
        </p:nvSpPr>
        <p:spPr>
          <a:xfrm>
            <a:off x="4816575" y="1953195"/>
            <a:ext cx="1182244" cy="256052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TWS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3E08DD-EF91-471B-BB99-E0B2BC413D9C}"/>
              </a:ext>
            </a:extLst>
          </p:cNvPr>
          <p:cNvSpPr/>
          <p:nvPr/>
        </p:nvSpPr>
        <p:spPr>
          <a:xfrm>
            <a:off x="4274549" y="1069675"/>
            <a:ext cx="7622786" cy="417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n 67">
            <a:extLst>
              <a:ext uri="{FF2B5EF4-FFF2-40B4-BE49-F238E27FC236}">
                <a16:creationId xmlns:a16="http://schemas.microsoft.com/office/drawing/2014/main" id="{93A0C50D-4D0D-454C-AA5D-7875484B691A}"/>
              </a:ext>
            </a:extLst>
          </p:cNvPr>
          <p:cNvSpPr>
            <a:spLocks noChangeAspect="1"/>
          </p:cNvSpPr>
          <p:nvPr/>
        </p:nvSpPr>
        <p:spPr>
          <a:xfrm>
            <a:off x="7693063" y="1656414"/>
            <a:ext cx="973592" cy="123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DB</a:t>
            </a:r>
          </a:p>
          <a:p>
            <a:pPr algn="ctr"/>
            <a:r>
              <a:rPr lang="it-IT" sz="1200" dirty="0"/>
              <a:t>Oracle</a:t>
            </a:r>
          </a:p>
        </p:txBody>
      </p:sp>
      <p:sp>
        <p:nvSpPr>
          <p:cNvPr id="50" name="Cube 53">
            <a:extLst>
              <a:ext uri="{FF2B5EF4-FFF2-40B4-BE49-F238E27FC236}">
                <a16:creationId xmlns:a16="http://schemas.microsoft.com/office/drawing/2014/main" id="{27291A84-A23F-4710-8151-9DE9EC34FA15}"/>
              </a:ext>
            </a:extLst>
          </p:cNvPr>
          <p:cNvSpPr>
            <a:spLocks noChangeAspect="1"/>
          </p:cNvSpPr>
          <p:nvPr/>
        </p:nvSpPr>
        <p:spPr>
          <a:xfrm>
            <a:off x="9656770" y="1656414"/>
            <a:ext cx="1959087" cy="1137755"/>
          </a:xfrm>
          <a:prstGeom prst="cube">
            <a:avLst>
              <a:gd name="adj" fmla="val 10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1200" dirty="0"/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AP </a:t>
            </a:r>
            <a:r>
              <a:rPr lang="it-IT" sz="1200" dirty="0" err="1"/>
              <a:t>Weblogic</a:t>
            </a:r>
            <a:r>
              <a:rPr lang="it-IT" sz="1200" dirty="0"/>
              <a:t> </a:t>
            </a:r>
          </a:p>
        </p:txBody>
      </p:sp>
      <p:sp>
        <p:nvSpPr>
          <p:cNvPr id="55" name="TextBox 105">
            <a:extLst>
              <a:ext uri="{FF2B5EF4-FFF2-40B4-BE49-F238E27FC236}">
                <a16:creationId xmlns:a16="http://schemas.microsoft.com/office/drawing/2014/main" id="{8C82F079-8418-44FB-BC30-DD8D6F0FF11B}"/>
              </a:ext>
            </a:extLst>
          </p:cNvPr>
          <p:cNvSpPr txBox="1"/>
          <p:nvPr/>
        </p:nvSpPr>
        <p:spPr>
          <a:xfrm>
            <a:off x="8849926" y="1923514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jdbc</a:t>
            </a:r>
            <a:endParaRPr lang="en-GB" sz="1200" dirty="0"/>
          </a:p>
        </p:txBody>
      </p:sp>
      <p:sp>
        <p:nvSpPr>
          <p:cNvPr id="59" name="Cube 42">
            <a:extLst>
              <a:ext uri="{FF2B5EF4-FFF2-40B4-BE49-F238E27FC236}">
                <a16:creationId xmlns:a16="http://schemas.microsoft.com/office/drawing/2014/main" id="{554A6F7F-7411-48C1-B83E-E5BBC090141C}"/>
              </a:ext>
            </a:extLst>
          </p:cNvPr>
          <p:cNvSpPr>
            <a:spLocks noChangeAspect="1"/>
          </p:cNvSpPr>
          <p:nvPr/>
        </p:nvSpPr>
        <p:spPr>
          <a:xfrm>
            <a:off x="9911166" y="4515491"/>
            <a:ext cx="1423013" cy="603462"/>
          </a:xfrm>
          <a:prstGeom prst="cube">
            <a:avLst>
              <a:gd name="adj" fmla="val 1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endParaRPr lang="it-IT" sz="1200" dirty="0"/>
          </a:p>
          <a:p>
            <a:pPr algn="ctr"/>
            <a:r>
              <a:rPr lang="it-IT" sz="1200" dirty="0"/>
              <a:t>Bilanciatore FE F5</a:t>
            </a:r>
          </a:p>
        </p:txBody>
      </p:sp>
      <p:sp>
        <p:nvSpPr>
          <p:cNvPr id="64" name="Cube 38">
            <a:extLst>
              <a:ext uri="{FF2B5EF4-FFF2-40B4-BE49-F238E27FC236}">
                <a16:creationId xmlns:a16="http://schemas.microsoft.com/office/drawing/2014/main" id="{504991BB-21CE-4E6F-888E-17A70CC86452}"/>
              </a:ext>
            </a:extLst>
          </p:cNvPr>
          <p:cNvSpPr>
            <a:spLocks noChangeAspect="1"/>
          </p:cNvSpPr>
          <p:nvPr/>
        </p:nvSpPr>
        <p:spPr>
          <a:xfrm>
            <a:off x="7422911" y="4030747"/>
            <a:ext cx="1519602" cy="905463"/>
          </a:xfrm>
          <a:prstGeom prst="cube">
            <a:avLst>
              <a:gd name="adj" fmla="val 1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r>
              <a:rPr lang="it-IT" sz="1200" dirty="0"/>
              <a:t>Container </a:t>
            </a:r>
            <a:r>
              <a:rPr lang="it-IT" sz="1200" dirty="0" err="1"/>
              <a:t>Openshift</a:t>
            </a:r>
            <a:endParaRPr lang="it-IT" sz="1200" dirty="0"/>
          </a:p>
        </p:txBody>
      </p:sp>
      <p:cxnSp>
        <p:nvCxnSpPr>
          <p:cNvPr id="65" name="Straight Arrow Connector 96">
            <a:extLst>
              <a:ext uri="{FF2B5EF4-FFF2-40B4-BE49-F238E27FC236}">
                <a16:creationId xmlns:a16="http://schemas.microsoft.com/office/drawing/2014/main" id="{6D41AFA3-67E6-424E-A848-15405136EC53}"/>
              </a:ext>
            </a:extLst>
          </p:cNvPr>
          <p:cNvCxnSpPr>
            <a:cxnSpLocks/>
          </p:cNvCxnSpPr>
          <p:nvPr/>
        </p:nvCxnSpPr>
        <p:spPr>
          <a:xfrm>
            <a:off x="10519882" y="2805336"/>
            <a:ext cx="0" cy="546674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96">
            <a:extLst>
              <a:ext uri="{FF2B5EF4-FFF2-40B4-BE49-F238E27FC236}">
                <a16:creationId xmlns:a16="http://schemas.microsoft.com/office/drawing/2014/main" id="{E8851C10-CAC1-4361-AC22-8B4FF25DA310}"/>
              </a:ext>
            </a:extLst>
          </p:cNvPr>
          <p:cNvCxnSpPr>
            <a:cxnSpLocks/>
          </p:cNvCxnSpPr>
          <p:nvPr/>
        </p:nvCxnSpPr>
        <p:spPr>
          <a:xfrm>
            <a:off x="10519882" y="3968817"/>
            <a:ext cx="0" cy="546674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B4CD70F2-C62A-4751-B588-9E4EAB78E4E0}"/>
              </a:ext>
            </a:extLst>
          </p:cNvPr>
          <p:cNvSpPr>
            <a:spLocks noChangeAspect="1"/>
          </p:cNvSpPr>
          <p:nvPr/>
        </p:nvSpPr>
        <p:spPr>
          <a:xfrm>
            <a:off x="10038596" y="3404972"/>
            <a:ext cx="1168155" cy="543032"/>
          </a:xfrm>
          <a:prstGeom prst="cube">
            <a:avLst>
              <a:gd name="adj" fmla="val 1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endParaRPr lang="it-IT" sz="1200" dirty="0"/>
          </a:p>
          <a:p>
            <a:pPr algn="ctr"/>
            <a:r>
              <a:rPr lang="it-IT" sz="1200" dirty="0"/>
              <a:t>WEB Apache</a:t>
            </a:r>
          </a:p>
        </p:txBody>
      </p:sp>
      <p:sp>
        <p:nvSpPr>
          <p:cNvPr id="42" name="TextBox 105">
            <a:extLst>
              <a:ext uri="{FF2B5EF4-FFF2-40B4-BE49-F238E27FC236}">
                <a16:creationId xmlns:a16="http://schemas.microsoft.com/office/drawing/2014/main" id="{0F5F23EE-A69D-4696-90DD-33A10846D145}"/>
              </a:ext>
            </a:extLst>
          </p:cNvPr>
          <p:cNvSpPr txBox="1"/>
          <p:nvPr/>
        </p:nvSpPr>
        <p:spPr>
          <a:xfrm>
            <a:off x="8162944" y="3399489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API REST</a:t>
            </a:r>
            <a:endParaRPr lang="en-GB" sz="1200" dirty="0"/>
          </a:p>
        </p:txBody>
      </p:sp>
      <p:sp>
        <p:nvSpPr>
          <p:cNvPr id="44" name="TextBox 105">
            <a:extLst>
              <a:ext uri="{FF2B5EF4-FFF2-40B4-BE49-F238E27FC236}">
                <a16:creationId xmlns:a16="http://schemas.microsoft.com/office/drawing/2014/main" id="{6EA346C0-D75B-4E1A-B99B-929BB9B2DC66}"/>
              </a:ext>
            </a:extLst>
          </p:cNvPr>
          <p:cNvSpPr txBox="1"/>
          <p:nvPr/>
        </p:nvSpPr>
        <p:spPr>
          <a:xfrm>
            <a:off x="6702948" y="191258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sql</a:t>
            </a:r>
            <a:endParaRPr lang="en-GB" sz="1200" dirty="0"/>
          </a:p>
        </p:txBody>
      </p:sp>
      <p:cxnSp>
        <p:nvCxnSpPr>
          <p:cNvPr id="29" name="Straight Arrow Connector 96">
            <a:extLst>
              <a:ext uri="{FF2B5EF4-FFF2-40B4-BE49-F238E27FC236}">
                <a16:creationId xmlns:a16="http://schemas.microsoft.com/office/drawing/2014/main" id="{16211BC1-5A33-433B-8111-9F69BECF267E}"/>
              </a:ext>
            </a:extLst>
          </p:cNvPr>
          <p:cNvCxnSpPr>
            <a:cxnSpLocks/>
          </p:cNvCxnSpPr>
          <p:nvPr/>
        </p:nvCxnSpPr>
        <p:spPr>
          <a:xfrm flipH="1">
            <a:off x="8614483" y="2605864"/>
            <a:ext cx="955945" cy="1362953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96">
            <a:extLst>
              <a:ext uri="{FF2B5EF4-FFF2-40B4-BE49-F238E27FC236}">
                <a16:creationId xmlns:a16="http://schemas.microsoft.com/office/drawing/2014/main" id="{C67B46DD-D898-43FE-9D96-E45D8A5B4F93}"/>
              </a:ext>
            </a:extLst>
          </p:cNvPr>
          <p:cNvCxnSpPr>
            <a:cxnSpLocks/>
          </p:cNvCxnSpPr>
          <p:nvPr/>
        </p:nvCxnSpPr>
        <p:spPr>
          <a:xfrm flipH="1">
            <a:off x="8716464" y="2317354"/>
            <a:ext cx="890496" cy="17499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be 30">
            <a:extLst>
              <a:ext uri="{FF2B5EF4-FFF2-40B4-BE49-F238E27FC236}">
                <a16:creationId xmlns:a16="http://schemas.microsoft.com/office/drawing/2014/main" id="{CC120D13-1CCC-4F1F-ABD1-9849EC1C246B}"/>
              </a:ext>
            </a:extLst>
          </p:cNvPr>
          <p:cNvSpPr>
            <a:spLocks noChangeAspect="1"/>
          </p:cNvSpPr>
          <p:nvPr/>
        </p:nvSpPr>
        <p:spPr>
          <a:xfrm>
            <a:off x="7588737" y="4418458"/>
            <a:ext cx="1182244" cy="338216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Python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D152D-3006-406A-97DB-7EC4A5502976}"/>
              </a:ext>
            </a:extLst>
          </p:cNvPr>
          <p:cNvSpPr/>
          <p:nvPr/>
        </p:nvSpPr>
        <p:spPr>
          <a:xfrm>
            <a:off x="10624087" y="6240654"/>
            <a:ext cx="1212691" cy="374681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</a:p>
        </p:txBody>
      </p:sp>
      <p:cxnSp>
        <p:nvCxnSpPr>
          <p:cNvPr id="45" name="Straight Arrow Connector 96">
            <a:extLst>
              <a:ext uri="{FF2B5EF4-FFF2-40B4-BE49-F238E27FC236}">
                <a16:creationId xmlns:a16="http://schemas.microsoft.com/office/drawing/2014/main" id="{16D114EC-588C-4548-BC19-9E072553C9FE}"/>
              </a:ext>
            </a:extLst>
          </p:cNvPr>
          <p:cNvCxnSpPr>
            <a:cxnSpLocks/>
          </p:cNvCxnSpPr>
          <p:nvPr/>
        </p:nvCxnSpPr>
        <p:spPr>
          <a:xfrm flipH="1">
            <a:off x="6346301" y="2209246"/>
            <a:ext cx="1263969" cy="1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4AAF3EC-467A-46C2-A056-77B546A19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167" y="1656414"/>
            <a:ext cx="4039289" cy="4340732"/>
          </a:xfrm>
        </p:spPr>
        <p:txBody>
          <a:bodyPr/>
          <a:lstStyle/>
          <a:p>
            <a:r>
              <a:rPr lang="en-US" sz="1600" b="0" dirty="0"/>
              <a:t>Container </a:t>
            </a:r>
            <a:r>
              <a:rPr lang="en-US" sz="1600" b="0" dirty="0" err="1"/>
              <a:t>Openshift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Utilizzato</a:t>
            </a:r>
            <a:r>
              <a:rPr lang="en-US" sz="1600" b="0" dirty="0"/>
              <a:t> </a:t>
            </a:r>
            <a:r>
              <a:rPr lang="en-US" sz="1600" b="0" dirty="0" err="1"/>
              <a:t>dall’applicazione</a:t>
            </a:r>
            <a:r>
              <a:rPr lang="en-US" sz="1600" b="0" dirty="0"/>
              <a:t> web per </a:t>
            </a:r>
            <a:r>
              <a:rPr lang="en-US" sz="1600" b="0" dirty="0" err="1"/>
              <a:t>l’esecuzione</a:t>
            </a:r>
            <a:r>
              <a:rPr lang="en-US" sz="1600" b="0" dirty="0"/>
              <a:t>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calcoli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Richiamato</a:t>
            </a:r>
            <a:r>
              <a:rPr lang="en-US" sz="1600" b="0" dirty="0"/>
              <a:t> dal backend web </a:t>
            </a:r>
            <a:r>
              <a:rPr lang="en-US" sz="1600" b="0" dirty="0" err="1"/>
              <a:t>attraverso</a:t>
            </a:r>
            <a:r>
              <a:rPr lang="en-US" sz="1600" b="0" dirty="0"/>
              <a:t> API REST con set di </a:t>
            </a:r>
            <a:r>
              <a:rPr lang="en-US" sz="1600" b="0" dirty="0" err="1"/>
              <a:t>parametri</a:t>
            </a:r>
            <a:r>
              <a:rPr lang="en-US" sz="1600" b="0" dirty="0"/>
              <a:t> in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I </a:t>
            </a:r>
            <a:r>
              <a:rPr lang="en-US" sz="1600" b="0" dirty="0" err="1"/>
              <a:t>risultati</a:t>
            </a:r>
            <a:r>
              <a:rPr lang="en-US" sz="1600" b="0" dirty="0"/>
              <a:t> del </a:t>
            </a:r>
            <a:r>
              <a:rPr lang="en-US" sz="1600" b="0" dirty="0" err="1"/>
              <a:t>calcolo</a:t>
            </a:r>
            <a:r>
              <a:rPr lang="en-US" sz="1600" b="0" dirty="0"/>
              <a:t> </a:t>
            </a:r>
            <a:r>
              <a:rPr lang="en-US" sz="1600" b="0" dirty="0" err="1"/>
              <a:t>vengono</a:t>
            </a:r>
            <a:r>
              <a:rPr lang="en-US" sz="1600" b="0" dirty="0"/>
              <a:t> </a:t>
            </a:r>
            <a:r>
              <a:rPr lang="en-US" sz="1600" b="0" dirty="0" err="1"/>
              <a:t>restituiti</a:t>
            </a:r>
            <a:r>
              <a:rPr lang="en-US" sz="1600" b="0" dirty="0"/>
              <a:t> al backend web </a:t>
            </a:r>
            <a:r>
              <a:rPr lang="en-US" sz="1600" b="0" dirty="0" err="1"/>
              <a:t>che</a:t>
            </a:r>
            <a:r>
              <a:rPr lang="en-US" sz="1600" b="0" dirty="0"/>
              <a:t> li </a:t>
            </a:r>
            <a:r>
              <a:rPr lang="en-US" sz="1600" b="0" dirty="0" err="1"/>
              <a:t>utilizza</a:t>
            </a:r>
            <a:r>
              <a:rPr lang="en-US" sz="1600" b="0" dirty="0"/>
              <a:t> per la </a:t>
            </a:r>
            <a:r>
              <a:rPr lang="en-US" sz="1600" b="0" dirty="0" err="1"/>
              <a:t>visualizzazione</a:t>
            </a:r>
            <a:r>
              <a:rPr lang="en-US" sz="1600" b="0" dirty="0"/>
              <a:t> </a:t>
            </a:r>
            <a:r>
              <a:rPr lang="en-US" sz="1600" b="0" dirty="0" err="1"/>
              <a:t>sull’applicativo</a:t>
            </a:r>
            <a:r>
              <a:rPr lang="en-US" sz="1600" b="0" dirty="0"/>
              <a:t> web, per </a:t>
            </a:r>
            <a:r>
              <a:rPr lang="en-US" sz="1600" b="0" dirty="0" err="1"/>
              <a:t>storicizzarli</a:t>
            </a:r>
            <a:r>
              <a:rPr lang="en-US" sz="1600" b="0" dirty="0"/>
              <a:t> </a:t>
            </a:r>
            <a:r>
              <a:rPr lang="en-US" sz="1600" b="0" dirty="0" err="1"/>
              <a:t>su</a:t>
            </a:r>
            <a:r>
              <a:rPr lang="en-US" sz="1600" b="0" dirty="0"/>
              <a:t> database o per </a:t>
            </a:r>
            <a:r>
              <a:rPr lang="en-US" sz="1600" b="0" dirty="0" err="1"/>
              <a:t>richiamare</a:t>
            </a:r>
            <a:r>
              <a:rPr lang="en-US" sz="1600" b="0" dirty="0"/>
              <a:t> </a:t>
            </a:r>
            <a:r>
              <a:rPr lang="en-US" sz="1600" b="0" dirty="0" err="1"/>
              <a:t>altre</a:t>
            </a:r>
            <a:r>
              <a:rPr lang="en-US" sz="1600" b="0" dirty="0"/>
              <a:t> procedure di </a:t>
            </a:r>
            <a:r>
              <a:rPr lang="en-US" sz="1600" b="0" dirty="0" err="1"/>
              <a:t>calcolo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Le </a:t>
            </a:r>
            <a:r>
              <a:rPr lang="en-US" sz="1600" b="0" dirty="0" err="1"/>
              <a:t>funzioni</a:t>
            </a:r>
            <a:r>
              <a:rPr lang="en-US" sz="1600" b="0" dirty="0"/>
              <a:t> di </a:t>
            </a:r>
            <a:r>
              <a:rPr lang="en-US" sz="1600" b="0" dirty="0" err="1"/>
              <a:t>calcolo</a:t>
            </a:r>
            <a:r>
              <a:rPr lang="en-US" sz="1600" b="0" dirty="0"/>
              <a:t> Python </a:t>
            </a:r>
            <a:r>
              <a:rPr lang="en-US" sz="1600" b="0" dirty="0" err="1"/>
              <a:t>sono</a:t>
            </a:r>
            <a:r>
              <a:rPr lang="en-US" sz="1600" b="0" dirty="0"/>
              <a:t> quelle consolidate e </a:t>
            </a:r>
            <a:r>
              <a:rPr lang="en-US" sz="1600" b="0" dirty="0" err="1"/>
              <a:t>passate</a:t>
            </a:r>
            <a:r>
              <a:rPr lang="en-US" sz="1600" b="0" dirty="0"/>
              <a:t> via change</a:t>
            </a:r>
          </a:p>
          <a:p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it-IT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8C03CB16-CA88-40A7-BDF8-B40B85F4C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32" y="242358"/>
            <a:ext cx="11102560" cy="545042"/>
          </a:xfrm>
        </p:spPr>
        <p:txBody>
          <a:bodyPr/>
          <a:lstStyle/>
          <a:p>
            <a:pPr algn="ctr"/>
            <a:r>
              <a:rPr lang="it-IT" dirty="0"/>
              <a:t>Iniziativa progettuale Product Governance</a:t>
            </a:r>
          </a:p>
        </p:txBody>
      </p:sp>
    </p:spTree>
    <p:extLst>
      <p:ext uri="{BB962C8B-B14F-4D97-AF65-F5344CB8AC3E}">
        <p14:creationId xmlns:p14="http://schemas.microsoft.com/office/powerpoint/2010/main" val="43905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EDDFC28-2B23-4C64-A9C7-A8A10EA6401E}" type="slidenum">
              <a:rPr lang="en-GB" altLang="it-IT" smtClean="0"/>
              <a:pPr/>
              <a:t>2</a:t>
            </a:fld>
            <a:endParaRPr lang="en-GB" altLang="it-IT" dirty="0"/>
          </a:p>
        </p:txBody>
      </p:sp>
      <p:sp>
        <p:nvSpPr>
          <p:cNvPr id="62" name="Rectangle 61"/>
          <p:cNvSpPr/>
          <p:nvPr/>
        </p:nvSpPr>
        <p:spPr>
          <a:xfrm>
            <a:off x="222421" y="1041053"/>
            <a:ext cx="3880701" cy="374681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600" i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</a:t>
            </a: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i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600" i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</a:t>
            </a: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76" name="Cube 75"/>
          <p:cNvSpPr>
            <a:spLocks noChangeAspect="1"/>
          </p:cNvSpPr>
          <p:nvPr/>
        </p:nvSpPr>
        <p:spPr>
          <a:xfrm>
            <a:off x="4569110" y="1430564"/>
            <a:ext cx="1679256" cy="1429591"/>
          </a:xfrm>
          <a:prstGeom prst="cube">
            <a:avLst>
              <a:gd name="adj" fmla="val 1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it-IT" sz="1200" dirty="0"/>
              <a:t>Server batch </a:t>
            </a: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769933" y="2077322"/>
            <a:ext cx="1182244" cy="338216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Client Oracle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3E08DD-EF91-471B-BB99-E0B2BC413D9C}"/>
              </a:ext>
            </a:extLst>
          </p:cNvPr>
          <p:cNvSpPr/>
          <p:nvPr/>
        </p:nvSpPr>
        <p:spPr>
          <a:xfrm>
            <a:off x="4229973" y="1041053"/>
            <a:ext cx="7622786" cy="417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n 67">
            <a:extLst>
              <a:ext uri="{FF2B5EF4-FFF2-40B4-BE49-F238E27FC236}">
                <a16:creationId xmlns:a16="http://schemas.microsoft.com/office/drawing/2014/main" id="{93A0C50D-4D0D-454C-AA5D-7875484B691A}"/>
              </a:ext>
            </a:extLst>
          </p:cNvPr>
          <p:cNvSpPr>
            <a:spLocks noChangeAspect="1"/>
          </p:cNvSpPr>
          <p:nvPr/>
        </p:nvSpPr>
        <p:spPr>
          <a:xfrm>
            <a:off x="7648487" y="1627792"/>
            <a:ext cx="973592" cy="12372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DB</a:t>
            </a:r>
          </a:p>
          <a:p>
            <a:pPr algn="ctr"/>
            <a:r>
              <a:rPr lang="it-IT" sz="1200" dirty="0"/>
              <a:t>Oracle</a:t>
            </a:r>
          </a:p>
        </p:txBody>
      </p:sp>
      <p:sp>
        <p:nvSpPr>
          <p:cNvPr id="50" name="Cube 53">
            <a:extLst>
              <a:ext uri="{FF2B5EF4-FFF2-40B4-BE49-F238E27FC236}">
                <a16:creationId xmlns:a16="http://schemas.microsoft.com/office/drawing/2014/main" id="{27291A84-A23F-4710-8151-9DE9EC34FA15}"/>
              </a:ext>
            </a:extLst>
          </p:cNvPr>
          <p:cNvSpPr>
            <a:spLocks noChangeAspect="1"/>
          </p:cNvSpPr>
          <p:nvPr/>
        </p:nvSpPr>
        <p:spPr>
          <a:xfrm>
            <a:off x="9612194" y="1627792"/>
            <a:ext cx="1959087" cy="1137755"/>
          </a:xfrm>
          <a:prstGeom prst="cube">
            <a:avLst>
              <a:gd name="adj" fmla="val 10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it-IT" sz="1200" dirty="0"/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AP </a:t>
            </a:r>
            <a:r>
              <a:rPr lang="it-IT" sz="1200" dirty="0" err="1"/>
              <a:t>Weblogic</a:t>
            </a:r>
            <a:r>
              <a:rPr lang="it-IT" sz="1200" dirty="0"/>
              <a:t> </a:t>
            </a:r>
          </a:p>
        </p:txBody>
      </p:sp>
      <p:sp>
        <p:nvSpPr>
          <p:cNvPr id="55" name="TextBox 105">
            <a:extLst>
              <a:ext uri="{FF2B5EF4-FFF2-40B4-BE49-F238E27FC236}">
                <a16:creationId xmlns:a16="http://schemas.microsoft.com/office/drawing/2014/main" id="{8C82F079-8418-44FB-BC30-DD8D6F0FF11B}"/>
              </a:ext>
            </a:extLst>
          </p:cNvPr>
          <p:cNvSpPr txBox="1"/>
          <p:nvPr/>
        </p:nvSpPr>
        <p:spPr>
          <a:xfrm>
            <a:off x="8805350" y="189489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jdbc</a:t>
            </a:r>
            <a:endParaRPr lang="en-GB" sz="1200" dirty="0"/>
          </a:p>
        </p:txBody>
      </p:sp>
      <p:sp>
        <p:nvSpPr>
          <p:cNvPr id="64" name="Cube 38">
            <a:extLst>
              <a:ext uri="{FF2B5EF4-FFF2-40B4-BE49-F238E27FC236}">
                <a16:creationId xmlns:a16="http://schemas.microsoft.com/office/drawing/2014/main" id="{504991BB-21CE-4E6F-888E-17A70CC86452}"/>
              </a:ext>
            </a:extLst>
          </p:cNvPr>
          <p:cNvSpPr>
            <a:spLocks noChangeAspect="1"/>
          </p:cNvSpPr>
          <p:nvPr/>
        </p:nvSpPr>
        <p:spPr>
          <a:xfrm>
            <a:off x="7378335" y="4002125"/>
            <a:ext cx="1519602" cy="923406"/>
          </a:xfrm>
          <a:prstGeom prst="cube">
            <a:avLst>
              <a:gd name="adj" fmla="val 1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r>
              <a:rPr lang="it-IT" sz="1200" dirty="0"/>
              <a:t>Container </a:t>
            </a:r>
            <a:r>
              <a:rPr lang="it-IT" sz="1200" dirty="0" err="1"/>
              <a:t>Openshift</a:t>
            </a:r>
            <a:endParaRPr lang="it-IT" sz="1200" dirty="0"/>
          </a:p>
        </p:txBody>
      </p:sp>
      <p:cxnSp>
        <p:nvCxnSpPr>
          <p:cNvPr id="65" name="Straight Arrow Connector 96">
            <a:extLst>
              <a:ext uri="{FF2B5EF4-FFF2-40B4-BE49-F238E27FC236}">
                <a16:creationId xmlns:a16="http://schemas.microsoft.com/office/drawing/2014/main" id="{6D41AFA3-67E6-424E-A848-15405136EC53}"/>
              </a:ext>
            </a:extLst>
          </p:cNvPr>
          <p:cNvCxnSpPr>
            <a:cxnSpLocks/>
          </p:cNvCxnSpPr>
          <p:nvPr/>
        </p:nvCxnSpPr>
        <p:spPr>
          <a:xfrm>
            <a:off x="10475306" y="2776714"/>
            <a:ext cx="0" cy="546674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be 38">
            <a:extLst>
              <a:ext uri="{FF2B5EF4-FFF2-40B4-BE49-F238E27FC236}">
                <a16:creationId xmlns:a16="http://schemas.microsoft.com/office/drawing/2014/main" id="{B4CD70F2-C62A-4751-B588-9E4EAB78E4E0}"/>
              </a:ext>
            </a:extLst>
          </p:cNvPr>
          <p:cNvSpPr>
            <a:spLocks noChangeAspect="1"/>
          </p:cNvSpPr>
          <p:nvPr/>
        </p:nvSpPr>
        <p:spPr>
          <a:xfrm>
            <a:off x="9994020" y="3376350"/>
            <a:ext cx="1168155" cy="543032"/>
          </a:xfrm>
          <a:prstGeom prst="cube">
            <a:avLst>
              <a:gd name="adj" fmla="val 1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endParaRPr lang="it-IT" sz="1200" dirty="0"/>
          </a:p>
          <a:p>
            <a:pPr algn="ctr"/>
            <a:r>
              <a:rPr lang="it-IT" sz="1200" dirty="0"/>
              <a:t>WEB Apache</a:t>
            </a:r>
          </a:p>
        </p:txBody>
      </p:sp>
      <p:sp>
        <p:nvSpPr>
          <p:cNvPr id="42" name="TextBox 105">
            <a:extLst>
              <a:ext uri="{FF2B5EF4-FFF2-40B4-BE49-F238E27FC236}">
                <a16:creationId xmlns:a16="http://schemas.microsoft.com/office/drawing/2014/main" id="{0F5F23EE-A69D-4696-90DD-33A10846D145}"/>
              </a:ext>
            </a:extLst>
          </p:cNvPr>
          <p:cNvSpPr txBox="1"/>
          <p:nvPr/>
        </p:nvSpPr>
        <p:spPr>
          <a:xfrm>
            <a:off x="8041366" y="339277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API REST</a:t>
            </a:r>
            <a:endParaRPr lang="en-GB" sz="1200" dirty="0"/>
          </a:p>
        </p:txBody>
      </p:sp>
      <p:sp>
        <p:nvSpPr>
          <p:cNvPr id="44" name="TextBox 105">
            <a:extLst>
              <a:ext uri="{FF2B5EF4-FFF2-40B4-BE49-F238E27FC236}">
                <a16:creationId xmlns:a16="http://schemas.microsoft.com/office/drawing/2014/main" id="{6EA346C0-D75B-4E1A-B99B-929BB9B2DC66}"/>
              </a:ext>
            </a:extLst>
          </p:cNvPr>
          <p:cNvSpPr txBox="1"/>
          <p:nvPr/>
        </p:nvSpPr>
        <p:spPr>
          <a:xfrm>
            <a:off x="6658372" y="188396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sql</a:t>
            </a:r>
            <a:endParaRPr lang="en-GB" sz="1200" dirty="0"/>
          </a:p>
        </p:txBody>
      </p:sp>
      <p:cxnSp>
        <p:nvCxnSpPr>
          <p:cNvPr id="29" name="Straight Arrow Connector 96">
            <a:extLst>
              <a:ext uri="{FF2B5EF4-FFF2-40B4-BE49-F238E27FC236}">
                <a16:creationId xmlns:a16="http://schemas.microsoft.com/office/drawing/2014/main" id="{16211BC1-5A33-433B-8111-9F69BECF267E}"/>
              </a:ext>
            </a:extLst>
          </p:cNvPr>
          <p:cNvCxnSpPr>
            <a:cxnSpLocks/>
          </p:cNvCxnSpPr>
          <p:nvPr/>
        </p:nvCxnSpPr>
        <p:spPr>
          <a:xfrm flipH="1">
            <a:off x="8569907" y="2577242"/>
            <a:ext cx="955945" cy="1362953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96">
            <a:extLst>
              <a:ext uri="{FF2B5EF4-FFF2-40B4-BE49-F238E27FC236}">
                <a16:creationId xmlns:a16="http://schemas.microsoft.com/office/drawing/2014/main" id="{C67B46DD-D898-43FE-9D96-E45D8A5B4F93}"/>
              </a:ext>
            </a:extLst>
          </p:cNvPr>
          <p:cNvCxnSpPr>
            <a:cxnSpLocks/>
          </p:cNvCxnSpPr>
          <p:nvPr/>
        </p:nvCxnSpPr>
        <p:spPr>
          <a:xfrm flipH="1">
            <a:off x="8671888" y="2288732"/>
            <a:ext cx="890496" cy="17499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CEAABF71-3384-4CB4-9CB8-5BA19B1EEE84}"/>
              </a:ext>
            </a:extLst>
          </p:cNvPr>
          <p:cNvSpPr>
            <a:spLocks noChangeAspect="1"/>
          </p:cNvSpPr>
          <p:nvPr/>
        </p:nvSpPr>
        <p:spPr>
          <a:xfrm>
            <a:off x="7544161" y="4389836"/>
            <a:ext cx="1182244" cy="338216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Python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20BA0-C905-47DE-AC43-6E40476EE9AF}"/>
              </a:ext>
            </a:extLst>
          </p:cNvPr>
          <p:cNvSpPr/>
          <p:nvPr/>
        </p:nvSpPr>
        <p:spPr>
          <a:xfrm>
            <a:off x="10624087" y="6240654"/>
            <a:ext cx="1212691" cy="374681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75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GB" sz="1600" i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</a:p>
        </p:txBody>
      </p:sp>
      <p:cxnSp>
        <p:nvCxnSpPr>
          <p:cNvPr id="28" name="Straight Arrow Connector 96">
            <a:extLst>
              <a:ext uri="{FF2B5EF4-FFF2-40B4-BE49-F238E27FC236}">
                <a16:creationId xmlns:a16="http://schemas.microsoft.com/office/drawing/2014/main" id="{0205EBD3-BDEF-4DE8-B8F5-1448D2D3D396}"/>
              </a:ext>
            </a:extLst>
          </p:cNvPr>
          <p:cNvCxnSpPr>
            <a:cxnSpLocks/>
          </p:cNvCxnSpPr>
          <p:nvPr/>
        </p:nvCxnSpPr>
        <p:spPr>
          <a:xfrm flipH="1">
            <a:off x="6293829" y="2196289"/>
            <a:ext cx="1263969" cy="1"/>
          </a:xfrm>
          <a:prstGeom prst="straightConnector1">
            <a:avLst/>
          </a:prstGeom>
          <a:ln w="50800" cmpd="sng">
            <a:solidFill>
              <a:srgbClr val="C00000"/>
            </a:solidFill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A531641-34F5-4691-AF3A-4818DBFEE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859" y="1627792"/>
            <a:ext cx="4039289" cy="4340732"/>
          </a:xfrm>
        </p:spPr>
        <p:txBody>
          <a:bodyPr/>
          <a:lstStyle/>
          <a:p>
            <a:r>
              <a:rPr lang="en-US" sz="1600" b="0" dirty="0"/>
              <a:t>Container </a:t>
            </a:r>
            <a:r>
              <a:rPr lang="en-US" sz="1600" b="0" dirty="0" err="1"/>
              <a:t>Openshift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Utilizzato</a:t>
            </a:r>
            <a:r>
              <a:rPr lang="en-US" sz="1600" b="0" dirty="0"/>
              <a:t> </a:t>
            </a:r>
            <a:r>
              <a:rPr lang="en-US" sz="1600" b="0" dirty="0" err="1"/>
              <a:t>dall’applicazione</a:t>
            </a:r>
            <a:r>
              <a:rPr lang="en-US" sz="1600" b="0" dirty="0"/>
              <a:t> web per </a:t>
            </a:r>
            <a:r>
              <a:rPr lang="en-US" sz="1600" b="0" dirty="0" err="1"/>
              <a:t>l’esecuzione</a:t>
            </a:r>
            <a:r>
              <a:rPr lang="en-US" sz="1600" b="0" dirty="0"/>
              <a:t> </a:t>
            </a:r>
            <a:r>
              <a:rPr lang="en-US" sz="1600" b="0" dirty="0" err="1"/>
              <a:t>dei</a:t>
            </a:r>
            <a:r>
              <a:rPr lang="en-US" sz="1600" b="0" dirty="0"/>
              <a:t> </a:t>
            </a:r>
            <a:r>
              <a:rPr lang="en-US" sz="1600" b="0" dirty="0" err="1"/>
              <a:t>calcoli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Richiamato</a:t>
            </a:r>
            <a:r>
              <a:rPr lang="en-US" sz="1600" b="0" dirty="0"/>
              <a:t> dal backend web </a:t>
            </a:r>
            <a:r>
              <a:rPr lang="en-US" sz="1600" b="0" dirty="0" err="1"/>
              <a:t>attraverso</a:t>
            </a:r>
            <a:r>
              <a:rPr lang="en-US" sz="1600" b="0" dirty="0"/>
              <a:t> API REST con set di </a:t>
            </a:r>
            <a:r>
              <a:rPr lang="en-US" sz="1600" b="0" dirty="0" err="1"/>
              <a:t>parametri</a:t>
            </a:r>
            <a:r>
              <a:rPr lang="en-US" sz="1600" b="0" dirty="0"/>
              <a:t> in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I </a:t>
            </a:r>
            <a:r>
              <a:rPr lang="en-US" sz="1600" b="0" dirty="0" err="1"/>
              <a:t>risultati</a:t>
            </a:r>
            <a:r>
              <a:rPr lang="en-US" sz="1600" b="0" dirty="0"/>
              <a:t> del </a:t>
            </a:r>
            <a:r>
              <a:rPr lang="en-US" sz="1600" b="0" dirty="0" err="1"/>
              <a:t>calcolo</a:t>
            </a:r>
            <a:r>
              <a:rPr lang="en-US" sz="1600" b="0" dirty="0"/>
              <a:t> </a:t>
            </a:r>
            <a:r>
              <a:rPr lang="en-US" sz="1600" b="0" dirty="0" err="1"/>
              <a:t>vengono</a:t>
            </a:r>
            <a:r>
              <a:rPr lang="en-US" sz="1600" b="0" dirty="0"/>
              <a:t> </a:t>
            </a:r>
            <a:r>
              <a:rPr lang="en-US" sz="1600" b="0" dirty="0" err="1"/>
              <a:t>restituiti</a:t>
            </a:r>
            <a:r>
              <a:rPr lang="en-US" sz="1600" b="0" dirty="0"/>
              <a:t> al backend web </a:t>
            </a:r>
            <a:r>
              <a:rPr lang="en-US" sz="1600" b="0" dirty="0" err="1"/>
              <a:t>che</a:t>
            </a:r>
            <a:r>
              <a:rPr lang="en-US" sz="1600" b="0" dirty="0"/>
              <a:t> li </a:t>
            </a:r>
            <a:r>
              <a:rPr lang="en-US" sz="1600" b="0" dirty="0" err="1"/>
              <a:t>utilizza</a:t>
            </a:r>
            <a:r>
              <a:rPr lang="en-US" sz="1600" b="0" dirty="0"/>
              <a:t> per la </a:t>
            </a:r>
            <a:r>
              <a:rPr lang="en-US" sz="1600" b="0" dirty="0" err="1"/>
              <a:t>visualizzazione</a:t>
            </a:r>
            <a:r>
              <a:rPr lang="en-US" sz="1600" b="0" dirty="0"/>
              <a:t> </a:t>
            </a:r>
            <a:r>
              <a:rPr lang="en-US" sz="1600" b="0" dirty="0" err="1"/>
              <a:t>sull’applicativo</a:t>
            </a:r>
            <a:r>
              <a:rPr lang="en-US" sz="1600" b="0" dirty="0"/>
              <a:t> web, per </a:t>
            </a:r>
            <a:r>
              <a:rPr lang="en-US" sz="1600" b="0" dirty="0" err="1"/>
              <a:t>storicizzarli</a:t>
            </a:r>
            <a:r>
              <a:rPr lang="en-US" sz="1600" b="0" dirty="0"/>
              <a:t> </a:t>
            </a:r>
            <a:r>
              <a:rPr lang="en-US" sz="1600" b="0" dirty="0" err="1"/>
              <a:t>su</a:t>
            </a:r>
            <a:r>
              <a:rPr lang="en-US" sz="1600" b="0" dirty="0"/>
              <a:t> database o per </a:t>
            </a:r>
            <a:r>
              <a:rPr lang="en-US" sz="1600" b="0" dirty="0" err="1"/>
              <a:t>richiamare</a:t>
            </a:r>
            <a:r>
              <a:rPr lang="en-US" sz="1600" b="0" dirty="0"/>
              <a:t> </a:t>
            </a:r>
            <a:r>
              <a:rPr lang="en-US" sz="1600" b="0" dirty="0" err="1"/>
              <a:t>altre</a:t>
            </a:r>
            <a:r>
              <a:rPr lang="en-US" sz="1600" b="0" dirty="0"/>
              <a:t> procedure di </a:t>
            </a:r>
            <a:r>
              <a:rPr lang="en-US" sz="1600" b="0" dirty="0" err="1"/>
              <a:t>calcolo</a:t>
            </a: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Le </a:t>
            </a:r>
            <a:r>
              <a:rPr lang="en-US" sz="1600" b="0" dirty="0" err="1"/>
              <a:t>funzioni</a:t>
            </a:r>
            <a:r>
              <a:rPr lang="en-US" sz="1600" b="0" dirty="0"/>
              <a:t> di </a:t>
            </a:r>
            <a:r>
              <a:rPr lang="en-US" sz="1600" b="0" dirty="0" err="1"/>
              <a:t>calcolo</a:t>
            </a:r>
            <a:r>
              <a:rPr lang="en-US" sz="1600" b="0" dirty="0"/>
              <a:t> Python </a:t>
            </a:r>
            <a:r>
              <a:rPr lang="en-US" sz="1600" b="0" dirty="0" err="1"/>
              <a:t>sono</a:t>
            </a:r>
            <a:r>
              <a:rPr lang="en-US" sz="1600" b="0" dirty="0"/>
              <a:t> quelle consolidate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Oltre</a:t>
            </a:r>
            <a:r>
              <a:rPr lang="en-US" sz="1600" b="0" dirty="0"/>
              <a:t> </a:t>
            </a:r>
            <a:r>
              <a:rPr lang="en-US" sz="1600" b="0" dirty="0" err="1"/>
              <a:t>alle</a:t>
            </a:r>
            <a:r>
              <a:rPr lang="en-US" sz="1600" b="0" dirty="0"/>
              <a:t> </a:t>
            </a:r>
            <a:r>
              <a:rPr lang="en-US" sz="1600" b="0" dirty="0" err="1"/>
              <a:t>funzioni</a:t>
            </a:r>
            <a:r>
              <a:rPr lang="en-US" sz="1600" b="0" dirty="0"/>
              <a:t> consolidate </a:t>
            </a:r>
            <a:r>
              <a:rPr lang="en-US" sz="1600" b="0" dirty="0" err="1"/>
              <a:t>possibilità</a:t>
            </a:r>
            <a:r>
              <a:rPr lang="en-US" sz="1600" b="0" dirty="0"/>
              <a:t> </a:t>
            </a:r>
            <a:r>
              <a:rPr lang="en-US" sz="1600" b="0" dirty="0" err="1"/>
              <a:t>dell’utente</a:t>
            </a:r>
            <a:r>
              <a:rPr lang="en-US" sz="1600" b="0" dirty="0"/>
              <a:t> di </a:t>
            </a:r>
            <a:r>
              <a:rPr lang="en-US" sz="1600" b="0" dirty="0" err="1"/>
              <a:t>crearne</a:t>
            </a:r>
            <a:r>
              <a:rPr lang="en-US" sz="1600" b="0" dirty="0"/>
              <a:t> </a:t>
            </a:r>
            <a:r>
              <a:rPr lang="en-US" sz="1600" b="0" dirty="0" err="1"/>
              <a:t>nuove</a:t>
            </a:r>
            <a:r>
              <a:rPr lang="en-US" sz="1600" b="0" dirty="0"/>
              <a:t> da </a:t>
            </a:r>
            <a:r>
              <a:rPr lang="en-US" sz="1600" b="0" dirty="0" err="1"/>
              <a:t>testare</a:t>
            </a:r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it-IT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FCE40B7-3E1C-4866-8B24-A97DFD0B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32" y="242358"/>
            <a:ext cx="11102560" cy="545042"/>
          </a:xfrm>
        </p:spPr>
        <p:txBody>
          <a:bodyPr/>
          <a:lstStyle/>
          <a:p>
            <a:pPr algn="ctr"/>
            <a:r>
              <a:rPr lang="it-IT" dirty="0"/>
              <a:t>Iniziativa progettuale Product Governance</a:t>
            </a:r>
          </a:p>
        </p:txBody>
      </p:sp>
    </p:spTree>
    <p:extLst>
      <p:ext uri="{BB962C8B-B14F-4D97-AF65-F5344CB8AC3E}">
        <p14:creationId xmlns:p14="http://schemas.microsoft.com/office/powerpoint/2010/main" val="300484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194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Iniziativa progettuale Product Governance</vt:lpstr>
      <vt:lpstr>Iniziativa progettuale Product Governance</vt:lpstr>
    </vt:vector>
  </TitlesOfParts>
  <Company>GFT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IS – KGR/Fusion Risk Banche Estere</dc:title>
  <dc:creator>Casci, Riccardo</dc:creator>
  <cp:lastModifiedBy>Roberto</cp:lastModifiedBy>
  <cp:revision>57</cp:revision>
  <cp:lastPrinted>2017-07-04T14:19:36Z</cp:lastPrinted>
  <dcterms:created xsi:type="dcterms:W3CDTF">2017-06-28T09:10:24Z</dcterms:created>
  <dcterms:modified xsi:type="dcterms:W3CDTF">2019-05-07T23:30:23Z</dcterms:modified>
</cp:coreProperties>
</file>