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1286" r:id="rId2"/>
    <p:sldId id="1307" r:id="rId3"/>
    <p:sldId id="1308" r:id="rId4"/>
    <p:sldId id="1309" r:id="rId5"/>
  </p:sldIdLst>
  <p:sldSz cx="9906000" cy="6858000" type="A4"/>
  <p:notesSz cx="6805613" cy="9939338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7B02"/>
    <a:srgbClr val="8D0000"/>
    <a:srgbClr val="0070BF"/>
    <a:srgbClr val="8B0000"/>
    <a:srgbClr val="188010"/>
    <a:srgbClr val="DCDCDC"/>
    <a:srgbClr val="0092F6"/>
    <a:srgbClr val="D00000"/>
    <a:srgbClr val="21B216"/>
    <a:srgbClr val="008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0020" autoAdjust="0"/>
  </p:normalViewPr>
  <p:slideViewPr>
    <p:cSldViewPr snapToGrid="0">
      <p:cViewPr varScale="1">
        <p:scale>
          <a:sx n="132" d="100"/>
          <a:sy n="132" d="100"/>
        </p:scale>
        <p:origin x="738" y="120"/>
      </p:cViewPr>
      <p:guideLst>
        <p:guide orient="horz" pos="2160"/>
        <p:guide pos="31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771" y="43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714" tIns="44857" rIns="89714" bIns="44857" numCol="1" anchor="t" anchorCtr="0" compatLnSpc="1">
            <a:prstTxWarp prst="textNoShape">
              <a:avLst/>
            </a:prstTxWarp>
          </a:bodyPr>
          <a:lstStyle>
            <a:lvl1pPr defTabSz="896938" eaLnBrk="0" hangingPunct="0">
              <a:spcBef>
                <a:spcPct val="50000"/>
              </a:spcBef>
              <a:defRPr sz="1100" b="1">
                <a:solidFill>
                  <a:srgbClr val="291A6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2388" y="0"/>
            <a:ext cx="2955925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714" tIns="44857" rIns="89714" bIns="44857" numCol="1" anchor="t" anchorCtr="0" compatLnSpc="1">
            <a:prstTxWarp prst="textNoShape">
              <a:avLst/>
            </a:prstTxWarp>
          </a:bodyPr>
          <a:lstStyle>
            <a:lvl1pPr algn="r" defTabSz="896938" eaLnBrk="0" hangingPunct="0">
              <a:spcBef>
                <a:spcPct val="50000"/>
              </a:spcBef>
              <a:defRPr sz="1100" b="1">
                <a:solidFill>
                  <a:srgbClr val="291A6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559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714" tIns="44857" rIns="89714" bIns="44857" numCol="1" anchor="b" anchorCtr="0" compatLnSpc="1">
            <a:prstTxWarp prst="textNoShape">
              <a:avLst/>
            </a:prstTxWarp>
          </a:bodyPr>
          <a:lstStyle>
            <a:lvl1pPr defTabSz="896938" eaLnBrk="0" hangingPunct="0">
              <a:spcBef>
                <a:spcPct val="50000"/>
              </a:spcBef>
              <a:defRPr sz="1100" b="1">
                <a:solidFill>
                  <a:srgbClr val="291A6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2388" y="9431338"/>
            <a:ext cx="295592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714" tIns="44857" rIns="89714" bIns="44857" numCol="1" anchor="b" anchorCtr="0" compatLnSpc="1">
            <a:prstTxWarp prst="textNoShape">
              <a:avLst/>
            </a:prstTxWarp>
          </a:bodyPr>
          <a:lstStyle>
            <a:lvl1pPr algn="r" defTabSz="896938">
              <a:spcBef>
                <a:spcPct val="50000"/>
              </a:spcBef>
              <a:defRPr sz="1100" b="1">
                <a:solidFill>
                  <a:srgbClr val="291A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377EE3A-E7A8-4156-821E-5C8A21434288}" type="slidenum">
              <a:rPr lang="en-US" altLang="it-IT"/>
              <a:pPr>
                <a:defRPr/>
              </a:pPr>
              <a:t>‹#›</a:t>
            </a:fld>
            <a:endParaRPr lang="en-US" alt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7163" y="744538"/>
            <a:ext cx="6496050" cy="4497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35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5" name="Text Box 11"/>
          <p:cNvSpPr txBox="1">
            <a:spLocks noChangeArrowheads="1"/>
          </p:cNvSpPr>
          <p:nvPr/>
        </p:nvSpPr>
        <p:spPr bwMode="auto">
          <a:xfrm>
            <a:off x="474663" y="5553075"/>
            <a:ext cx="58562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21" tIns="44960" rIns="89921" bIns="44960">
            <a:spAutoFit/>
          </a:bodyPr>
          <a:lstStyle>
            <a:lvl1pPr defTabSz="89852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852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852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852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8525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1700" dirty="0">
              <a:solidFill>
                <a:srgbClr val="291A60"/>
              </a:solidFill>
              <a:latin typeface="Georgia" panose="02040502050405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rgbClr val="291A6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Segnaposto note 2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6" name="Segnaposto numero diapositiva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47A7B10-78B1-4DAF-B0CD-9D35A0F4EC0E}" type="slidenum">
              <a:rPr lang="fr-FR" altLang="en-US" sz="1100">
                <a:solidFill>
                  <a:srgbClr val="000000"/>
                </a:solidFill>
              </a:rPr>
              <a:pPr algn="r"/>
              <a:t>0</a:t>
            </a:fld>
            <a:endParaRPr lang="fr-FR" altLang="en-US" sz="1100">
              <a:solidFill>
                <a:srgbClr val="000000"/>
              </a:solidFill>
            </a:endParaRPr>
          </a:p>
        </p:txBody>
      </p:sp>
      <p:sp>
        <p:nvSpPr>
          <p:cNvPr id="8197" name="Date Placeholder 1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A37862-58EE-4093-84AB-233D26961B9D}" type="datetime2">
              <a:rPr lang="it-IT" altLang="en-US"/>
              <a:pPr/>
              <a:t>mercoledì 26 giugno 2019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66901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Segnaposto note 2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6" name="Segnaposto numero diapositiva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47A7B10-78B1-4DAF-B0CD-9D35A0F4EC0E}" type="slidenum">
              <a:rPr lang="fr-FR" altLang="en-US" sz="1100">
                <a:solidFill>
                  <a:srgbClr val="000000"/>
                </a:solidFill>
              </a:rPr>
              <a:pPr algn="r"/>
              <a:t>1</a:t>
            </a:fld>
            <a:endParaRPr lang="fr-FR" altLang="en-US" sz="1100">
              <a:solidFill>
                <a:srgbClr val="000000"/>
              </a:solidFill>
            </a:endParaRPr>
          </a:p>
        </p:txBody>
      </p:sp>
      <p:sp>
        <p:nvSpPr>
          <p:cNvPr id="8197" name="Date Placeholder 1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A37862-58EE-4093-84AB-233D26961B9D}" type="datetime2">
              <a:rPr lang="it-IT" altLang="en-US"/>
              <a:pPr/>
              <a:t>mercoledì 26 giugno 2019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620238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Segnaposto note 2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6" name="Segnaposto numero diapositiva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47A7B10-78B1-4DAF-B0CD-9D35A0F4EC0E}" type="slidenum">
              <a:rPr lang="fr-FR" altLang="en-US" sz="1100">
                <a:solidFill>
                  <a:srgbClr val="000000"/>
                </a:solidFill>
              </a:rPr>
              <a:pPr algn="r"/>
              <a:t>2</a:t>
            </a:fld>
            <a:endParaRPr lang="fr-FR" altLang="en-US" sz="1100">
              <a:solidFill>
                <a:srgbClr val="000000"/>
              </a:solidFill>
            </a:endParaRPr>
          </a:p>
        </p:txBody>
      </p:sp>
      <p:sp>
        <p:nvSpPr>
          <p:cNvPr id="8197" name="Date Placeholder 1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A37862-58EE-4093-84AB-233D26961B9D}" type="datetime2">
              <a:rPr lang="it-IT" altLang="en-US"/>
              <a:pPr/>
              <a:t>mercoledì 26 giugno 2019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905184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Segnaposto note 2"/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6" name="Segnaposto numero diapositiva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47A7B10-78B1-4DAF-B0CD-9D35A0F4EC0E}" type="slidenum">
              <a:rPr lang="fr-FR" altLang="en-US" sz="1100">
                <a:solidFill>
                  <a:srgbClr val="000000"/>
                </a:solidFill>
              </a:rPr>
              <a:pPr algn="r"/>
              <a:t>3</a:t>
            </a:fld>
            <a:endParaRPr lang="fr-FR" altLang="en-US" sz="1100">
              <a:solidFill>
                <a:srgbClr val="000000"/>
              </a:solidFill>
            </a:endParaRPr>
          </a:p>
        </p:txBody>
      </p:sp>
      <p:sp>
        <p:nvSpPr>
          <p:cNvPr id="8197" name="Date Placeholder 1"/>
          <p:cNvSpPr>
            <a:spLocks noGrp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A37862-58EE-4093-84AB-233D26961B9D}" type="datetime2">
              <a:rPr lang="it-IT" altLang="en-US"/>
              <a:pPr/>
              <a:t>mercoledì 26 giugno 2019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03716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567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191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74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68450" y="2286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1028" name="Picture 10" descr="hader_interno_list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1" descr="logo_interno_list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172200"/>
            <a:ext cx="12652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 descr="footer_interno_list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9388"/>
            <a:ext cx="99060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820738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</a:defRPr>
      </a:lvl2pPr>
      <a:lvl3pPr marL="1228725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36713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990033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90033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90033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90033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900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4757" y="1498848"/>
            <a:ext cx="9480892" cy="4749551"/>
          </a:xfrm>
        </p:spPr>
        <p:txBody>
          <a:bodyPr>
            <a:normAutofit fontScale="70000" lnSpcReduction="20000"/>
          </a:bodyPr>
          <a:lstStyle/>
          <a:p>
            <a:pPr marL="641350" lvl="2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altLang="en-US" sz="17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Gestione prodotti</a:t>
            </a:r>
            <a:r>
              <a:rPr lang="it-IT" altLang="en-US" sz="14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 </a:t>
            </a:r>
          </a:p>
          <a:p>
            <a:pPr marL="1049338" lvl="3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altLang="en-US" sz="12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Inserimento anagrafica (o recupero da fonti alimentanti) nuovo prodotto</a:t>
            </a:r>
          </a:p>
          <a:p>
            <a:pPr marL="1049338" lvl="3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altLang="en-US" sz="12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Associazione modello</a:t>
            </a:r>
          </a:p>
          <a:p>
            <a:pPr marL="1049338" lvl="3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altLang="en-US" sz="12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Data entry per passaggio parametri (con eventuale upload via </a:t>
            </a:r>
            <a:r>
              <a:rPr lang="it-IT" altLang="en-US" sz="1200" kern="1200" dirty="0" err="1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excel</a:t>
            </a:r>
            <a:r>
              <a:rPr lang="it-IT" altLang="en-US" sz="12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)</a:t>
            </a:r>
          </a:p>
          <a:p>
            <a:pPr marL="1049338" lvl="3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altLang="en-US" sz="12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Funzionalità per il calcolo</a:t>
            </a:r>
          </a:p>
          <a:p>
            <a:pPr marL="1049338" lvl="3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altLang="en-US" sz="12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Gestione esito e output del calcolo</a:t>
            </a:r>
          </a:p>
          <a:p>
            <a:pPr marL="1049338" lvl="3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altLang="en-US" sz="12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Gestione storico elaborazioni</a:t>
            </a:r>
          </a:p>
          <a:p>
            <a:pPr marL="1049338" lvl="3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altLang="en-US" sz="12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Funzionalità per il calcolo massivo</a:t>
            </a:r>
          </a:p>
          <a:p>
            <a:pPr marL="1049338" lvl="3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altLang="en-US" sz="12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Funzionalità per lo scarico su </a:t>
            </a:r>
            <a:r>
              <a:rPr lang="it-IT" altLang="en-US" sz="1200" kern="1200" dirty="0" err="1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excel</a:t>
            </a:r>
            <a:r>
              <a:rPr lang="it-IT" altLang="en-US" sz="12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 dei risultati</a:t>
            </a:r>
          </a:p>
          <a:p>
            <a:pPr marL="641350" lvl="2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altLang="en-US" sz="17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Visualizzazione dei dati delle fonti alimentanti</a:t>
            </a:r>
          </a:p>
          <a:p>
            <a:pPr marL="1049338" lvl="3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altLang="en-US" sz="12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Dati anagrafici</a:t>
            </a:r>
          </a:p>
          <a:p>
            <a:pPr marL="1049338" lvl="3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altLang="en-US" sz="12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Serie storiche</a:t>
            </a:r>
          </a:p>
          <a:p>
            <a:pPr marL="1049338" lvl="3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altLang="en-US" sz="12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Curve di mercato</a:t>
            </a:r>
          </a:p>
          <a:p>
            <a:pPr marL="641350" lvl="2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altLang="en-US" sz="17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Configurazione modelli</a:t>
            </a:r>
          </a:p>
          <a:p>
            <a:pPr marL="1049338" lvl="3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altLang="en-US" sz="12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Associazione entry point procedura </a:t>
            </a:r>
            <a:r>
              <a:rPr lang="it-IT" altLang="en-US" sz="1200" kern="1200" dirty="0" err="1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phyton</a:t>
            </a:r>
            <a:endParaRPr lang="it-IT" altLang="en-US" sz="1200" kern="1200" dirty="0">
              <a:solidFill>
                <a:srgbClr val="0D1441"/>
              </a:solidFill>
              <a:latin typeface="Tahoma" pitchFamily="34" charset="0"/>
              <a:ea typeface="MS PGothic" pitchFamily="34" charset="-128"/>
              <a:cs typeface="Tahoma" pitchFamily="34" charset="0"/>
            </a:endParaRPr>
          </a:p>
          <a:p>
            <a:pPr marL="1049338" lvl="3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altLang="en-US" sz="12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Definizione parametri input</a:t>
            </a:r>
            <a:endParaRPr lang="it-IT" sz="1200" kern="1200" dirty="0">
              <a:solidFill>
                <a:srgbClr val="0D1441"/>
              </a:solidFill>
              <a:latin typeface="Tahoma" pitchFamily="34" charset="0"/>
              <a:ea typeface="MS PGothic" pitchFamily="34" charset="-128"/>
              <a:cs typeface="Tahoma" pitchFamily="34" charset="0"/>
            </a:endParaRPr>
          </a:p>
          <a:p>
            <a:pPr marL="355600" lvl="2" indent="0">
              <a:buClr>
                <a:schemeClr val="accent2"/>
              </a:buClr>
              <a:buNone/>
              <a:defRPr/>
            </a:pPr>
            <a:endParaRPr lang="en-US" sz="1700" dirty="0">
              <a:ea typeface="Tahoma" pitchFamily="34" charset="0"/>
              <a:cs typeface="Tahoma" pitchFamily="34" charset="0"/>
            </a:endParaRPr>
          </a:p>
          <a:p>
            <a:pPr marL="355600" lvl="2" indent="0">
              <a:buClr>
                <a:schemeClr val="accent2"/>
              </a:buClr>
              <a:buNone/>
              <a:defRPr/>
            </a:pPr>
            <a:endParaRPr lang="it-IT" sz="17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1143000"/>
          </a:xfrm>
        </p:spPr>
        <p:txBody>
          <a:bodyPr/>
          <a:lstStyle/>
          <a:p>
            <a:r>
              <a:rPr lang="en-US" altLang="en-US" sz="2800" dirty="0"/>
              <a:t>Product Governance – </a:t>
            </a:r>
            <a:r>
              <a:rPr lang="en-US" altLang="en-US" sz="2800" dirty="0" err="1"/>
              <a:t>Funzionalità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previste</a:t>
            </a:r>
            <a:endParaRPr lang="it-IT" altLang="en-US" sz="2800" dirty="0"/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9393238" y="6554788"/>
            <a:ext cx="252412" cy="277812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it-IT" sz="800" dirty="0">
                <a:latin typeface="+mn-lt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C1A13-CDD5-4EEC-9F7C-84D2012439B0}"/>
              </a:ext>
            </a:extLst>
          </p:cNvPr>
          <p:cNvSpPr txBox="1"/>
          <p:nvPr/>
        </p:nvSpPr>
        <p:spPr>
          <a:xfrm>
            <a:off x="8767039" y="186172"/>
            <a:ext cx="878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+mn-lt"/>
              </a:rPr>
              <a:t>Bozza</a:t>
            </a:r>
            <a:endParaRPr lang="it-IT" sz="2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9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1143000"/>
          </a:xfrm>
        </p:spPr>
        <p:txBody>
          <a:bodyPr/>
          <a:lstStyle/>
          <a:p>
            <a:r>
              <a:rPr lang="en-US" altLang="en-US" sz="2800" dirty="0"/>
              <a:t>Product Governance - wireframe</a:t>
            </a:r>
            <a:endParaRPr lang="it-IT" altLang="en-US" sz="2800" dirty="0"/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9393238" y="6554788"/>
            <a:ext cx="252412" cy="277812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it-IT" sz="800" dirty="0">
                <a:latin typeface="+mn-lt"/>
              </a:rPr>
              <a:t>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167C81-F499-4A74-9DA1-42A3B2E0B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77" y="1458560"/>
            <a:ext cx="6085737" cy="4695825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3754705-60F6-405F-A8B1-D9454360AE8E}"/>
              </a:ext>
            </a:extLst>
          </p:cNvPr>
          <p:cNvSpPr txBox="1">
            <a:spLocks/>
          </p:cNvSpPr>
          <p:nvPr/>
        </p:nvSpPr>
        <p:spPr bwMode="auto">
          <a:xfrm>
            <a:off x="0" y="1404834"/>
            <a:ext cx="3530600" cy="474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8207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</a:defRPr>
            </a:lvl2pPr>
            <a:lvl3pPr marL="1228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+mn-lt"/>
              </a:defRPr>
            </a:lvl3pPr>
            <a:lvl4pPr marL="1636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0033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00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00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00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0033"/>
                </a:solidFill>
                <a:latin typeface="+mn-lt"/>
              </a:defRPr>
            </a:lvl9pPr>
          </a:lstStyle>
          <a:p>
            <a:pPr marL="641350" lvl="2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altLang="en-US" sz="17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Homepage</a:t>
            </a:r>
            <a:r>
              <a:rPr lang="it-IT" altLang="en-US" sz="14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 </a:t>
            </a:r>
          </a:p>
          <a:p>
            <a:pPr marL="1049338" lvl="3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altLang="en-US" sz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Elenco prodotti configurati con evidenza dell’ultima elaborazione effettuata</a:t>
            </a:r>
          </a:p>
          <a:p>
            <a:pPr marL="1049338" lvl="3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altLang="en-US" sz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Possibilità di filtrare la ricerca</a:t>
            </a:r>
          </a:p>
          <a:p>
            <a:pPr marL="1049338" lvl="3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sz="1200" kern="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Per ogni prodotto menu contestuale con funzionalità specifiche</a:t>
            </a:r>
            <a:endParaRPr lang="it-IT" sz="1700" kern="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8F8E1-810D-4356-909E-3CDC48220FA0}"/>
              </a:ext>
            </a:extLst>
          </p:cNvPr>
          <p:cNvSpPr txBox="1"/>
          <p:nvPr/>
        </p:nvSpPr>
        <p:spPr>
          <a:xfrm>
            <a:off x="8767039" y="186172"/>
            <a:ext cx="878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+mn-lt"/>
              </a:rPr>
              <a:t>Bozza</a:t>
            </a:r>
            <a:endParaRPr lang="it-IT" sz="2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031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1143000"/>
          </a:xfrm>
        </p:spPr>
        <p:txBody>
          <a:bodyPr/>
          <a:lstStyle/>
          <a:p>
            <a:r>
              <a:rPr lang="en-US" altLang="en-US" sz="2800" dirty="0"/>
              <a:t>Product Governance - wireframe</a:t>
            </a:r>
            <a:endParaRPr lang="it-IT" altLang="en-US" sz="2800" dirty="0"/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9393238" y="6554788"/>
            <a:ext cx="252412" cy="277812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it-IT" sz="800" dirty="0">
                <a:latin typeface="+mn-lt"/>
              </a:rPr>
              <a:t>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559485-D68F-477C-A184-287096182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458" y="1431698"/>
            <a:ext cx="6184856" cy="4525963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2349420-8791-4514-891B-06CFF487D693}"/>
              </a:ext>
            </a:extLst>
          </p:cNvPr>
          <p:cNvSpPr txBox="1">
            <a:spLocks/>
          </p:cNvSpPr>
          <p:nvPr/>
        </p:nvSpPr>
        <p:spPr bwMode="auto">
          <a:xfrm>
            <a:off x="0" y="1484662"/>
            <a:ext cx="3530600" cy="474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8207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</a:defRPr>
            </a:lvl2pPr>
            <a:lvl3pPr marL="1228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+mn-lt"/>
              </a:defRPr>
            </a:lvl3pPr>
            <a:lvl4pPr marL="1636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0033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00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00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00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0033"/>
                </a:solidFill>
                <a:latin typeface="+mn-lt"/>
              </a:defRPr>
            </a:lvl9pPr>
          </a:lstStyle>
          <a:p>
            <a:pPr marL="641350" lvl="2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altLang="en-US" sz="17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Dettaglio prodotto</a:t>
            </a:r>
            <a:r>
              <a:rPr lang="it-IT" altLang="en-US" sz="14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 </a:t>
            </a:r>
          </a:p>
          <a:p>
            <a:pPr marL="1049338" lvl="3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altLang="en-US" sz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Sezione con dati anagrafici</a:t>
            </a:r>
          </a:p>
          <a:p>
            <a:pPr marL="1049338" lvl="3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altLang="en-US" sz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Storico elaborazioni</a:t>
            </a:r>
          </a:p>
          <a:p>
            <a:pPr marL="1049338" lvl="3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sz="1200" kern="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Per ogni elaborazione sarà possibile visualizzare tutti i dati utilizzati e i risultati ottenuti</a:t>
            </a:r>
            <a:endParaRPr lang="it-IT" sz="1700" kern="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95350C-9A6E-4BC4-A6FD-58C9CE1C68D1}"/>
              </a:ext>
            </a:extLst>
          </p:cNvPr>
          <p:cNvSpPr txBox="1"/>
          <p:nvPr/>
        </p:nvSpPr>
        <p:spPr>
          <a:xfrm>
            <a:off x="8767039" y="186172"/>
            <a:ext cx="878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+mn-lt"/>
              </a:rPr>
              <a:t>Bozza</a:t>
            </a:r>
            <a:endParaRPr lang="it-IT" sz="2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423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1143000"/>
          </a:xfrm>
        </p:spPr>
        <p:txBody>
          <a:bodyPr/>
          <a:lstStyle/>
          <a:p>
            <a:r>
              <a:rPr lang="en-US" altLang="en-US" sz="2800" dirty="0"/>
              <a:t>Product Governance - wireframe</a:t>
            </a:r>
            <a:endParaRPr lang="it-IT" altLang="en-US" sz="2800" dirty="0"/>
          </a:p>
        </p:txBody>
      </p:sp>
      <p:sp>
        <p:nvSpPr>
          <p:cNvPr id="5" name="Slide Number Placeholder 9"/>
          <p:cNvSpPr txBox="1">
            <a:spLocks/>
          </p:cNvSpPr>
          <p:nvPr/>
        </p:nvSpPr>
        <p:spPr>
          <a:xfrm>
            <a:off x="9393238" y="6554788"/>
            <a:ext cx="252412" cy="277812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it-IT" sz="800" dirty="0">
                <a:latin typeface="+mn-lt"/>
              </a:rPr>
              <a:t>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BA626B-904D-4EC0-B17B-C6F1C67EC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03" y="1969077"/>
            <a:ext cx="7743590" cy="4525963"/>
          </a:xfr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6F1D32A-13FD-4D6C-A8A9-3DF412E84AAD}"/>
              </a:ext>
            </a:extLst>
          </p:cNvPr>
          <p:cNvSpPr txBox="1">
            <a:spLocks/>
          </p:cNvSpPr>
          <p:nvPr/>
        </p:nvSpPr>
        <p:spPr bwMode="auto">
          <a:xfrm>
            <a:off x="0" y="1346776"/>
            <a:ext cx="3548743" cy="51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82073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</a:defRPr>
            </a:lvl2pPr>
            <a:lvl3pPr marL="1228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+mn-lt"/>
              </a:defRPr>
            </a:lvl3pPr>
            <a:lvl4pPr marL="16367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0033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0033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0033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0033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0033"/>
                </a:solidFill>
                <a:latin typeface="+mn-lt"/>
              </a:defRPr>
            </a:lvl9pPr>
          </a:lstStyle>
          <a:p>
            <a:pPr marL="641350" lvl="2" indent="-285750">
              <a:lnSpc>
                <a:spcPct val="200000"/>
              </a:lnSpc>
              <a:spcBef>
                <a:spcPts val="3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it-IT" altLang="en-US" sz="17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Inserimento nuovo prodotto</a:t>
            </a:r>
            <a:r>
              <a:rPr lang="it-IT" altLang="en-US" sz="1400" kern="1200" dirty="0">
                <a:solidFill>
                  <a:srgbClr val="0D1441"/>
                </a:solidFill>
                <a:latin typeface="Tahoma" pitchFamily="34" charset="0"/>
                <a:ea typeface="MS PGothic" pitchFamily="34" charset="-128"/>
                <a:cs typeface="Tahoma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4BAD4-A3F6-4EEC-BA5E-59077E3320B4}"/>
              </a:ext>
            </a:extLst>
          </p:cNvPr>
          <p:cNvSpPr txBox="1"/>
          <p:nvPr/>
        </p:nvSpPr>
        <p:spPr>
          <a:xfrm>
            <a:off x="8767039" y="186172"/>
            <a:ext cx="878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+mn-lt"/>
              </a:rPr>
              <a:t>Bozza</a:t>
            </a:r>
            <a:endParaRPr lang="it-IT" sz="2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73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sterPresentazione">
  <a:themeElements>
    <a:clrScheme name="MasterPresentazio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Presentazion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sterPresentazio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Presentazio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Presentazio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Presentazio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Presentazio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Presentazio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Presentazio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Presentazio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Presentazio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Presentazio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Presentazio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Presentazio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11933</TotalTime>
  <Words>156</Words>
  <Application>Microsoft Office PowerPoint</Application>
  <PresentationFormat>A4 Paper (210x297 mm)</PresentationFormat>
  <Paragraphs>45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Georgia</vt:lpstr>
      <vt:lpstr>Tahoma</vt:lpstr>
      <vt:lpstr>Times New Roman</vt:lpstr>
      <vt:lpstr>Wingdings</vt:lpstr>
      <vt:lpstr>MasterPresentazione</vt:lpstr>
      <vt:lpstr>Product Governance – Funzionalità previste</vt:lpstr>
      <vt:lpstr>Product Governance - wireframe</vt:lpstr>
      <vt:lpstr>Product Governance - wireframe</vt:lpstr>
      <vt:lpstr>Product Governance - wireframe</vt:lpstr>
    </vt:vector>
  </TitlesOfParts>
  <Company>List Spa 2004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alex</dc:creator>
  <cp:lastModifiedBy>Roberto</cp:lastModifiedBy>
  <cp:revision>717</cp:revision>
  <cp:lastPrinted>2015-04-14T13:19:38Z</cp:lastPrinted>
  <dcterms:modified xsi:type="dcterms:W3CDTF">2019-06-26T16:49:05Z</dcterms:modified>
</cp:coreProperties>
</file>