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6" r:id="rId8"/>
    <p:sldId id="262" r:id="rId9"/>
    <p:sldId id="263" r:id="rId10"/>
    <p:sldId id="264" r:id="rId11"/>
    <p:sldId id="265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1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11/1/2020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11/1/2020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11/1/2020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11/1/2020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11/1/2020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11/1/2020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11/1/2020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11/1/2020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11/1/2020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11/1/2020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11/1/2020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11/1/2020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11/1/2020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11/1/2020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11/1/2020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11/1/2020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11/1/2020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11/1/2020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 smtClean="0"/>
              <a:t>Resultados de tratamiento</a:t>
            </a:r>
            <a:endParaRPr lang="es-A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7791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Prucalopride</a:t>
            </a:r>
            <a:r>
              <a:rPr lang="es-AR" dirty="0" smtClean="0"/>
              <a:t> en constipación</a:t>
            </a:r>
            <a:endParaRPr lang="es-AR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67890"/>
            <a:ext cx="5131955" cy="3167150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2377" y="2867890"/>
            <a:ext cx="5131956" cy="316715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0044" y="2867890"/>
            <a:ext cx="5131956" cy="316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3334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Dieta en constipación</a:t>
            </a:r>
            <a:endParaRPr lang="es-AR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34650"/>
            <a:ext cx="4862145" cy="3000638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3940" y="2934648"/>
            <a:ext cx="4862149" cy="300064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7881" y="2934647"/>
            <a:ext cx="4862151" cy="3000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7943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Psyllium</a:t>
            </a:r>
            <a:r>
              <a:rPr lang="es-AR" dirty="0" smtClean="0"/>
              <a:t> en constipación</a:t>
            </a:r>
            <a:endParaRPr lang="es-AR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30" y="2893086"/>
            <a:ext cx="4983323" cy="3075422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3938" y="2888878"/>
            <a:ext cx="4990391" cy="3079784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4400" y="2951773"/>
            <a:ext cx="4982562" cy="3074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63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Tabla</a:t>
            </a:r>
            <a:endParaRPr lang="es-AR" dirty="0"/>
          </a:p>
        </p:txBody>
      </p:sp>
      <p:graphicFrame>
        <p:nvGraphicFramePr>
          <p:cNvPr id="10" name="Marcador de contenido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3146656"/>
              </p:ext>
            </p:extLst>
          </p:nvPr>
        </p:nvGraphicFramePr>
        <p:xfrm>
          <a:off x="2237264" y="2603496"/>
          <a:ext cx="7314059" cy="40300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49838">
                  <a:extLst>
                    <a:ext uri="{9D8B030D-6E8A-4147-A177-3AD203B41FA5}">
                      <a16:colId xmlns:a16="http://schemas.microsoft.com/office/drawing/2014/main" val="2725493456"/>
                    </a:ext>
                  </a:extLst>
                </a:gridCol>
                <a:gridCol w="580304">
                  <a:extLst>
                    <a:ext uri="{9D8B030D-6E8A-4147-A177-3AD203B41FA5}">
                      <a16:colId xmlns:a16="http://schemas.microsoft.com/office/drawing/2014/main" val="891661659"/>
                    </a:ext>
                  </a:extLst>
                </a:gridCol>
                <a:gridCol w="582536">
                  <a:extLst>
                    <a:ext uri="{9D8B030D-6E8A-4147-A177-3AD203B41FA5}">
                      <a16:colId xmlns:a16="http://schemas.microsoft.com/office/drawing/2014/main" val="40914254"/>
                    </a:ext>
                  </a:extLst>
                </a:gridCol>
                <a:gridCol w="508882">
                  <a:extLst>
                    <a:ext uri="{9D8B030D-6E8A-4147-A177-3AD203B41FA5}">
                      <a16:colId xmlns:a16="http://schemas.microsoft.com/office/drawing/2014/main" val="3827860990"/>
                    </a:ext>
                  </a:extLst>
                </a:gridCol>
                <a:gridCol w="535665">
                  <a:extLst>
                    <a:ext uri="{9D8B030D-6E8A-4147-A177-3AD203B41FA5}">
                      <a16:colId xmlns:a16="http://schemas.microsoft.com/office/drawing/2014/main" val="3293243484"/>
                    </a:ext>
                  </a:extLst>
                </a:gridCol>
                <a:gridCol w="535665">
                  <a:extLst>
                    <a:ext uri="{9D8B030D-6E8A-4147-A177-3AD203B41FA5}">
                      <a16:colId xmlns:a16="http://schemas.microsoft.com/office/drawing/2014/main" val="2910479115"/>
                    </a:ext>
                  </a:extLst>
                </a:gridCol>
                <a:gridCol w="535665">
                  <a:extLst>
                    <a:ext uri="{9D8B030D-6E8A-4147-A177-3AD203B41FA5}">
                      <a16:colId xmlns:a16="http://schemas.microsoft.com/office/drawing/2014/main" val="3331987346"/>
                    </a:ext>
                  </a:extLst>
                </a:gridCol>
                <a:gridCol w="535665">
                  <a:extLst>
                    <a:ext uri="{9D8B030D-6E8A-4147-A177-3AD203B41FA5}">
                      <a16:colId xmlns:a16="http://schemas.microsoft.com/office/drawing/2014/main" val="269719483"/>
                    </a:ext>
                  </a:extLst>
                </a:gridCol>
                <a:gridCol w="535665">
                  <a:extLst>
                    <a:ext uri="{9D8B030D-6E8A-4147-A177-3AD203B41FA5}">
                      <a16:colId xmlns:a16="http://schemas.microsoft.com/office/drawing/2014/main" val="3483042684"/>
                    </a:ext>
                  </a:extLst>
                </a:gridCol>
                <a:gridCol w="535665">
                  <a:extLst>
                    <a:ext uri="{9D8B030D-6E8A-4147-A177-3AD203B41FA5}">
                      <a16:colId xmlns:a16="http://schemas.microsoft.com/office/drawing/2014/main" val="3688433979"/>
                    </a:ext>
                  </a:extLst>
                </a:gridCol>
                <a:gridCol w="678509">
                  <a:extLst>
                    <a:ext uri="{9D8B030D-6E8A-4147-A177-3AD203B41FA5}">
                      <a16:colId xmlns:a16="http://schemas.microsoft.com/office/drawing/2014/main" val="1509778052"/>
                    </a:ext>
                  </a:extLst>
                </a:gridCol>
              </a:tblGrid>
              <a:tr h="244916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name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algo efectiva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muy efectiva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no efectiva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no se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&gt; 65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&lt; 40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41-65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Hombre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Mujer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% Muy efectiva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extLst>
                  <a:ext uri="{0D108BD9-81ED-4DB2-BD59-A6C34878D82A}">
                    <a16:rowId xmlns:a16="http://schemas.microsoft.com/office/drawing/2014/main" val="2336135371"/>
                  </a:ext>
                </a:extLst>
              </a:tr>
              <a:tr h="136163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&lt;chr&gt;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&lt;int&gt;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&lt;int&gt;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&lt;int&gt;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&lt;int&gt;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&lt;int&gt;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&lt;int&gt;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&lt;int&gt;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&lt;int&gt;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&lt;int&gt;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&lt;dbl&gt;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extLst>
                  <a:ext uri="{0D108BD9-81ED-4DB2-BD59-A6C34878D82A}">
                    <a16:rowId xmlns:a16="http://schemas.microsoft.com/office/drawing/2014/main" val="3338127817"/>
                  </a:ext>
                </a:extLst>
              </a:tr>
              <a:tr h="136163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Polietilenglicol en estreñimiento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145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149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49.0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extLst>
                  <a:ext uri="{0D108BD9-81ED-4DB2-BD59-A6C34878D82A}">
                    <a16:rowId xmlns:a16="http://schemas.microsoft.com/office/drawing/2014/main" val="2988999503"/>
                  </a:ext>
                </a:extLst>
              </a:tr>
              <a:tr h="136163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Linaclotida en estreñimiento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137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135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44.4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extLst>
                  <a:ext uri="{0D108BD9-81ED-4DB2-BD59-A6C34878D82A}">
                    <a16:rowId xmlns:a16="http://schemas.microsoft.com/office/drawing/2014/main" val="981894700"/>
                  </a:ext>
                </a:extLst>
              </a:tr>
              <a:tr h="136163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Rifaximina en diarrea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172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39.5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extLst>
                  <a:ext uri="{0D108BD9-81ED-4DB2-BD59-A6C34878D82A}">
                    <a16:rowId xmlns:a16="http://schemas.microsoft.com/office/drawing/2014/main" val="2202425435"/>
                  </a:ext>
                </a:extLst>
              </a:tr>
              <a:tr h="136163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Dieta en diarrea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153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112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36.8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extLst>
                  <a:ext uri="{0D108BD9-81ED-4DB2-BD59-A6C34878D82A}">
                    <a16:rowId xmlns:a16="http://schemas.microsoft.com/office/drawing/2014/main" val="1108050826"/>
                  </a:ext>
                </a:extLst>
              </a:tr>
              <a:tr h="136163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Loperamida en diarrea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150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34.2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extLst>
                  <a:ext uri="{0D108BD9-81ED-4DB2-BD59-A6C34878D82A}">
                    <a16:rowId xmlns:a16="http://schemas.microsoft.com/office/drawing/2014/main" val="3694406317"/>
                  </a:ext>
                </a:extLst>
              </a:tr>
              <a:tr h="136163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Prucalopride en estreñimiento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147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33.6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extLst>
                  <a:ext uri="{0D108BD9-81ED-4DB2-BD59-A6C34878D82A}">
                    <a16:rowId xmlns:a16="http://schemas.microsoft.com/office/drawing/2014/main" val="663593123"/>
                  </a:ext>
                </a:extLst>
              </a:tr>
              <a:tr h="136163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Dieta en estreñimiento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180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99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32.6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extLst>
                  <a:ext uri="{0D108BD9-81ED-4DB2-BD59-A6C34878D82A}">
                    <a16:rowId xmlns:a16="http://schemas.microsoft.com/office/drawing/2014/main" val="4262828817"/>
                  </a:ext>
                </a:extLst>
              </a:tr>
              <a:tr h="136163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Colestiramina en diarrea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96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31.6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extLst>
                  <a:ext uri="{0D108BD9-81ED-4DB2-BD59-A6C34878D82A}">
                    <a16:rowId xmlns:a16="http://schemas.microsoft.com/office/drawing/2014/main" val="3433117458"/>
                  </a:ext>
                </a:extLst>
              </a:tr>
              <a:tr h="136163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Antiespasmódicos en diarrea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138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90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29.6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extLst>
                  <a:ext uri="{0D108BD9-81ED-4DB2-BD59-A6C34878D82A}">
                    <a16:rowId xmlns:a16="http://schemas.microsoft.com/office/drawing/2014/main" val="2786855345"/>
                  </a:ext>
                </a:extLst>
              </a:tr>
              <a:tr h="136163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Psyllium en estreñimiento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186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26.3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extLst>
                  <a:ext uri="{0D108BD9-81ED-4DB2-BD59-A6C34878D82A}">
                    <a16:rowId xmlns:a16="http://schemas.microsoft.com/office/drawing/2014/main" val="841797765"/>
                  </a:ext>
                </a:extLst>
              </a:tr>
              <a:tr h="136163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Trimebutina en diarrea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198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79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26.0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extLst>
                  <a:ext uri="{0D108BD9-81ED-4DB2-BD59-A6C34878D82A}">
                    <a16:rowId xmlns:a16="http://schemas.microsoft.com/office/drawing/2014/main" val="1296167013"/>
                  </a:ext>
                </a:extLst>
              </a:tr>
              <a:tr h="136163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Trimebutina/simeticona en diarrea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171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79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26.0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extLst>
                  <a:ext uri="{0D108BD9-81ED-4DB2-BD59-A6C34878D82A}">
                    <a16:rowId xmlns:a16="http://schemas.microsoft.com/office/drawing/2014/main" val="609132709"/>
                  </a:ext>
                </a:extLst>
              </a:tr>
              <a:tr h="136163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Amitriptilina en diarrea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131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77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25.3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extLst>
                  <a:ext uri="{0D108BD9-81ED-4DB2-BD59-A6C34878D82A}">
                    <a16:rowId xmlns:a16="http://schemas.microsoft.com/office/drawing/2014/main" val="1127781089"/>
                  </a:ext>
                </a:extLst>
              </a:tr>
              <a:tr h="136163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Probióticos en diarrea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165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18.1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extLst>
                  <a:ext uri="{0D108BD9-81ED-4DB2-BD59-A6C34878D82A}">
                    <a16:rowId xmlns:a16="http://schemas.microsoft.com/office/drawing/2014/main" val="149708589"/>
                  </a:ext>
                </a:extLst>
              </a:tr>
              <a:tr h="136163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Alverina/simeticona en diarrea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166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63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15.5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extLst>
                  <a:ext uri="{0D108BD9-81ED-4DB2-BD59-A6C34878D82A}">
                    <a16:rowId xmlns:a16="http://schemas.microsoft.com/office/drawing/2014/main" val="2526259647"/>
                  </a:ext>
                </a:extLst>
              </a:tr>
              <a:tr h="136163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Otilonio en diarrea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177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14.8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extLst>
                  <a:ext uri="{0D108BD9-81ED-4DB2-BD59-A6C34878D82A}">
                    <a16:rowId xmlns:a16="http://schemas.microsoft.com/office/drawing/2014/main" val="1625802351"/>
                  </a:ext>
                </a:extLst>
              </a:tr>
              <a:tr h="244916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Bisacodilo/picosulfato en estreñimiento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142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70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13.8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extLst>
                  <a:ext uri="{0D108BD9-81ED-4DB2-BD59-A6C34878D82A}">
                    <a16:rowId xmlns:a16="http://schemas.microsoft.com/office/drawing/2014/main" val="1064667697"/>
                  </a:ext>
                </a:extLst>
              </a:tr>
              <a:tr h="136163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Lactulosa en estreñimiento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180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8.9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extLst>
                  <a:ext uri="{0D108BD9-81ED-4DB2-BD59-A6C34878D82A}">
                    <a16:rowId xmlns:a16="http://schemas.microsoft.com/office/drawing/2014/main" val="1281314087"/>
                  </a:ext>
                </a:extLst>
              </a:tr>
              <a:tr h="136163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Senósidos en estreñimiento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99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111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67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8.9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extLst>
                  <a:ext uri="{0D108BD9-81ED-4DB2-BD59-A6C34878D82A}">
                    <a16:rowId xmlns:a16="http://schemas.microsoft.com/office/drawing/2014/main" val="1508659828"/>
                  </a:ext>
                </a:extLst>
              </a:tr>
              <a:tr h="136163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Antibióticos en estreñimiento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95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133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8.6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extLst>
                  <a:ext uri="{0D108BD9-81ED-4DB2-BD59-A6C34878D82A}">
                    <a16:rowId xmlns:a16="http://schemas.microsoft.com/office/drawing/2014/main" val="2281282791"/>
                  </a:ext>
                </a:extLst>
              </a:tr>
              <a:tr h="136163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Pinaverio en diarrea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149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8.6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extLst>
                  <a:ext uri="{0D108BD9-81ED-4DB2-BD59-A6C34878D82A}">
                    <a16:rowId xmlns:a16="http://schemas.microsoft.com/office/drawing/2014/main" val="702883956"/>
                  </a:ext>
                </a:extLst>
              </a:tr>
              <a:tr h="136163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Bismuto en diarrea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132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7.2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extLst>
                  <a:ext uri="{0D108BD9-81ED-4DB2-BD59-A6C34878D82A}">
                    <a16:rowId xmlns:a16="http://schemas.microsoft.com/office/drawing/2014/main" val="3595745451"/>
                  </a:ext>
                </a:extLst>
              </a:tr>
              <a:tr h="136163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Otros antibióticos en diarrea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98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77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6.9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extLst>
                  <a:ext uri="{0D108BD9-81ED-4DB2-BD59-A6C34878D82A}">
                    <a16:rowId xmlns:a16="http://schemas.microsoft.com/office/drawing/2014/main" val="3704182392"/>
                  </a:ext>
                </a:extLst>
              </a:tr>
              <a:tr h="136163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Sales biliares en estreñimiento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75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5.9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extLst>
                  <a:ext uri="{0D108BD9-81ED-4DB2-BD59-A6C34878D82A}">
                    <a16:rowId xmlns:a16="http://schemas.microsoft.com/office/drawing/2014/main" val="217133745"/>
                  </a:ext>
                </a:extLst>
              </a:tr>
              <a:tr h="136163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Trimebutina en estreñimiento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116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165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3.9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extLst>
                  <a:ext uri="{0D108BD9-81ED-4DB2-BD59-A6C34878D82A}">
                    <a16:rowId xmlns:a16="http://schemas.microsoft.com/office/drawing/2014/main" val="4163457026"/>
                  </a:ext>
                </a:extLst>
              </a:tr>
              <a:tr h="136163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Carbón en diarrea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168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1.0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1" marR="6101" marT="6101" marB="0" anchor="b"/>
                </a:tc>
                <a:extLst>
                  <a:ext uri="{0D108BD9-81ED-4DB2-BD59-A6C34878D82A}">
                    <a16:rowId xmlns:a16="http://schemas.microsoft.com/office/drawing/2014/main" val="34412734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6680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Rifaximina</a:t>
            </a:r>
            <a:r>
              <a:rPr lang="es-AR" dirty="0" smtClean="0"/>
              <a:t> en diarrea</a:t>
            </a:r>
            <a:endParaRPr lang="es-AR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387367"/>
            <a:ext cx="4926874" cy="304058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8859" y="2387367"/>
            <a:ext cx="4926873" cy="304058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65126" y="2387367"/>
            <a:ext cx="4926874" cy="3040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768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Dieta en diarrea</a:t>
            </a:r>
            <a:endParaRPr lang="es-AR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47999"/>
            <a:ext cx="4362686" cy="2692401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6759" y="3047999"/>
            <a:ext cx="4638069" cy="2862351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3403" y="3047999"/>
            <a:ext cx="4638069" cy="2862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234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Loperamida</a:t>
            </a:r>
            <a:r>
              <a:rPr lang="es-AR" dirty="0" smtClean="0"/>
              <a:t> en diarrea</a:t>
            </a:r>
            <a:endParaRPr lang="es-AR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42" y="2841105"/>
            <a:ext cx="4765654" cy="2941089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2005" y="2823856"/>
            <a:ext cx="4793603" cy="2958338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2618" y="2841105"/>
            <a:ext cx="4765653" cy="2941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763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Colestiramina</a:t>
            </a:r>
            <a:r>
              <a:rPr lang="es-AR" dirty="0" smtClean="0"/>
              <a:t> en diarrea</a:t>
            </a:r>
            <a:endParaRPr lang="es-AR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65" y="2867990"/>
            <a:ext cx="4956688" cy="3058985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7722" y="2867990"/>
            <a:ext cx="4956689" cy="3058985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5310" y="2867990"/>
            <a:ext cx="4956690" cy="3058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101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Antiespasmódicos en diarrea</a:t>
            </a:r>
            <a:endParaRPr lang="es-AR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35143"/>
            <a:ext cx="4996843" cy="3083766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9371" y="2993317"/>
            <a:ext cx="4982597" cy="3074974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5710" y="3249809"/>
            <a:ext cx="5307820" cy="3275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8576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PEG en constipación</a:t>
            </a:r>
            <a:endParaRPr lang="es-AR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34" y="2826327"/>
            <a:ext cx="5225863" cy="3225104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804" y="2826327"/>
            <a:ext cx="5225863" cy="3225104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0842" y="2826327"/>
            <a:ext cx="5225864" cy="3225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418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Linaclotida</a:t>
            </a:r>
            <a:r>
              <a:rPr lang="es-AR" dirty="0" smtClean="0"/>
              <a:t> en constipación</a:t>
            </a:r>
            <a:endParaRPr lang="es-AR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65556"/>
            <a:ext cx="5167675" cy="3189194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5750" y="2765556"/>
            <a:ext cx="5167676" cy="3189194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4325" y="2765556"/>
            <a:ext cx="5167675" cy="3189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3907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la de reuniones Ion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Sala de reuniones Ion</Template>
  <TotalTime>174</TotalTime>
  <Words>426</Words>
  <Application>Microsoft Office PowerPoint</Application>
  <PresentationFormat>Panorámica</PresentationFormat>
  <Paragraphs>320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7" baseType="lpstr">
      <vt:lpstr>Arial</vt:lpstr>
      <vt:lpstr>Calibri</vt:lpstr>
      <vt:lpstr>Century Gothic</vt:lpstr>
      <vt:lpstr>Wingdings 3</vt:lpstr>
      <vt:lpstr>Sala de reuniones Ion</vt:lpstr>
      <vt:lpstr>Resultados de tratamiento</vt:lpstr>
      <vt:lpstr>Tabla</vt:lpstr>
      <vt:lpstr>Rifaximina en diarrea</vt:lpstr>
      <vt:lpstr>Dieta en diarrea</vt:lpstr>
      <vt:lpstr>Loperamida en diarrea</vt:lpstr>
      <vt:lpstr>Colestiramina en diarrea</vt:lpstr>
      <vt:lpstr>Antiespasmódicos en diarrea</vt:lpstr>
      <vt:lpstr>PEG en constipación</vt:lpstr>
      <vt:lpstr>Linaclotida en constipación</vt:lpstr>
      <vt:lpstr>Prucalopride en constipación</vt:lpstr>
      <vt:lpstr>Dieta en constipación</vt:lpstr>
      <vt:lpstr>Psyllium en constipación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Resultados de tratamiento</dc:title>
  <dc:creator>Ale</dc:creator>
  <cp:lastModifiedBy>Ale</cp:lastModifiedBy>
  <cp:revision>9</cp:revision>
  <dcterms:created xsi:type="dcterms:W3CDTF">2020-11-01T23:31:49Z</dcterms:created>
  <dcterms:modified xsi:type="dcterms:W3CDTF">2020-11-02T02:27:39Z</dcterms:modified>
</cp:coreProperties>
</file>