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12.xml" ContentType="application/vnd.openxmlformats-officedocument.drawingml.chartshapes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3.xml" ContentType="application/vnd.openxmlformats-officedocument.drawingml.chartshapes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4.xml" ContentType="application/vnd.openxmlformats-officedocument.drawingml.chartshapes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5.xml" ContentType="application/vnd.openxmlformats-officedocument.drawingml.chartshapes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16.xml" ContentType="application/vnd.openxmlformats-officedocument.drawingml.chartshapes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17.xml" ContentType="application/vnd.openxmlformats-officedocument.drawingml.chartshapes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8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5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6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7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8.xlsx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8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Hoja_de_c_lculo_de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Hoja_de_c_lculo_de_Microsoft_Excel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Mejorar la calidad de vida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568888128114426E-2"/>
                      <c:h val="6.8909149323725244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20.3 %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568888128114426E-2"/>
                      <c:h val="6.5990506828014744E-2"/>
                    </c:manualLayout>
                  </c15:layout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13.6 %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815264939708627E-2"/>
                      <c:h val="6.3071864332304231E-2"/>
                    </c:manualLayout>
                  </c15:layout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38.799999999999997</c:v>
                </c:pt>
                <c:pt idx="1">
                  <c:v>27.3</c:v>
                </c:pt>
                <c:pt idx="2">
                  <c:v>20.3</c:v>
                </c:pt>
                <c:pt idx="3">
                  <c:v>13.6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Mejorar los síntomas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28.1%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399806002510555E-2"/>
                      <c:h val="7.4746434315146285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73797025371829E-2"/>
                      <c:h val="5.7234579340883197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2427536231884055E-2"/>
                      <c:h val="5.7234579340883197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28.1</c:v>
                </c:pt>
                <c:pt idx="1">
                  <c:v>28.1</c:v>
                </c:pt>
                <c:pt idx="2">
                  <c:v>18.7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4652416"/>
        <c:axId val="-1744658400"/>
      </c:barChart>
      <c:catAx>
        <c:axId val="-174465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744658400"/>
        <c:crosses val="autoZero"/>
        <c:auto val="1"/>
        <c:lblAlgn val="ctr"/>
        <c:lblOffset val="100"/>
        <c:noMultiLvlLbl val="0"/>
      </c:catAx>
      <c:valAx>
        <c:axId val="-174465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74465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Algo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 25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4.4722222222222219E-2"/>
                      <c:h val="5.7234579340883197E-2"/>
                    </c:manualLayout>
                  </c15:layout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 37.5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1117102210049829E-2"/>
                      <c:h val="6.3071864332304231E-2"/>
                    </c:manualLayout>
                  </c15:layout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12.5</c:v>
                </c:pt>
                <c:pt idx="1">
                  <c:v>25</c:v>
                </c:pt>
                <c:pt idx="2">
                  <c:v>25</c:v>
                </c:pt>
                <c:pt idx="3">
                  <c:v>37.5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Bastante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31</a:t>
                    </a:r>
                    <a:r>
                      <a:rPr lang="en-US" baseline="0" dirty="0" smtClean="0"/>
                      <a:t>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1654589371980662E-2"/>
                      <c:h val="8.0583719306567311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31</c:v>
                </c:pt>
                <c:pt idx="1">
                  <c:v>27.6</c:v>
                </c:pt>
                <c:pt idx="2">
                  <c:v>23.3</c:v>
                </c:pt>
                <c:pt idx="3">
                  <c:v>18.100000000000001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mucho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8682625-3F83-4D06-A3E4-0BF1C58512B6}" type="VALUE">
                      <a:rPr lang="en-US" smtClean="0"/>
                      <a:pPr/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2026B9-DD29-421B-91B0-0CE2E3A5DC9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42.8</c:v>
                </c:pt>
                <c:pt idx="1">
                  <c:v>27.2</c:v>
                </c:pt>
                <c:pt idx="2">
                  <c:v>17.8</c:v>
                </c:pt>
                <c:pt idx="3">
                  <c:v>12.2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38912"/>
        <c:axId val="-1588142176"/>
      </c:barChart>
      <c:catAx>
        <c:axId val="-158813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2176"/>
        <c:crosses val="autoZero"/>
        <c:auto val="1"/>
        <c:lblAlgn val="ctr"/>
        <c:lblOffset val="100"/>
        <c:noMultiLvlLbl val="0"/>
      </c:catAx>
      <c:valAx>
        <c:axId val="-1588142176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3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 veces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 16.7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1968599033816426E-2"/>
                      <c:h val="6.3071864332304231E-2"/>
                    </c:manualLayout>
                  </c15:layout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 11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4.5078454867054661E-2"/>
                      <c:h val="6.0153221836593711E-2"/>
                    </c:manualLayout>
                  </c15:layout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50</c:v>
                </c:pt>
                <c:pt idx="1">
                  <c:v>22.2</c:v>
                </c:pt>
                <c:pt idx="2">
                  <c:v>16.7</c:v>
                </c:pt>
                <c:pt idx="3">
                  <c:v>11.1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Frecuentemente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36.1%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36</c:v>
                </c:pt>
                <c:pt idx="1">
                  <c:v>27.7</c:v>
                </c:pt>
                <c:pt idx="2">
                  <c:v>20.6</c:v>
                </c:pt>
                <c:pt idx="3">
                  <c:v>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53600"/>
        <c:axId val="-1588153056"/>
      </c:barChart>
      <c:catAx>
        <c:axId val="-158815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53056"/>
        <c:crosses val="autoZero"/>
        <c:auto val="1"/>
        <c:lblAlgn val="ctr"/>
        <c:lblOffset val="100"/>
        <c:noMultiLvlLbl val="0"/>
      </c:catAx>
      <c:valAx>
        <c:axId val="-158815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5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 veces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20.3 %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13.6 %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45</c:v>
                </c:pt>
                <c:pt idx="1">
                  <c:v>26.7</c:v>
                </c:pt>
                <c:pt idx="2">
                  <c:v>20</c:v>
                </c:pt>
                <c:pt idx="3">
                  <c:v>8.3000000000000007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Casi nunca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28.1%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37.5</c:v>
                </c:pt>
                <c:pt idx="1">
                  <c:v>37.5</c:v>
                </c:pt>
                <c:pt idx="2">
                  <c:v>12.5</c:v>
                </c:pt>
                <c:pt idx="3">
                  <c:v>12.5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Frecuentemente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8682625-3F83-4D06-A3E4-0BF1C58512B6}" type="VALUE">
                      <a:rPr lang="en-US" smtClean="0"/>
                      <a:pPr/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2026B9-DD29-421B-91B0-0CE2E3A5DC9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32.9</c:v>
                </c:pt>
                <c:pt idx="1">
                  <c:v>27.2</c:v>
                </c:pt>
                <c:pt idx="2">
                  <c:v>20.8</c:v>
                </c:pt>
                <c:pt idx="3">
                  <c:v>19.899999999999999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Nunca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D50B12-5867-493E-9433-BDEF8272250E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0 %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B078842-2464-4EE1-9090-0B6DB69B6359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B81E1B0-F9B2-4BD9-AB6C-A80027893435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52512"/>
        <c:axId val="-1588141632"/>
      </c:barChart>
      <c:catAx>
        <c:axId val="-158815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1632"/>
        <c:crosses val="autoZero"/>
        <c:auto val="1"/>
        <c:lblAlgn val="ctr"/>
        <c:lblOffset val="100"/>
        <c:noMultiLvlLbl val="0"/>
      </c:catAx>
      <c:valAx>
        <c:axId val="-158814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5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Los 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21 %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612927460154437E-2"/>
                      <c:h val="7.1827791819435771E-2"/>
                    </c:manualLayout>
                  </c15:layout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17.3 %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36.799999999999997</c:v>
                </c:pt>
                <c:pt idx="1">
                  <c:v>24.8</c:v>
                </c:pt>
                <c:pt idx="2">
                  <c:v>21</c:v>
                </c:pt>
                <c:pt idx="3">
                  <c:v>17.3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0</a:t>
                    </a:r>
                    <a:r>
                      <a:rPr lang="en-US" baseline="0" dirty="0" smtClean="0"/>
                      <a:t>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0</c:v>
                </c:pt>
                <c:pt idx="1">
                  <c:v>60</c:v>
                </c:pt>
                <c:pt idx="2">
                  <c:v>0</c:v>
                </c:pt>
                <c:pt idx="3">
                  <c:v>40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8682625-3F83-4D06-A3E4-0BF1C58512B6}" type="VALUE">
                      <a:rPr lang="en-US" smtClean="0"/>
                      <a:pPr/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2026B9-DD29-421B-91B0-0CE2E3A5DC9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37.799999999999997</c:v>
                </c:pt>
                <c:pt idx="1">
                  <c:v>28.5</c:v>
                </c:pt>
                <c:pt idx="2">
                  <c:v>20</c:v>
                </c:pt>
                <c:pt idx="3">
                  <c:v>12.7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45984"/>
        <c:axId val="-1588147616"/>
      </c:barChart>
      <c:catAx>
        <c:axId val="-158814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7616"/>
        <c:crosses val="autoZero"/>
        <c:auto val="1"/>
        <c:lblAlgn val="ctr"/>
        <c:lblOffset val="100"/>
        <c:noMultiLvlLbl val="0"/>
      </c:catAx>
      <c:valAx>
        <c:axId val="-158814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 veces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24,7%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1195652173913045E-2"/>
                      <c:h val="7.7665076810856798E-2"/>
                    </c:manualLayout>
                  </c15:layout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16.4 %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32</c:v>
                </c:pt>
                <c:pt idx="1">
                  <c:v>26.8</c:v>
                </c:pt>
                <c:pt idx="2">
                  <c:v>24.7</c:v>
                </c:pt>
                <c:pt idx="3">
                  <c:v>16.399999999999999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Siempre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54.8</a:t>
                    </a:r>
                    <a:r>
                      <a:rPr lang="en-US" baseline="0" dirty="0" smtClean="0"/>
                      <a:t>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8900966183574877E-2"/>
                      <c:h val="6.0153221836593711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54.8</c:v>
                </c:pt>
                <c:pt idx="1">
                  <c:v>28.8</c:v>
                </c:pt>
                <c:pt idx="2">
                  <c:v>5.5</c:v>
                </c:pt>
                <c:pt idx="3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50880"/>
        <c:axId val="-1588149792"/>
      </c:barChart>
      <c:catAx>
        <c:axId val="-158815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9792"/>
        <c:crosses val="autoZero"/>
        <c:auto val="1"/>
        <c:lblAlgn val="ctr"/>
        <c:lblOffset val="100"/>
        <c:noMultiLvlLbl val="0"/>
      </c:catAx>
      <c:valAx>
        <c:axId val="-158814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5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No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9.9%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11.3 %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46.5</c:v>
                </c:pt>
                <c:pt idx="1">
                  <c:v>32.4</c:v>
                </c:pt>
                <c:pt idx="2">
                  <c:v>9.9</c:v>
                </c:pt>
                <c:pt idx="3">
                  <c:v>11.3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32.3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32.299999999999997</c:v>
                </c:pt>
                <c:pt idx="1">
                  <c:v>30</c:v>
                </c:pt>
                <c:pt idx="2">
                  <c:v>18.3</c:v>
                </c:pt>
                <c:pt idx="3">
                  <c:v>19.3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Solo a veces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36.4</c:v>
                </c:pt>
                <c:pt idx="1">
                  <c:v>22.8</c:v>
                </c:pt>
                <c:pt idx="2">
                  <c:v>26.4</c:v>
                </c:pt>
                <c:pt idx="3">
                  <c:v>14.3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45440"/>
        <c:axId val="-1588149248"/>
      </c:barChart>
      <c:catAx>
        <c:axId val="-158814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9248"/>
        <c:crosses val="autoZero"/>
        <c:auto val="1"/>
        <c:lblAlgn val="ctr"/>
        <c:lblOffset val="100"/>
        <c:noMultiLvlLbl val="0"/>
      </c:catAx>
      <c:valAx>
        <c:axId val="-158814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No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9.9%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16.5 %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0960192475940506E-2"/>
                      <c:h val="7.1827791819435771E-2"/>
                    </c:manualLayout>
                  </c15:layout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32.9</c:v>
                </c:pt>
                <c:pt idx="1">
                  <c:v>31.7</c:v>
                </c:pt>
                <c:pt idx="2">
                  <c:v>9.9</c:v>
                </c:pt>
                <c:pt idx="3">
                  <c:v>16.5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42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42</c:v>
                </c:pt>
                <c:pt idx="1">
                  <c:v>30</c:v>
                </c:pt>
                <c:pt idx="2">
                  <c:v>17.3</c:v>
                </c:pt>
                <c:pt idx="3">
                  <c:v>14.5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48704"/>
        <c:axId val="-1588146528"/>
      </c:barChart>
      <c:catAx>
        <c:axId val="-158814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6528"/>
        <c:crosses val="autoZero"/>
        <c:auto val="1"/>
        <c:lblAlgn val="ctr"/>
        <c:lblOffset val="100"/>
        <c:noMultiLvlLbl val="0"/>
      </c:catAx>
      <c:valAx>
        <c:axId val="-158814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No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18..5%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11.9 %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337565141313857E-2"/>
                      <c:h val="6.5990506828014744E-2"/>
                    </c:manualLayout>
                  </c15:layout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43</c:v>
                </c:pt>
                <c:pt idx="1">
                  <c:v>26.5</c:v>
                </c:pt>
                <c:pt idx="2">
                  <c:v>18.5</c:v>
                </c:pt>
                <c:pt idx="3">
                  <c:v>11.9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30.6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7693236714975837E-2"/>
                      <c:h val="4.2641366862330624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30.6</c:v>
                </c:pt>
                <c:pt idx="1">
                  <c:v>26.6</c:v>
                </c:pt>
                <c:pt idx="2">
                  <c:v>25.8</c:v>
                </c:pt>
                <c:pt idx="3">
                  <c:v>16.899999999999999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48160"/>
        <c:axId val="-1588147072"/>
      </c:barChart>
      <c:catAx>
        <c:axId val="-158814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7072"/>
        <c:crosses val="autoZero"/>
        <c:auto val="1"/>
        <c:lblAlgn val="ctr"/>
        <c:lblOffset val="100"/>
        <c:noMultiLvlLbl val="0"/>
      </c:catAx>
      <c:valAx>
        <c:axId val="-158814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Bastante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18 .5%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2403381642512077E-2"/>
                      <c:h val="7.1827791819435771E-2"/>
                    </c:manualLayout>
                  </c15:layout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14.7. %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9830917874396136E-2"/>
                      <c:h val="8.9339646793698851E-2"/>
                    </c:manualLayout>
                  </c15:layout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36.9</c:v>
                </c:pt>
                <c:pt idx="1">
                  <c:v>29.8</c:v>
                </c:pt>
                <c:pt idx="2">
                  <c:v>18.5</c:v>
                </c:pt>
                <c:pt idx="3">
                  <c:v>14.7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Mucho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30</a:t>
                    </a:r>
                    <a:r>
                      <a:rPr lang="en-US" baseline="0" dirty="0" smtClean="0"/>
                      <a:t>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3731884057971019E-2"/>
                      <c:h val="6.8909149323725244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30</c:v>
                </c:pt>
                <c:pt idx="1">
                  <c:v>22.5</c:v>
                </c:pt>
                <c:pt idx="2">
                  <c:v>25</c:v>
                </c:pt>
                <c:pt idx="3">
                  <c:v>22.5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Poco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8682625-3F83-4D06-A3E4-0BF1C58512B6}" type="VALUE">
                      <a:rPr lang="en-US" smtClean="0"/>
                      <a:pPr/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2026B9-DD29-421B-91B0-0CE2E3A5DC9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43</c:v>
                </c:pt>
                <c:pt idx="1">
                  <c:v>21.6</c:v>
                </c:pt>
                <c:pt idx="2">
                  <c:v>21.6</c:v>
                </c:pt>
                <c:pt idx="3">
                  <c:v>11.8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8165888"/>
        <c:axId val="-1585828544"/>
      </c:barChart>
      <c:catAx>
        <c:axId val="-201816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5828544"/>
        <c:crosses val="autoZero"/>
        <c:auto val="1"/>
        <c:lblAlgn val="ctr"/>
        <c:lblOffset val="100"/>
        <c:noMultiLvlLbl val="0"/>
      </c:catAx>
      <c:valAx>
        <c:axId val="-158582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201816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Mucho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20.3 %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13.6 %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32.4</c:v>
                </c:pt>
                <c:pt idx="1">
                  <c:v>16.899999999999999</c:v>
                </c:pt>
                <c:pt idx="2">
                  <c:v>16.399999999999999</c:v>
                </c:pt>
                <c:pt idx="3">
                  <c:v>8.6999999999999993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28.1%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6.14</c:v>
                </c:pt>
                <c:pt idx="1">
                  <c:v>8.4</c:v>
                </c:pt>
                <c:pt idx="2">
                  <c:v>4.9000000000000004</c:v>
                </c:pt>
                <c:pt idx="3">
                  <c:v>8.6999999999999993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Un Poco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399806002510555E-2"/>
                      <c:h val="6.0153221836593711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2192076533911523E-2"/>
                      <c:h val="4.8478651853751643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8682625-3F83-4D06-A3E4-0BF1C58512B6}" type="VALUE">
                      <a:rPr lang="en-US" smtClean="0"/>
                      <a:pPr/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9776617596713452E-2"/>
                      <c:h val="5.1397294349462164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2026B9-DD29-421B-91B0-0CE2E3A5DC9F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2192076533911523E-2"/>
                      <c:h val="5.7234579340883197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&gt;59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61.4</c:v>
                </c:pt>
                <c:pt idx="1">
                  <c:v>74.7</c:v>
                </c:pt>
                <c:pt idx="2">
                  <c:v>78.599999999999994</c:v>
                </c:pt>
                <c:pt idx="3">
                  <c:v>82.6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4657856"/>
        <c:axId val="-1744654048"/>
      </c:barChart>
      <c:catAx>
        <c:axId val="-174465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744654048"/>
        <c:crosses val="autoZero"/>
        <c:auto val="1"/>
        <c:lblAlgn val="ctr"/>
        <c:lblOffset val="100"/>
        <c:noMultiLvlLbl val="0"/>
      </c:catAx>
      <c:valAx>
        <c:axId val="-174465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744657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Hombre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20.3 %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13.6 %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43.5</c:v>
                </c:pt>
                <c:pt idx="1">
                  <c:v>32.6</c:v>
                </c:pt>
                <c:pt idx="2">
                  <c:v>10.9</c:v>
                </c:pt>
                <c:pt idx="3">
                  <c:v>13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mujer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28.1%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36.6</c:v>
                </c:pt>
                <c:pt idx="1">
                  <c:v>25.4</c:v>
                </c:pt>
                <c:pt idx="2">
                  <c:v>21.6</c:v>
                </c:pt>
                <c:pt idx="3">
                  <c:v>16.399999999999999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sin Diferencia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8682625-3F83-4D06-A3E4-0BF1C58512B6}" type="VALUE">
                      <a:rPr lang="en-US" smtClean="0"/>
                      <a:pPr/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2026B9-DD29-421B-91B0-0CE2E3A5DC9F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&gt;59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36.299999999999997</c:v>
                </c:pt>
                <c:pt idx="1">
                  <c:v>27.4</c:v>
                </c:pt>
                <c:pt idx="2">
                  <c:v>21.7</c:v>
                </c:pt>
                <c:pt idx="3">
                  <c:v>14.5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4655136"/>
        <c:axId val="-1744654592"/>
      </c:barChart>
      <c:catAx>
        <c:axId val="-174465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744654592"/>
        <c:crosses val="autoZero"/>
        <c:auto val="1"/>
        <c:lblAlgn val="ctr"/>
        <c:lblOffset val="100"/>
        <c:noMultiLvlLbl val="0"/>
      </c:catAx>
      <c:valAx>
        <c:axId val="-174465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74465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Mucho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20.3 %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13.6 %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44.1</c:v>
                </c:pt>
                <c:pt idx="1">
                  <c:v>20.6</c:v>
                </c:pt>
                <c:pt idx="2">
                  <c:v>23.5</c:v>
                </c:pt>
                <c:pt idx="3">
                  <c:v>11.8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28.1%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32.700000000000003</c:v>
                </c:pt>
                <c:pt idx="1">
                  <c:v>27.7</c:v>
                </c:pt>
                <c:pt idx="2">
                  <c:v>21.4</c:v>
                </c:pt>
                <c:pt idx="3">
                  <c:v>18.2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Un Poco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8682625-3F83-4D06-A3E4-0BF1C58512B6}" type="VALUE">
                      <a:rPr lang="en-US" smtClean="0"/>
                      <a:pPr/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2026B9-DD29-421B-91B0-0CE2E3A5DC9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&gt;59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42.3</c:v>
                </c:pt>
                <c:pt idx="1">
                  <c:v>28.8</c:v>
                </c:pt>
                <c:pt idx="2">
                  <c:v>17.100000000000001</c:v>
                </c:pt>
                <c:pt idx="3">
                  <c:v>11.7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4651328"/>
        <c:axId val="-1744664928"/>
      </c:barChart>
      <c:catAx>
        <c:axId val="-174465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744664928"/>
        <c:crosses val="autoZero"/>
        <c:auto val="1"/>
        <c:lblAlgn val="ctr"/>
        <c:lblOffset val="100"/>
        <c:noMultiLvlLbl val="0"/>
      </c:catAx>
      <c:valAx>
        <c:axId val="-174466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74465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Igual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20.3 %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13.6 %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24</c:v>
                </c:pt>
                <c:pt idx="1">
                  <c:v>32</c:v>
                </c:pt>
                <c:pt idx="2">
                  <c:v>24</c:v>
                </c:pt>
                <c:pt idx="3">
                  <c:v>20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Menos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28.1%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50</c:v>
                </c:pt>
                <c:pt idx="1">
                  <c:v>0</c:v>
                </c:pt>
                <c:pt idx="2">
                  <c:v>50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Mucho Mas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8682625-3F83-4D06-A3E4-0BF1C58512B6}" type="VALUE">
                      <a:rPr lang="en-US" smtClean="0"/>
                      <a:pPr/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2026B9-DD29-421B-91B0-0CE2E3A5DC9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43.4</c:v>
                </c:pt>
                <c:pt idx="1">
                  <c:v>30.2</c:v>
                </c:pt>
                <c:pt idx="2">
                  <c:v>7.5</c:v>
                </c:pt>
                <c:pt idx="3">
                  <c:v>18.899999999999999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Mas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D50B12-5867-493E-9433-BDEF8272250E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399806002510555E-2"/>
                      <c:h val="5.7234579340883197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25.8 %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2192076533911523E-2"/>
                      <c:h val="6.5990506828014744E-2"/>
                    </c:manualLayout>
                  </c15:layout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B078842-2464-4EE1-9090-0B6DB69B6359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815264939708627E-2"/>
                      <c:h val="6.5990506828014744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B81E1B0-F9B2-4BD9-AB6C-A80027893435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9438453345505723E-2"/>
                      <c:h val="6.5990506828014744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Hoja1!$E$2:$E$5</c:f>
              <c:numCache>
                <c:formatCode>General</c:formatCode>
                <c:ptCount val="4"/>
                <c:pt idx="0">
                  <c:v>39.4</c:v>
                </c:pt>
                <c:pt idx="1">
                  <c:v>25.8</c:v>
                </c:pt>
                <c:pt idx="2">
                  <c:v>22.2</c:v>
                </c:pt>
                <c:pt idx="3">
                  <c:v>12.6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4664384"/>
        <c:axId val="-1588141088"/>
      </c:barChart>
      <c:catAx>
        <c:axId val="-174466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1088"/>
        <c:crosses val="autoZero"/>
        <c:auto val="1"/>
        <c:lblAlgn val="ctr"/>
        <c:lblOffset val="100"/>
        <c:noMultiLvlLbl val="0"/>
      </c:catAx>
      <c:valAx>
        <c:axId val="-158814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74466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No tiene influencia en la mejoría de los síntomas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 0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 0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66.7</c:v>
                </c:pt>
                <c:pt idx="1">
                  <c:v>33.299999999999997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Tiene algo de influencia en la mejoría de los síntomas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28.1%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45.9</c:v>
                </c:pt>
                <c:pt idx="1">
                  <c:v>18.899999999999999</c:v>
                </c:pt>
                <c:pt idx="2">
                  <c:v>21.6</c:v>
                </c:pt>
                <c:pt idx="3">
                  <c:v>13.5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Tiene gran influencia en la mejoría de los síntomas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8682625-3F83-4D06-A3E4-0BF1C58512B6}" type="VALUE">
                      <a:rPr lang="en-US" smtClean="0"/>
                      <a:pPr/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2026B9-DD29-421B-91B0-0CE2E3A5DC9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35.9</c:v>
                </c:pt>
                <c:pt idx="1">
                  <c:v>27.8</c:v>
                </c:pt>
                <c:pt idx="2">
                  <c:v>20.399999999999999</c:v>
                </c:pt>
                <c:pt idx="3">
                  <c:v>15.8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54144"/>
        <c:axId val="-1588143264"/>
      </c:barChart>
      <c:catAx>
        <c:axId val="-158815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3264"/>
        <c:crosses val="autoZero"/>
        <c:auto val="1"/>
        <c:lblAlgn val="ctr"/>
        <c:lblOffset val="100"/>
        <c:noMultiLvlLbl val="0"/>
      </c:catAx>
      <c:valAx>
        <c:axId val="-158814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5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El tiempo de consulta sólo le permite remitirse a los síntomas y evaluación de estudios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 0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 </a:t>
                    </a:r>
                    <a:r>
                      <a:rPr lang="en-US" baseline="0" dirty="0" smtClean="0"/>
                      <a:t>50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4.0326086956521741E-2"/>
                      <c:h val="5.1397294349462164E-2"/>
                    </c:manualLayout>
                  </c15:layout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50</c:v>
                </c:pt>
                <c:pt idx="1">
                  <c:v>0</c:v>
                </c:pt>
                <c:pt idx="2">
                  <c:v>0</c:v>
                </c:pt>
                <c:pt idx="3">
                  <c:v>50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activa y empática con el paciente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28.1%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38.299999999999997</c:v>
                </c:pt>
                <c:pt idx="1">
                  <c:v>27.5</c:v>
                </c:pt>
                <c:pt idx="2">
                  <c:v>20.2</c:v>
                </c:pt>
                <c:pt idx="3">
                  <c:v>13.7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acotada pero completa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8682625-3F83-4D06-A3E4-0BF1C58512B6}" type="VALUE">
                      <a:rPr lang="en-US" smtClean="0"/>
                      <a:pPr/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2026B9-DD29-421B-91B0-0CE2E3A5DC9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34.200000000000003</c:v>
                </c:pt>
                <c:pt idx="1">
                  <c:v>27.8</c:v>
                </c:pt>
                <c:pt idx="2">
                  <c:v>20.399999999999999</c:v>
                </c:pt>
                <c:pt idx="3">
                  <c:v>17.8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39456"/>
        <c:axId val="-1588150336"/>
      </c:barChart>
      <c:catAx>
        <c:axId val="-158813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50336"/>
        <c:crosses val="autoZero"/>
        <c:auto val="1"/>
        <c:lblAlgn val="ctr"/>
        <c:lblOffset val="100"/>
        <c:noMultiLvlLbl val="0"/>
      </c:catAx>
      <c:valAx>
        <c:axId val="-158815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3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16 a 30 Min.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20.3 %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13.6 %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42.2</c:v>
                </c:pt>
                <c:pt idx="1">
                  <c:v>25.6</c:v>
                </c:pt>
                <c:pt idx="2">
                  <c:v>17.2</c:v>
                </c:pt>
                <c:pt idx="3">
                  <c:v>15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31 a 45 Min.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28.1%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25.9</c:v>
                </c:pt>
                <c:pt idx="1">
                  <c:v>34.6</c:v>
                </c:pt>
                <c:pt idx="2">
                  <c:v>24</c:v>
                </c:pt>
                <c:pt idx="3">
                  <c:v>15.4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Menos de 16 Min.  min.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8682625-3F83-4D06-A3E4-0BF1C58512B6}" type="VALUE">
                      <a:rPr lang="en-US" smtClean="0"/>
                      <a:pPr/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2026B9-DD29-421B-91B0-0CE2E3A5DC9F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70</c:v>
                </c:pt>
                <c:pt idx="1">
                  <c:v>0</c:v>
                </c:pt>
                <c:pt idx="2">
                  <c:v>30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Mas de 45 Min.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D50B12-5867-493E-9433-BDEF8272250E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25.8 %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B078842-2464-4EE1-9090-0B6DB69B6359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B81E1B0-F9B2-4BD9-AB6C-A80027893435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Hoja1!$E$2:$E$5</c:f>
              <c:numCache>
                <c:formatCode>General</c:formatCode>
                <c:ptCount val="4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12.6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42720"/>
        <c:axId val="-1588144896"/>
      </c:barChart>
      <c:catAx>
        <c:axId val="-15881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4896"/>
        <c:crosses val="autoZero"/>
        <c:auto val="1"/>
        <c:lblAlgn val="ctr"/>
        <c:lblOffset val="100"/>
        <c:noMultiLvlLbl val="0"/>
      </c:catAx>
      <c:valAx>
        <c:axId val="-158814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Limitada utilidad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20.3 %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13.6 %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40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Muy importante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28.1%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72420E-41B4-48C7-93AB-506926D8D26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A562BA-071B-4F20-93A6-3746EB7EE35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32.700000000000003</c:v>
                </c:pt>
                <c:pt idx="1">
                  <c:v>28.5</c:v>
                </c:pt>
                <c:pt idx="2">
                  <c:v>21.4</c:v>
                </c:pt>
                <c:pt idx="3">
                  <c:v>17.3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Importante, pero sin tiempo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8682625-3F83-4D06-A3E4-0BF1C58512B6}" type="VALUE">
                      <a:rPr lang="en-US" smtClean="0"/>
                      <a:pPr/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2026B9-DD29-421B-91B0-0CE2E3A5DC9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46.3</c:v>
                </c:pt>
                <c:pt idx="1">
                  <c:v>25.2</c:v>
                </c:pt>
                <c:pt idx="2">
                  <c:v>18.7</c:v>
                </c:pt>
                <c:pt idx="3">
                  <c:v>9.8000000000000007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No util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D50B12-5867-493E-9433-BDEF8272250E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0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B078842-2464-4EE1-9090-0B6DB69B6359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B81E1B0-F9B2-4BD9-AB6C-A80027893435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Edad &lt; 40</c:v>
                </c:pt>
                <c:pt idx="1">
                  <c:v>Edad 40-49</c:v>
                </c:pt>
                <c:pt idx="2">
                  <c:v>Edad 50-59</c:v>
                </c:pt>
                <c:pt idx="3">
                  <c:v>Edad &gt; 59</c:v>
                </c:pt>
              </c:strCache>
            </c:strRef>
          </c:cat>
          <c:val>
            <c:numRef>
              <c:f>Hoja1!$E$2:$E$5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40000"/>
        <c:axId val="-1588144352"/>
      </c:barChart>
      <c:catAx>
        <c:axId val="-158814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4352"/>
        <c:crosses val="autoZero"/>
        <c:auto val="1"/>
        <c:lblAlgn val="ctr"/>
        <c:lblOffset val="100"/>
        <c:noMultiLvlLbl val="0"/>
      </c:catAx>
      <c:valAx>
        <c:axId val="-158814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0.74467</cdr:x>
      <cdr:y>0.91347</cdr:y>
    </cdr:from>
    <cdr:to>
      <cdr:x>0.80861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830670" y="3974821"/>
          <a:ext cx="672353" cy="3765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0.74467</cdr:x>
      <cdr:y>0.91347</cdr:y>
    </cdr:from>
    <cdr:to>
      <cdr:x>0.80861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830670" y="3974821"/>
          <a:ext cx="672353" cy="3765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0.64663</cdr:x>
      <cdr:y>0.91347</cdr:y>
    </cdr:from>
    <cdr:to>
      <cdr:x>0.71057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6799689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0.001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0.001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6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0.001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7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8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0.74467</cdr:x>
      <cdr:y>0.91347</cdr:y>
    </cdr:from>
    <cdr:to>
      <cdr:x>0.80861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830670" y="3974821"/>
          <a:ext cx="672353" cy="3765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0.01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0.74467</cdr:x>
      <cdr:y>0.91347</cdr:y>
    </cdr:from>
    <cdr:to>
      <cdr:x>0.80861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830670" y="3974821"/>
          <a:ext cx="672353" cy="3765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0.74467</cdr:x>
      <cdr:y>0.91347</cdr:y>
    </cdr:from>
    <cdr:to>
      <cdr:x>0.80861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830670" y="3974821"/>
          <a:ext cx="672353" cy="3765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0.74467</cdr:x>
      <cdr:y>0.91347</cdr:y>
    </cdr:from>
    <cdr:to>
      <cdr:x>0.80861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830670" y="3974821"/>
          <a:ext cx="672353" cy="3765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0.74467</cdr:x>
      <cdr:y>0.91347</cdr:y>
    </cdr:from>
    <cdr:to>
      <cdr:x>0.80861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830670" y="3974821"/>
          <a:ext cx="672353" cy="3765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0.86743</cdr:x>
      <cdr:y>0.45673</cdr:y>
    </cdr:from>
    <cdr:to>
      <cdr:x>0.93137</cdr:x>
      <cdr:y>0.54326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9121569" y="1987408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327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006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05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67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818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434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182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57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335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909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87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85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Titulo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Autores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81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Considera que la educación que se le brinda a los </a:t>
            </a:r>
            <a:r>
              <a:rPr lang="es-MX" dirty="0" smtClean="0"/>
              <a:t>pacientes es: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8590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39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¿Cuánto del tratamiento considera que depende del paciente?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6497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252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¿Cree que los pacientes con SII se preocupan demasiado por su trastorno?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3950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26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¿Cree que los pacientes con SII consultan principalmente por miedo a padecer cáncer?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8758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396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565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¿Considera que el componente psicológico en estos pacientes es más importante que el biológico?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2075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33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565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¿Considera que estos pacientes deben ser derivados a una terapia psicológica?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4492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43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565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¿Pregunta sobre la posibilidad de abusos como disparadores de la sintomatología?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092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456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5446" y="320301"/>
            <a:ext cx="10905565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Si la respuesta es afirmativa, ¿Lo interroga en la primera consulta?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5140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890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5446" y="320301"/>
            <a:ext cx="10905565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¿Pregunta de la misma manera sobre abuso si el paciente es hombre o mujer?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714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641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6759" y="305752"/>
            <a:ext cx="10905565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¿Cuán satisfecho se encuentra con su práctica clínica en el paciente con SII?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15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12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Meta principal del tratamiento del SII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8445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0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 de frustración si el paciente no mejora en las primeras 2-3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6794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459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Cree que el tratamiento es más complejo cuando el género del paciente es: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211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¿Le desagrada que el paciente concurra con información de internet y discuta con </a:t>
            </a:r>
            <a:r>
              <a:rPr lang="es-MX" dirty="0" err="1" smtClean="0"/>
              <a:t>ud</a:t>
            </a:r>
            <a:r>
              <a:rPr lang="es-MX" dirty="0" smtClean="0"/>
              <a:t>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9654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16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¿Cuánto tiempo le demanda el paciente funcional en relación a otras patologías?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1327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173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Considera que </a:t>
            </a:r>
            <a:r>
              <a:rPr lang="es-MX" dirty="0" smtClean="0"/>
              <a:t>escuchar </a:t>
            </a:r>
            <a:r>
              <a:rPr lang="es-MX" dirty="0" smtClean="0"/>
              <a:t>al paciente: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762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038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tipo de escucha realiza?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2000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904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¿Cuánto tiempo le dedica a la primera consulta?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845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9810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692</Words>
  <Application>Microsoft Office PowerPoint</Application>
  <PresentationFormat>Panorámica</PresentationFormat>
  <Paragraphs>246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Titulo</vt:lpstr>
      <vt:lpstr>Meta principal del tratamiento del SII</vt:lpstr>
      <vt:lpstr>Nivel de frustración si el paciente no mejora en las primeras 2-3 consultas</vt:lpstr>
      <vt:lpstr>Cree que el tratamiento es más complejo cuando el género del paciente es:</vt:lpstr>
      <vt:lpstr>¿Le desagrada que el paciente concurra con información de internet y discuta con ud?</vt:lpstr>
      <vt:lpstr>¿Cuánto tiempo le demanda el paciente funcional en relación a otras patologías?</vt:lpstr>
      <vt:lpstr>Considera que escuchar al paciente:</vt:lpstr>
      <vt:lpstr>¿Qué tipo de escucha realiza?</vt:lpstr>
      <vt:lpstr>¿Cuánto tiempo le dedica a la primera consulta?</vt:lpstr>
      <vt:lpstr>Considera que la educación que se le brinda a los pacientes es:</vt:lpstr>
      <vt:lpstr>¿Cuánto del tratamiento considera que depende del paciente?</vt:lpstr>
      <vt:lpstr>¿Cree que los pacientes con SII se preocupan demasiado por su trastorno?</vt:lpstr>
      <vt:lpstr>¿Cree que los pacientes con SII consultan principalmente por miedo a padecer cáncer?</vt:lpstr>
      <vt:lpstr>¿Considera que el componente psicológico en estos pacientes es más importante que el biológico?</vt:lpstr>
      <vt:lpstr>¿Considera que estos pacientes deben ser derivados a una terapia psicológica?</vt:lpstr>
      <vt:lpstr>¿Pregunta sobre la posibilidad de abusos como disparadores de la sintomatología?</vt:lpstr>
      <vt:lpstr>Si la respuesta es afirmativa, ¿Lo interroga en la primera consulta?</vt:lpstr>
      <vt:lpstr>¿Pregunta de la misma manera sobre abuso si el paciente es hombre o mujer?</vt:lpstr>
      <vt:lpstr>¿Cuán satisfecho se encuentra con su práctica clínica en el paciente con SII?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principal del tratamiento del SII</dc:title>
  <dc:creator>Cuenta Microsoft</dc:creator>
  <cp:lastModifiedBy>Cuenta Microsoft</cp:lastModifiedBy>
  <cp:revision>28</cp:revision>
  <dcterms:created xsi:type="dcterms:W3CDTF">2020-09-17T14:26:44Z</dcterms:created>
  <dcterms:modified xsi:type="dcterms:W3CDTF">2020-09-22T00:38:25Z</dcterms:modified>
</cp:coreProperties>
</file>