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12.xml" ContentType="application/vnd.openxmlformats-officedocument.drawingml.chartshapes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3.xml" ContentType="application/vnd.openxmlformats-officedocument.drawingml.chartshapes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4.xml" ContentType="application/vnd.openxmlformats-officedocument.drawingml.chartshapes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5.xml" ContentType="application/vnd.openxmlformats-officedocument.drawingml.chartshapes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6.xml" ContentType="application/vnd.openxmlformats-officedocument.drawingml.chartshapes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7.xml" ContentType="application/vnd.openxmlformats-officedocument.drawingml.chartshapes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8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7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8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Hoja_de_c_lculo_de_Microsoft_Excel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07918714594176E-2"/>
          <c:y val="4.9039026966359478E-2"/>
          <c:w val="0.88878160550128293"/>
          <c:h val="0.780922951634589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Mejorar la calidad de vida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568888128114426E-2"/>
                      <c:h val="6.8909149323725244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49</c:v>
                </c:pt>
                <c:pt idx="1">
                  <c:v>50.9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Mejorar los síntomas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28.1%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399806002510555E-2"/>
                      <c:h val="7.4746434315146285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40.6</c:v>
                </c:pt>
                <c:pt idx="1">
                  <c:v>59.8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5935248"/>
        <c:axId val="-1505934160"/>
      </c:barChart>
      <c:catAx>
        <c:axId val="-150593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34160"/>
        <c:crosses val="autoZero"/>
        <c:auto val="1"/>
        <c:lblAlgn val="ctr"/>
        <c:lblOffset val="100"/>
        <c:noMultiLvlLbl val="0"/>
      </c:catAx>
      <c:valAx>
        <c:axId val="-150593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3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2.7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Bastante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37.4 </a:t>
                    </a:r>
                    <a:r>
                      <a:rPr lang="en-US" baseline="0" dirty="0" smtClean="0"/>
                      <a:t>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2524154589371966E-2"/>
                      <c:h val="9.8095574280830405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37.4</c:v>
                </c:pt>
                <c:pt idx="1">
                  <c:v>38.799999999999997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mucho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59.9</c:v>
                </c:pt>
                <c:pt idx="1">
                  <c:v>58.6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5830720"/>
        <c:axId val="-1585829632"/>
      </c:barChart>
      <c:catAx>
        <c:axId val="-15858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5829632"/>
        <c:crosses val="autoZero"/>
        <c:auto val="1"/>
        <c:lblAlgn val="ctr"/>
        <c:lblOffset val="100"/>
        <c:noMultiLvlLbl val="0"/>
      </c:catAx>
      <c:valAx>
        <c:axId val="-1585829632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583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 veces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14.3</c:v>
                </c:pt>
                <c:pt idx="1">
                  <c:v>9.6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Frecuentemente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85.7%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85.7</c:v>
                </c:pt>
                <c:pt idx="1">
                  <c:v>90.4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5819840"/>
        <c:axId val="-1585829088"/>
      </c:barChart>
      <c:catAx>
        <c:axId val="-158581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5829088"/>
        <c:crosses val="autoZero"/>
        <c:auto val="1"/>
        <c:lblAlgn val="ctr"/>
        <c:lblOffset val="100"/>
        <c:noMultiLvlLbl val="0"/>
      </c:catAx>
      <c:valAx>
        <c:axId val="-158582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581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 veces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44.2</c:v>
                </c:pt>
                <c:pt idx="1">
                  <c:v>35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Frecuentemente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51.7%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3731884057971019E-2"/>
                      <c:h val="6.5990506828014744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51.7</c:v>
                </c:pt>
                <c:pt idx="1">
                  <c:v>61.8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Nunca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D50B12-5867-493E-9433-BDEF8272250E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3 %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5826912"/>
        <c:axId val="-1585819296"/>
      </c:barChart>
      <c:catAx>
        <c:axId val="-158582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5819296"/>
        <c:crosses val="autoZero"/>
        <c:auto val="1"/>
        <c:lblAlgn val="ctr"/>
        <c:lblOffset val="100"/>
        <c:noMultiLvlLbl val="0"/>
      </c:catAx>
      <c:valAx>
        <c:axId val="-158581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582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Los 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46.9</c:v>
                </c:pt>
                <c:pt idx="1">
                  <c:v>41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1.4%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0108695652173902E-2"/>
                      <c:h val="6.0153221836593711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1.4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51.7</c:v>
                </c:pt>
                <c:pt idx="1">
                  <c:v>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51968"/>
        <c:axId val="-1588143808"/>
      </c:barChart>
      <c:catAx>
        <c:axId val="-158815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3808"/>
        <c:crosses val="autoZero"/>
        <c:auto val="1"/>
        <c:lblAlgn val="ctr"/>
        <c:lblOffset val="100"/>
        <c:noMultiLvlLbl val="0"/>
      </c:catAx>
      <c:valAx>
        <c:axId val="-158814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5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 veces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82.3</c:v>
                </c:pt>
                <c:pt idx="1">
                  <c:v>70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Siempre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17.7</a:t>
                    </a:r>
                    <a:r>
                      <a:rPr lang="en-US" baseline="0" dirty="0" smtClean="0"/>
                      <a:t>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2185990338164252E-2"/>
                      <c:h val="7.7665076810856798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207729468599034E-2"/>
                  <c:y val="2.62677824613946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30</a:t>
                    </a:r>
                    <a:r>
                      <a:rPr lang="en-US" baseline="0" dirty="0" smtClean="0"/>
                      <a:t> %</a:t>
                    </a:r>
                    <a:endParaRPr lang="en-US" dirty="0" smtClean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192076533911523E-2"/>
                      <c:h val="0.1039328592722514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17.7</c:v>
                </c:pt>
                <c:pt idx="1">
                  <c:v>28.8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8140544"/>
        <c:axId val="-1588151424"/>
      </c:barChart>
      <c:catAx>
        <c:axId val="-15881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51424"/>
        <c:crosses val="autoZero"/>
        <c:auto val="1"/>
        <c:lblAlgn val="ctr"/>
        <c:lblOffset val="100"/>
        <c:noMultiLvlLbl val="0"/>
      </c:catAx>
      <c:valAx>
        <c:axId val="-158815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81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No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24.5</c:v>
                </c:pt>
                <c:pt idx="1">
                  <c:v>22.3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31.3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31.3</c:v>
                </c:pt>
                <c:pt idx="1">
                  <c:v>30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Solo a veces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44.2</c:v>
                </c:pt>
                <c:pt idx="1">
                  <c:v>47.8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4665472"/>
        <c:axId val="-1791552432"/>
      </c:barChart>
      <c:catAx>
        <c:axId val="-17446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791552432"/>
        <c:crosses val="autoZero"/>
        <c:auto val="1"/>
        <c:lblAlgn val="ctr"/>
        <c:lblOffset val="100"/>
        <c:noMultiLvlLbl val="0"/>
      </c:catAx>
      <c:valAx>
        <c:axId val="-179155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74466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No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Hombers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75.2</c:v>
                </c:pt>
                <c:pt idx="1">
                  <c:v>65.8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24.8 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1195652173913045E-2"/>
                      <c:h val="7.4746434315146285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8115942028985511E-2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34.2 %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269371219901866E-2"/>
                      <c:h val="7.7665076810856798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Hombers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24.8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9391824"/>
        <c:axId val="-1499395088"/>
      </c:barChart>
      <c:catAx>
        <c:axId val="-149939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499395088"/>
        <c:crosses val="autoZero"/>
        <c:auto val="1"/>
        <c:lblAlgn val="ctr"/>
        <c:lblOffset val="100"/>
        <c:noMultiLvlLbl val="0"/>
      </c:catAx>
      <c:valAx>
        <c:axId val="-149939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49939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No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53.7</c:v>
                </c:pt>
                <c:pt idx="1">
                  <c:v>56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46.3 %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7693236714975837E-2"/>
                      <c:h val="4.2641366862330624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46.3</c:v>
                </c:pt>
                <c:pt idx="1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9392368"/>
        <c:axId val="-1499385840"/>
      </c:barChart>
      <c:catAx>
        <c:axId val="-149939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499385840"/>
        <c:crosses val="autoZero"/>
        <c:auto val="1"/>
        <c:lblAlgn val="ctr"/>
        <c:lblOffset val="100"/>
        <c:noMultiLvlLbl val="0"/>
      </c:catAx>
      <c:valAx>
        <c:axId val="-149938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49939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Bastante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61.2</c:v>
                </c:pt>
                <c:pt idx="1">
                  <c:v>77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Mucho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19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3731884057971019E-2"/>
                      <c:h val="6.8909149323725244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19</c:v>
                </c:pt>
                <c:pt idx="1">
                  <c:v>7.6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Poco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19</c:v>
                </c:pt>
                <c:pt idx="1">
                  <c:v>14.6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9389104"/>
        <c:axId val="-1499390736"/>
      </c:barChart>
      <c:catAx>
        <c:axId val="-149938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499390736"/>
        <c:crosses val="autoZero"/>
        <c:auto val="1"/>
        <c:lblAlgn val="ctr"/>
        <c:lblOffset val="100"/>
        <c:noMultiLvlLbl val="0"/>
      </c:catAx>
      <c:valAx>
        <c:axId val="-149939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49938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Mucho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12.9</c:v>
                </c:pt>
                <c:pt idx="1">
                  <c:v>29.3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6.12%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5.0446859903381644E-2"/>
                      <c:h val="7.4746434315146285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6.12</c:v>
                </c:pt>
                <c:pt idx="1">
                  <c:v>7.6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Un Poco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399806002510555E-2"/>
                      <c:h val="6.0153221836593711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192076533911523E-2"/>
                      <c:h val="4.8478651853751643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80.900000000000006</c:v>
                </c:pt>
                <c:pt idx="1">
                  <c:v>71.7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5941776"/>
        <c:axId val="-1505941232"/>
      </c:barChart>
      <c:catAx>
        <c:axId val="-150594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41232"/>
        <c:crosses val="autoZero"/>
        <c:auto val="1"/>
        <c:lblAlgn val="ctr"/>
        <c:lblOffset val="100"/>
        <c:noMultiLvlLbl val="0"/>
      </c:catAx>
      <c:valAx>
        <c:axId val="-150594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4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Hombre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</c:v>
                </c:pt>
                <c:pt idx="1">
                  <c:v>Mujer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12.2</c:v>
                </c:pt>
                <c:pt idx="1">
                  <c:v>17.8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mujer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44.9%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6.1316425120772948E-2"/>
                      <c:h val="5.7234579340883197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</c:v>
                </c:pt>
                <c:pt idx="1">
                  <c:v>Mujer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44.9</c:v>
                </c:pt>
                <c:pt idx="1">
                  <c:v>43.3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sin Diferencia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</c:v>
                </c:pt>
                <c:pt idx="1">
                  <c:v>Mujer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42.8</c:v>
                </c:pt>
                <c:pt idx="1">
                  <c:v>40.799999999999997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5929808"/>
        <c:axId val="-1505933616"/>
      </c:barChart>
      <c:catAx>
        <c:axId val="-1505929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505933616"/>
        <c:crosses val="autoZero"/>
        <c:auto val="1"/>
        <c:lblAlgn val="ctr"/>
        <c:lblOffset val="100"/>
        <c:noMultiLvlLbl val="0"/>
      </c:catAx>
      <c:valAx>
        <c:axId val="-150593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2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Mucho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12.2</c:v>
                </c:pt>
                <c:pt idx="1">
                  <c:v>10.199999999999999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54.1%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2524154589371966E-2"/>
                      <c:h val="6.3071864332304231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54.1</c:v>
                </c:pt>
                <c:pt idx="1">
                  <c:v>47.8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Un Poco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30.6</c:v>
                </c:pt>
                <c:pt idx="1">
                  <c:v>36.5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5940688"/>
        <c:axId val="-1505936336"/>
      </c:barChart>
      <c:catAx>
        <c:axId val="-150594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36336"/>
        <c:crosses val="autoZero"/>
        <c:auto val="1"/>
        <c:lblAlgn val="ctr"/>
        <c:lblOffset val="100"/>
        <c:noMultiLvlLbl val="0"/>
      </c:catAx>
      <c:valAx>
        <c:axId val="-150593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4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Igual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21.7</c:v>
                </c:pt>
                <c:pt idx="1">
                  <c:v>11.5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Menos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0.6%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6485507246376812E-2"/>
                      <c:h val="7.1827791819435771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0.6</c:v>
                </c:pt>
                <c:pt idx="1">
                  <c:v>0.6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Mucho Mas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11.6</c:v>
                </c:pt>
                <c:pt idx="1">
                  <c:v>23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D50B12-5867-493E-9433-BDEF8272250E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399806002510555E-2"/>
                      <c:h val="5.7234579340883197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25.8 %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192076533911523E-2"/>
                      <c:h val="6.599050682801474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Hoja1!$E$2:$E$3</c:f>
              <c:numCache>
                <c:formatCode>General</c:formatCode>
                <c:ptCount val="2"/>
                <c:pt idx="0">
                  <c:v>66</c:v>
                </c:pt>
                <c:pt idx="1">
                  <c:v>64.7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5937968"/>
        <c:axId val="-1505929264"/>
      </c:barChart>
      <c:catAx>
        <c:axId val="-150593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29264"/>
        <c:crosses val="autoZero"/>
        <c:auto val="1"/>
        <c:lblAlgn val="ctr"/>
        <c:lblOffset val="100"/>
        <c:noMultiLvlLbl val="0"/>
      </c:catAx>
      <c:valAx>
        <c:axId val="-150592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3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No tiene influencia en la mejoría de los síntomas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1.4</c:v>
                </c:pt>
                <c:pt idx="1">
                  <c:v>2.6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Tiene algo de influencia en la mejoría de los síntomas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13.7%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1654589371980662E-2"/>
                      <c:h val="5.7234579340883197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13.7</c:v>
                </c:pt>
                <c:pt idx="1">
                  <c:v>11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Tiene gran influencia en la mejoría de los síntomas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84.9</c:v>
                </c:pt>
                <c:pt idx="1">
                  <c:v>86.6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5930352"/>
        <c:axId val="-1505928720"/>
      </c:barChart>
      <c:catAx>
        <c:axId val="-150593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28720"/>
        <c:crosses val="autoZero"/>
        <c:auto val="1"/>
        <c:lblAlgn val="ctr"/>
        <c:lblOffset val="100"/>
        <c:noMultiLvlLbl val="0"/>
      </c:catAx>
      <c:valAx>
        <c:axId val="-1505928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3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El tiempo de consulta sólo le permite remitirse a los síntomas y evaluación de estudios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</c:v>
                </c:pt>
                <c:pt idx="1">
                  <c:v>0.6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activa y empática con el paciente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72.8%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4070048309178741E-2"/>
                      <c:h val="6.0153221836593711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72.8</c:v>
                </c:pt>
                <c:pt idx="1">
                  <c:v>76.400000000000006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acotada pero completa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Hmbres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25.1</c:v>
                </c:pt>
                <c:pt idx="1">
                  <c:v>22.9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5939600"/>
        <c:axId val="-1505943408"/>
      </c:barChart>
      <c:catAx>
        <c:axId val="-150593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43408"/>
        <c:crosses val="autoZero"/>
        <c:auto val="1"/>
        <c:lblAlgn val="ctr"/>
        <c:lblOffset val="100"/>
        <c:noMultiLvlLbl val="0"/>
      </c:catAx>
      <c:valAx>
        <c:axId val="-150594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3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16 a 30 Min.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60.5</c:v>
                </c:pt>
                <c:pt idx="1">
                  <c:v>58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31 a 45 Min.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32</a:t>
                    </a:r>
                    <a:r>
                      <a:rPr lang="en-US" baseline="0" dirty="0" smtClean="0"/>
                      <a:t>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5.0446859903381644E-2"/>
                      <c:h val="7.1827791819435771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32</c:v>
                </c:pt>
                <c:pt idx="1">
                  <c:v>36.299999999999997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Menos de 16 Min.  min.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E2B175-6982-496E-801F-A34A3904DC02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F9ADC53-B231-444F-91F7-3F82DFC6E6D0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4</c:v>
                </c:pt>
                <c:pt idx="1">
                  <c:v>2.5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Mas de 45 Min.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D50B12-5867-493E-9433-BDEF8272250E}" type="VALUE">
                      <a:rPr lang="en-US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3.3 %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6.337565141313857E-2"/>
                      <c:h val="8.3502361802277825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Hoja1!$E$2:$E$3</c:f>
              <c:numCache>
                <c:formatCode>General</c:formatCode>
                <c:ptCount val="2"/>
                <c:pt idx="0">
                  <c:v>3.4</c:v>
                </c:pt>
                <c:pt idx="1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5942864"/>
        <c:axId val="-1505939056"/>
      </c:barChart>
      <c:catAx>
        <c:axId val="-150594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39056"/>
        <c:crosses val="autoZero"/>
        <c:auto val="1"/>
        <c:lblAlgn val="ctr"/>
        <c:lblOffset val="100"/>
        <c:noMultiLvlLbl val="0"/>
      </c:catAx>
      <c:valAx>
        <c:axId val="-150593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4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Limitada utilidad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3F9DCC-A626-4846-AE87-D1652C15F06F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DC8352-42B7-4656-A7DE-E2057288207E}" type="VALUE">
                      <a:rPr lang="en-US" smtClean="0"/>
                      <a:pPr/>
                      <a:t>[VALOR]</a:t>
                    </a:fld>
                    <a:r>
                      <a:rPr lang="en-US" smtClean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2.7</c:v>
                </c:pt>
                <c:pt idx="1">
                  <c:v>30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Muy importante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96.6</a:t>
                    </a:r>
                    <a:r>
                      <a:rPr lang="en-US" baseline="0" dirty="0" smtClean="0"/>
                      <a:t>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5277777777777766E-2"/>
                      <c:h val="6.8909149323725244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9.0579710144927557E-3"/>
                  <c:y val="1.3133891230697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6E1672-1FE2-441F-9811-9CD4A5DB3C9B}" type="VALUE">
                      <a:rPr lang="en-US" smtClean="0"/>
                      <a:pPr>
                        <a:defRPr/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153429190916355E-2"/>
                      <c:h val="7.76650768108567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96.6</c:v>
                </c:pt>
                <c:pt idx="1">
                  <c:v>96.1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No util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D50B12-5867-493E-9433-BDEF8272250E}" type="VALUE">
                      <a:rPr lang="en-US" smtClean="0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[VALOR]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0</a:t>
                    </a:r>
                    <a:r>
                      <a:rPr lang="en-US" baseline="0" dirty="0" smtClean="0"/>
                      <a:t> </a:t>
                    </a:r>
                    <a:r>
                      <a:rPr lang="en-US" dirty="0" smtClean="0"/>
                      <a:t>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612927460154437E-2"/>
                      <c:h val="6.0153221836593711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0.7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5937424"/>
        <c:axId val="-1585818752"/>
      </c:barChart>
      <c:catAx>
        <c:axId val="-150593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85818752"/>
        <c:crosses val="autoZero"/>
        <c:auto val="1"/>
        <c:lblAlgn val="ctr"/>
        <c:lblOffset val="100"/>
        <c:noMultiLvlLbl val="0"/>
      </c:catAx>
      <c:valAx>
        <c:axId val="-158581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50593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0.64663</cdr:x>
      <cdr:y>0.91347</cdr:y>
    </cdr:from>
    <cdr:to>
      <cdr:x>0.71057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6799689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0.001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6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0.001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7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18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0.92402</cdr:x>
      <cdr:y>0.91347</cdr:y>
    </cdr:from>
    <cdr:to>
      <cdr:x>0.98796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9716602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0.74467</cdr:x>
      <cdr:y>0.91347</cdr:y>
    </cdr:from>
    <cdr:to>
      <cdr:x>0.80861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830670" y="3974821"/>
          <a:ext cx="672353" cy="3765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0.86743</cdr:x>
      <cdr:y>0.45673</cdr:y>
    </cdr:from>
    <cdr:to>
      <cdr:x>0.93137</cdr:x>
      <cdr:y>0.54326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9121569" y="1987408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0.82736</cdr:x>
      <cdr:y>0.91347</cdr:y>
    </cdr:from>
    <cdr:to>
      <cdr:x>0.8913</cdr:x>
      <cdr:y>1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00228" y="3974817"/>
          <a:ext cx="672367" cy="376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P ns</a:t>
          </a:r>
        </a:p>
        <a:p xmlns:a="http://schemas.openxmlformats.org/drawingml/2006/main">
          <a:endParaRPr lang="en-US" sz="1400" dirty="0" smtClean="0"/>
        </a:p>
        <a:p xmlns:a="http://schemas.openxmlformats.org/drawingml/2006/main">
          <a:endParaRPr lang="es-A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327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00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05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67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18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434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182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57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335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909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87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5890-D398-4451-A7DD-F7C11E497588}" type="datetimeFigureOut">
              <a:rPr lang="es-AR" smtClean="0"/>
              <a:t>21/9/2020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798B-22EB-4CEB-8D78-7B677FDE10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85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Titulo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81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 que la educación que se le brinda a los pacientes: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4215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39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¿Cuánto del tratamiento considera que depende del paciente?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585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252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¿Cree que los pacientes con SII se preocupan demasiado por su trastorno?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925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26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¿Cree que los pacientes con SII consultan principalmente por miedo a padecer </a:t>
            </a:r>
            <a:r>
              <a:rPr lang="es-MX" dirty="0" err="1" smtClean="0"/>
              <a:t>cancer</a:t>
            </a:r>
            <a:r>
              <a:rPr lang="es-MX" dirty="0" smtClean="0"/>
              <a:t>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510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396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565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¿Considera que el componente psicológico en estos pacientes es más importante que el biológico?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3341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33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565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¿Considera que estos pacientes deben ser derivados a una terapia psicológica?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8405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43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565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¿Pregunta sobre la posibilidad de abusos como disparadores de la sintomatología?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00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456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5446" y="320301"/>
            <a:ext cx="10905565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Si la respuesta es afirmativa, ¿Lo interroga en la primera consulta?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1978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890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5446" y="320301"/>
            <a:ext cx="10905565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¿Pregunta de la misma manera sobre abuso si el paciente es hombre o mujer?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7978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4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6759" y="305752"/>
            <a:ext cx="10905565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¿Cuán satisfecho se encuentra con su práctica clínica en el paciente con SII?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488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12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Meta principal del tratamiento del SII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587132"/>
              </p:ext>
            </p:extLst>
          </p:nvPr>
        </p:nvGraphicFramePr>
        <p:xfrm>
          <a:off x="525780" y="1825624"/>
          <a:ext cx="10828020" cy="4838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0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 de frustración si el paciente no mejora en las primeras 2-3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459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Cree que el tratamiento es más complejo cuando el género del paciente es: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491021"/>
              </p:ext>
            </p:extLst>
          </p:nvPr>
        </p:nvGraphicFramePr>
        <p:xfrm>
          <a:off x="75819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811780" y="593217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Hombres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8229600" y="5932170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Mujeres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¿Le desagrada que el paciente concurra con información de internet y discuta con </a:t>
            </a:r>
            <a:r>
              <a:rPr lang="es-MX" dirty="0" err="1" smtClean="0"/>
              <a:t>ud</a:t>
            </a:r>
            <a:r>
              <a:rPr lang="es-MX" dirty="0" smtClean="0"/>
              <a:t>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28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16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¿Cuánto tiempo le demanda el paciente funcional en relación a otras patologías?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0120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173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 que </a:t>
            </a:r>
            <a:r>
              <a:rPr lang="es-MX" dirty="0" smtClean="0"/>
              <a:t>escuchar </a:t>
            </a:r>
            <a:r>
              <a:rPr lang="es-MX" dirty="0" smtClean="0"/>
              <a:t>al paciente: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6585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038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tipo de escucha realiza?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369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904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¿Cuánto tiempo le dedica a la primera consulta?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088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9810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464</Words>
  <Application>Microsoft Office PowerPoint</Application>
  <PresentationFormat>Panorámica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Titulo</vt:lpstr>
      <vt:lpstr>Meta principal del tratamiento del SII</vt:lpstr>
      <vt:lpstr>Nivel de frustración si el paciente no mejora en las primeras 2-3 consultas</vt:lpstr>
      <vt:lpstr>Cree que el tratamiento es más complejo cuando el género del paciente es:</vt:lpstr>
      <vt:lpstr>¿Le desagrada que el paciente concurra con información de internet y discuta con ud?</vt:lpstr>
      <vt:lpstr>¿Cuánto tiempo le demanda el paciente funcional en relación a otras patologías?</vt:lpstr>
      <vt:lpstr>Considera que escuchar al paciente:</vt:lpstr>
      <vt:lpstr>¿Qué tipo de escucha realiza?</vt:lpstr>
      <vt:lpstr>¿Cuánto tiempo le dedica a la primera consulta?</vt:lpstr>
      <vt:lpstr>Considera que la educación que se le brinda a los pacientes:</vt:lpstr>
      <vt:lpstr>¿Cuánto del tratamiento considera que depende del paciente?</vt:lpstr>
      <vt:lpstr>¿Cree que los pacientes con SII se preocupan demasiado por su trastorno?</vt:lpstr>
      <vt:lpstr>¿Cree que los pacientes con SII consultan principalmente por miedo a padecer cancer?</vt:lpstr>
      <vt:lpstr>¿Considera que el componente psicológico en estos pacientes es más importante que el biológico?</vt:lpstr>
      <vt:lpstr>¿Considera que estos pacientes deben ser derivados a una terapia psicológica?</vt:lpstr>
      <vt:lpstr>¿Pregunta sobre la posibilidad de abusos como disparadores de la sintomatología?</vt:lpstr>
      <vt:lpstr>Si la respuesta es afirmativa, ¿Lo interroga en la primera consulta?</vt:lpstr>
      <vt:lpstr>¿Pregunta de la misma manera sobre abuso si el paciente es hombre o mujer?</vt:lpstr>
      <vt:lpstr>¿Cuán satisfecho se encuentra con su práctica clínica en el paciente con SII?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principal del tratamiento del SII</dc:title>
  <dc:creator>Cuenta Microsoft</dc:creator>
  <cp:lastModifiedBy>Cuenta Microsoft</cp:lastModifiedBy>
  <cp:revision>39</cp:revision>
  <dcterms:created xsi:type="dcterms:W3CDTF">2020-09-17T14:26:44Z</dcterms:created>
  <dcterms:modified xsi:type="dcterms:W3CDTF">2020-09-22T00:53:44Z</dcterms:modified>
</cp:coreProperties>
</file>