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8b48eda0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8b48ed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8b48eda0_1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8b48eda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8b48eda0_1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8b48eda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8b48eda0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8b48eda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8b48eda0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8b48eda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8b48eda0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8b48eda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8b48eda0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8b48eda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8b48eda0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8b48eda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8b48eda0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8b48eda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8b48eda0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8b48eda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6bac4876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6bac487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8b48eda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8b48ed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8b48eda0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8b48eda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8b48eda0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8b48eda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8b48eda0_1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8b48eda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dkman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et.scoop.s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leamb/peumconf2018-app.g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193825" y="1088900"/>
            <a:ext cx="38892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backend/frontend con </a:t>
            </a:r>
            <a:r>
              <a:rPr lang="en" sz="2400">
                <a:solidFill>
                  <a:srgbClr val="CDDC39"/>
                </a:solidFill>
              </a:rPr>
              <a:t>Spring Boot.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73625" y="2142525"/>
            <a:ext cx="3729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</a:rPr>
              <a:t>By Alejandro Ambroa</a:t>
            </a:r>
            <a:endParaRPr sz="900">
              <a:solidFill>
                <a:srgbClr val="E69138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50" y="3646775"/>
            <a:ext cx="1515750" cy="7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25" y="2561025"/>
            <a:ext cx="2071700" cy="10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550" y="2506204"/>
            <a:ext cx="1191627" cy="7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838250" y="227650"/>
            <a:ext cx="53241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ejemplo.</a:t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La aplicación es extremadamente simple. Consiste en una sola página Web donde se muestra un listado de incidencias que genera el backend en tiempo real y un botón que activa su resolución.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Esta mecánica tan simple se usa para cubrir ejemplos básicos de: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Organización de bibliotecas de </a:t>
            </a: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dependencias</a:t>
            </a: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para desarrollo de software en Windows 10 usando la herramienta </a:t>
            </a:r>
            <a:r>
              <a:rPr b="1"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Scoop </a:t>
            </a: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(https://scoop.sh/)</a:t>
            </a:r>
            <a:endParaRPr sz="11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Organización de un proyecto Spring Boot.</a:t>
            </a:r>
            <a:endParaRPr sz="11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Uso de un proyecto Spring Boot en Eclipse.</a:t>
            </a:r>
            <a:endParaRPr sz="11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Uso de los aspectos básicos de </a:t>
            </a:r>
            <a:r>
              <a:rPr b="1"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como Configuraciones, Controladores, vistas con </a:t>
            </a:r>
            <a:r>
              <a:rPr b="1"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Thymeleaf</a:t>
            </a:r>
            <a:endParaRPr b="1" sz="11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Capa de datos mediante JPA y repositorios, usando base de datos H2</a:t>
            </a:r>
            <a:endParaRPr sz="11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Arquitectura de servicios.</a:t>
            </a:r>
            <a:endParaRPr sz="11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▸"/>
            </a:pP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Controladores </a:t>
            </a:r>
            <a:r>
              <a:rPr b="1"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REST </a:t>
            </a:r>
            <a:r>
              <a:rPr lang="en" sz="11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básicos.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838250" y="227650"/>
            <a:ext cx="53241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ejemplo: Incidencias.</a:t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Fuera de tecnologías Spring Boot, el Frontend usa 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Vue 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como framework frontend y [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Bulma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](https://bulma.io/) como framework CSS. El front ha sido generado usando vue-cli, usando 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ES6 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Webpack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75" y="831275"/>
            <a:ext cx="4536501" cy="30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838250" y="227650"/>
            <a:ext cx="53241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ejemplo. Incidencias.</a:t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La aplicación lanzará cada cierto tiempo una incidencia mediante un WebSocket y será recibida en tiempo real por el usuario de la web- 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Cada incidencia se guarda en Base de datos con su estado.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Existirá un botón Resolver que pondrá la incidencia a estado 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Resolved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Este botón lanzará una petición REST al servidor para que actualice el registro en Base de datos.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838350" y="174625"/>
            <a:ext cx="53241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Aplicación de ejemplo: Incidencias.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838250" y="789350"/>
            <a:ext cx="53241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Las herramientas que necesitaremos en caso de que queramos ejecutar la aplicación de ejemplo son: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JDK 8. Puede ser la de Oracle o bien OpenJDK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Maven. Un gestor de proyectos Java.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CLI. Se trata de una utilidad en línea de comandos que nos permite hacer scafolding de diferentes tecnologías Spring. Lo usaremos en esta presentación.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Usaremos Eclipse como IDE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350" y="174625"/>
            <a:ext cx="53241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Aplicación de ejemplo: Incidencias.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8250" y="789350"/>
            <a:ext cx="53241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De este modo cubrimos: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Organización de un proyecto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Spring Boot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Uso de los aspectos básicos de Spring Boot como Configuraciones, Controladores y vistas con </a:t>
            </a:r>
            <a:r>
              <a:rPr b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Thymeleaf</a:t>
            </a:r>
            <a:endParaRPr b="1"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Uso de STOMP sobre WebSockets.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Capa de datos mediante JPA y repositorios, usando base de datos H2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Arquitectura de servicios.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Controladores REST básicos.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Biblioteca Quartz para generar eventos periódicos.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838250" y="227650"/>
            <a:ext cx="53241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ejemplo: Incidencias.</a:t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No entraremos en profundidad sobre la instalación de estas herramientas, una de las formas más rápidas en Ubuntu 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Instalar una implementación de Java y la JDK (en este caso la OpenJdk 8)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sudo apt-get install default-jdk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Instalar Maven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sudo apt-get install maven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Instalar Spring CLI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no está en los repositorios Ubuntu debido a incompatibilidades de licencia. Para poder instalarlo vamos a añadir primero un gestor de paquetes para la JVM, SDKMAN! (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https://sdkman.io/</a:t>
            </a: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curl -s "https://get.sdkman.io" | bash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Ahora podemos instalar springboot, el cual incluye Spring CLI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sdk install springboot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38250" y="227650"/>
            <a:ext cx="53241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ejemplo: Incidencias.</a:t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En Windows la instalación es más incómoda, debido a la falta de gestores de paquetes oficiales. Podemos instalar todo a mano (descargando la JDK, maven y springboot)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También podemos usar Scoop, un package manager para Windows que está ganando popularidad. Scoop necesita tener un cliente git instalado.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Instalamos Scoop. Para ello abrimos un Powershell y escribimos: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iex (new-object net.webclient).downloadstring('</a:t>
            </a:r>
            <a:r>
              <a:rPr lang="en" sz="1000" u="sng">
                <a:solidFill>
                  <a:schemeClr val="hlink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https://get.scoop.sh</a:t>
            </a: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')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Una vez instalado, añadir bucket Java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scoop bucket add java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Instalar JDK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scoop install oraclejdk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Instalar maven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scoop install maven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- Instalar springboot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scoop install springboot</a:t>
            </a:r>
            <a:endParaRPr sz="10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838350" y="216550"/>
            <a:ext cx="5324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Aplicación de ejemplo: Incidencias.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943025" y="610150"/>
            <a:ext cx="53241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Generación de la aplicación</a:t>
            </a:r>
            <a:endParaRPr sz="1300" u="sng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 u="sng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Clonar repositorio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git clone </a:t>
            </a:r>
            <a:r>
              <a:rPr lang="en" sz="1300">
                <a:solidFill>
                  <a:srgbClr val="3E433E"/>
                </a:solidFill>
                <a:highlight>
                  <a:srgbClr val="CCCCC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https://github.com/aleamb/peumconf2018-app.git</a:t>
            </a:r>
            <a:endParaRPr sz="13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Generar frontend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npm install</a:t>
            </a:r>
            <a:endParaRPr sz="13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npm run build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Compilar Backend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mvn package</a:t>
            </a:r>
            <a:endParaRPr sz="13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Ejecutar: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java -jar .\target\peumconf2018-spring-boot-app-0.0.1-SNAPSHOT.jar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Abrir un navegador web y conectarse a http://localhost:8080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38350" y="149400"/>
            <a:ext cx="5324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Aplicación de ejemplo: Incidencias.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838250" y="661600"/>
            <a:ext cx="5324100" cy="4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Una aplicación Spring Boot puede ser creada de la siguiente forma: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 spring init -g=peumconf -a=spring-boot-app -name=spring-boot-app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Y arrancada con: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E433E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rPr>
              <a:t>mvn spring-boot:run</a:t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Todas las funcionalidades que vayamos necesitando, se irán añadiendo a la aplicación en forma de dependencias.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E433E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998425" y="2056475"/>
            <a:ext cx="5324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Análisis de la Aplicación (viendo el código)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75" y="1511525"/>
            <a:ext cx="3384775" cy="3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30850" y="346275"/>
            <a:ext cx="7704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 que vamos a ver en esta presentación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6275" y="851450"/>
            <a:ext cx="66801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Spring boot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Esta presentación cubrirá los conceptos básicos de Spring y Spring boot. Veremos cómo desarrollar una aplicación cliente/servidor típica. Para ello usaremos algunos módulos de Spring y diversas bibliotecas:</a:t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54006" y="2193025"/>
            <a:ext cx="62136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Aplicación de ejemplo - Incidencias.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Se trata de un aplicación con funcionalidad básica que mostrará incidencias y las recibirá mediante websocket y servicio REST.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5250" y="378397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Gracias</a:t>
            </a:r>
            <a:r>
              <a:rPr lang="en" sz="1800">
                <a:solidFill>
                  <a:srgbClr val="FF5722"/>
                </a:solidFill>
              </a:rPr>
              <a:t>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209" name="Google Shape;209;p33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  <p:sp>
        <p:nvSpPr>
          <p:cNvPr id="210" name="Google Shape;210;p33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Correo de contacto: jandroz@gmail.com</a:t>
            </a:r>
            <a:endParaRPr/>
          </a:p>
        </p:txBody>
      </p:sp>
      <p:grpSp>
        <p:nvGrpSpPr>
          <p:cNvPr id="211" name="Google Shape;211;p33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212" name="Google Shape;212;p33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471500" y="571425"/>
            <a:ext cx="64074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¿Qué es Spring Framework?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46625" y="1659200"/>
            <a:ext cx="58209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3E433E"/>
                </a:solidFill>
              </a:rPr>
              <a:t>Escrito inicialmente por Rod Johnson, fue lanzado por primera vez en el mes de Junio del año 2003 bajo la licencia </a:t>
            </a:r>
            <a:r>
              <a:rPr b="1" lang="en" sz="1300">
                <a:solidFill>
                  <a:srgbClr val="3E433E"/>
                </a:solidFill>
              </a:rPr>
              <a:t>Apache 2.0</a:t>
            </a:r>
            <a:r>
              <a:rPr lang="en" sz="1300">
                <a:solidFill>
                  <a:srgbClr val="3E433E"/>
                </a:solidFill>
              </a:rPr>
              <a:t>, siendo una plataforma Java de código abierto. Convirtiéndose desde entonces en el framework más popular para Java empresarial, para crear </a:t>
            </a:r>
            <a:r>
              <a:rPr b="1" lang="en" sz="1300">
                <a:solidFill>
                  <a:srgbClr val="3E433E"/>
                </a:solidFill>
              </a:rPr>
              <a:t>código de alto rendimiento</a:t>
            </a:r>
            <a:r>
              <a:rPr lang="en" sz="1300">
                <a:solidFill>
                  <a:srgbClr val="3E433E"/>
                </a:solidFill>
              </a:rPr>
              <a:t>, liviano y reutilizable. Actualmente es casi un estándar </a:t>
            </a:r>
            <a:r>
              <a:rPr i="1" lang="en" sz="1300">
                <a:solidFill>
                  <a:srgbClr val="3E433E"/>
                </a:solidFill>
              </a:rPr>
              <a:t>de facto</a:t>
            </a:r>
            <a:r>
              <a:rPr lang="en" sz="1300">
                <a:solidFill>
                  <a:srgbClr val="3E433E"/>
                </a:solidFill>
              </a:rPr>
              <a:t> en el mundo Java.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86250" y="407875"/>
            <a:ext cx="67593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¿Qué es Spring boot?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58975" y="1327375"/>
            <a:ext cx="53241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Boot es una infraestructura que forma parte de Spring Framework y permite construir y mantener una 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Spring de forma mucho más sencilla y rápida.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Está sobre todo pensada para el desarrollo de aplicaciones standalone.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Tanto Spring como Spring boot tienen una amplísima y detallada documentación. Spring es, hoy día, un estándar de facto en el mundo Java.</a:t>
            </a:r>
            <a:endParaRPr sz="105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808850" y="857250"/>
            <a:ext cx="19911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38525" y="4683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Spring se basa en un contenedor IoC</a:t>
            </a:r>
            <a:endParaRPr sz="18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1089250"/>
            <a:ext cx="47434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518225" y="2357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puede configurarse mediante ficheros XML descriptivos o Anotaciones Java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50" y="761200"/>
            <a:ext cx="53241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Usando ficheros XML, definimos los beans (clases Java) y sus dependencias así: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El uso de ficheros XML, sobre todo en proyectos grandes, puede hacerse engorroso y a veces 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difícil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de mantener. A estos ficheros se les llama “Spring context file”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777777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&lt;?xml version="1.0" encoding="UTF-8"?&gt;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&lt;beans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xmlns=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"http://www.springframework.org/schema/beans"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xmlns:xsi=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"http://www.w3.org/2001/XMLSchema-instance"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xmlns:context=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"http://www.springframework.org/schema/context"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xsi:schemaLocation=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"http://www.springframework.org/schema/beans</a:t>
            </a:r>
            <a:b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       http://www.springframework.org/schema/beans/spring-beans.xsd</a:t>
            </a:r>
            <a:b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       http://www.springframework.org/schema/context</a:t>
            </a:r>
            <a:b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       http://www.springframework.org/schema/context/spring-context.xsd"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i="1" lang="en" sz="600">
                <a:solidFill>
                  <a:srgbClr val="777777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&lt;!-- &lt;context:component-scan base-package="com.in28minutes.spring.basics"/&gt; --&gt;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&lt;bean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id=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"xmlStringBean1"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class=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"java.lang.String"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	&lt;constructor-arg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value=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"stringBean1"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/&gt;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&lt;/bean&gt;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&lt;bean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id=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"xmlStringBean2"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class=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"java.lang.String"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	&lt;constructor-arg </a:t>
            </a:r>
            <a:r>
              <a:rPr lang="en" sz="600">
                <a:solidFill>
                  <a:srgbClr val="333333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value=</a:t>
            </a:r>
            <a:r>
              <a:rPr lang="en" sz="600">
                <a:solidFill>
                  <a:srgbClr val="F9502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"stringBean2"</a:t>
            </a: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/&gt;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	&lt;/bean&gt;</a:t>
            </a:r>
            <a:b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600">
                <a:solidFill>
                  <a:srgbClr val="7A7A7A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&lt;/beans&gt;</a:t>
            </a:r>
            <a:endParaRPr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838250" y="234775"/>
            <a:ext cx="5324100" cy="4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Para evitar esto, Spring comenzó a hacer un uso en profundidad de las anotaciones Java.  El contendor IoC de Spring examina el classpath de la aplicación y analiza las anotaciones para actuar de forma determinada.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11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Con la siguiente anotación, Spring instancia la clase una vez y la almacena en su contenedor IoC. Así mismo gestiona todas las dependencias mediante la anotación Autowired.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@Service</a:t>
            </a:r>
            <a:endParaRPr sz="8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public class IncidencesServiceImpl implements IncidencesService {</a:t>
            </a:r>
            <a:endParaRPr sz="8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	@Autowired</a:t>
            </a:r>
            <a:endParaRPr sz="8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	private IncidenceRepository incidenceRepository;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5900" rtl="0" algn="l">
              <a:lnSpc>
                <a:spcPct val="111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La anotación 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le indicará al contenedor IoC de Spring que debe instanciar como Singleton la clase 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IncidencesServiceImpl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15900" rtl="0" algn="l">
              <a:lnSpc>
                <a:spcPct val="111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La anotación Autowired inyectará de forma automática una instancia de</a:t>
            </a:r>
            <a:r>
              <a:rPr i="1"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IncidenceRepository.</a:t>
            </a:r>
            <a:endParaRPr i="1" sz="8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 algn="l">
              <a:lnSpc>
                <a:spcPct val="111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38250" y="263225"/>
            <a:ext cx="5324100" cy="4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Con todo esto, a veces es engorroso montar una 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 Spring. Sólo debemos tener en cuenta el gran número de módulos Spring (o API’s) que existen para añadir funcionalidades: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15900" rtl="0" algn="l">
              <a:lnSpc>
                <a:spcPct val="111000"/>
              </a:lnSpc>
              <a:spcBef>
                <a:spcPts val="130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Data (para acceso a datos, JPA)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Security (securizar la aplicación)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Integration (integración de sistemas y tests)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Cloud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MVC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159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WebFlux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15900" rtl="0" algn="l">
              <a:lnSpc>
                <a:spcPct val="111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15900" rtl="0" algn="l">
              <a:lnSpc>
                <a:spcPct val="111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1300">
                <a:solidFill>
                  <a:srgbClr val="3E433E"/>
                </a:solidFill>
                <a:latin typeface="Arial"/>
                <a:ea typeface="Arial"/>
                <a:cs typeface="Arial"/>
                <a:sym typeface="Arial"/>
              </a:rPr>
              <a:t>Spring Boot nos permitirá incluir aquellos módulos que necesitemos en nuestra de manera sencilla.</a:t>
            </a:r>
            <a:endParaRPr sz="1300">
              <a:solidFill>
                <a:srgbClr val="3E43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Aplicación de ejemplo: Incidencias.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