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682" r:id="rId3"/>
    <p:sldId id="683" r:id="rId4"/>
    <p:sldId id="684" r:id="rId5"/>
    <p:sldId id="687" r:id="rId6"/>
    <p:sldId id="689" r:id="rId7"/>
    <p:sldId id="685" r:id="rId8"/>
    <p:sldId id="686" r:id="rId9"/>
    <p:sldId id="675" r:id="rId10"/>
  </p:sldIdLst>
  <p:sldSz cx="12192000" cy="6858000"/>
  <p:notesSz cx="7099300" cy="10234613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543D675-E911-464B-8D05-0FAB5DA6A269}">
          <p14:sldIdLst>
            <p14:sldId id="261"/>
            <p14:sldId id="682"/>
            <p14:sldId id="683"/>
            <p14:sldId id="684"/>
            <p14:sldId id="687"/>
            <p14:sldId id="689"/>
            <p14:sldId id="685"/>
            <p14:sldId id="686"/>
            <p14:sldId id="6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28FA5"/>
    <a:srgbClr val="FFFF00"/>
    <a:srgbClr val="000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1E6FA-91DD-473A-B0C1-8E1CAB604D90}" v="2" dt="2023-03-15T11:27:00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72" autoAdjust="0"/>
    <p:restoredTop sz="96517" autoAdjust="0"/>
  </p:normalViewPr>
  <p:slideViewPr>
    <p:cSldViewPr snapToGrid="0" snapToObjects="1">
      <p:cViewPr varScale="1">
        <p:scale>
          <a:sx n="162" d="100"/>
          <a:sy n="162" d="100"/>
        </p:scale>
        <p:origin x="792" y="144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840" y="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3B9D6C4-7AF4-40EE-B1C1-DA3346BC639D}" type="datetimeFigureOut">
              <a:rPr lang="it-IT" smtClean="0"/>
              <a:t>15/03/2023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C49ABB4-D222-4537-B8F1-E999FC20A4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8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B4-D222-4537-B8F1-E999FC20A4F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51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Rivedere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B4-D222-4537-B8F1-E999FC20A4F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32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4267682"/>
            <a:ext cx="12192000" cy="259031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58221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535827"/>
            <a:ext cx="10363200" cy="105864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grpSp>
        <p:nvGrpSpPr>
          <p:cNvPr id="127" name="Gruppo 126"/>
          <p:cNvGrpSpPr/>
          <p:nvPr userDrawn="1"/>
        </p:nvGrpSpPr>
        <p:grpSpPr>
          <a:xfrm>
            <a:off x="0" y="4275921"/>
            <a:ext cx="12192000" cy="176557"/>
            <a:chOff x="1218340" y="275867"/>
            <a:chExt cx="17715122" cy="567843"/>
          </a:xfrm>
        </p:grpSpPr>
        <p:cxnSp>
          <p:nvCxnSpPr>
            <p:cNvPr id="128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" y="0"/>
            <a:ext cx="12192000" cy="4504944"/>
          </a:xfrm>
          <a:prstGeom prst="rect">
            <a:avLst/>
          </a:prstGeom>
        </p:spPr>
      </p:pic>
      <p:sp>
        <p:nvSpPr>
          <p:cNvPr id="2" name="Rettangolo 1"/>
          <p:cNvSpPr/>
          <p:nvPr userDrawn="1"/>
        </p:nvSpPr>
        <p:spPr>
          <a:xfrm>
            <a:off x="0" y="4258891"/>
            <a:ext cx="12192000" cy="261507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/>
          <p:cNvGrpSpPr/>
          <p:nvPr userDrawn="1"/>
        </p:nvGrpSpPr>
        <p:grpSpPr>
          <a:xfrm>
            <a:off x="0" y="4267683"/>
            <a:ext cx="12192000" cy="176557"/>
            <a:chOff x="1218340" y="275867"/>
            <a:chExt cx="17715122" cy="567843"/>
          </a:xfrm>
        </p:grpSpPr>
        <p:cxnSp>
          <p:nvCxnSpPr>
            <p:cNvPr id="4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Picture 4" descr="Y:\IMMAGINE _COORDINATA_2014\LOGO_UFFICIALE\01_Polimi_centrato\eps\01_Polimi_centrato_COL_negativ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46" y="2530701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68" y="6346379"/>
            <a:ext cx="2960496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4803411F-576D-4761-A941-F38A17CC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31" name="Segnaposto numero diapositiva 6">
            <a:extLst>
              <a:ext uri="{FF2B5EF4-FFF2-40B4-BE49-F238E27FC236}">
                <a16:creationId xmlns:a16="http://schemas.microsoft.com/office/drawing/2014/main" id="{8FBBB6EE-C85E-4A19-A383-891818DF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8477" y="636350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834947A-1B05-2B43-AD85-E646CE852B9E}" type="slidenum">
              <a:rPr lang="it-IT" smtClean="0"/>
              <a:pPr/>
              <a:t>‹N›</a:t>
            </a:fld>
            <a:r>
              <a:rPr lang="it-IT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84842" y="4587045"/>
            <a:ext cx="12107158" cy="960031"/>
          </a:xfrm>
        </p:spPr>
        <p:txBody>
          <a:bodyPr>
            <a:noAutofit/>
          </a:bodyPr>
          <a:lstStyle/>
          <a:p>
            <a:pPr algn="ctr"/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</a:t>
            </a:r>
            <a:r>
              <a:rPr lang="it-IT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Ahead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Market Forecast</a:t>
            </a:r>
            <a:b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</a:t>
            </a:r>
            <a:r>
              <a:rPr lang="it-IT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it-IT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proposal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A.Y. 2022/23</a:t>
            </a:r>
            <a:b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</a:br>
            <a:b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b="0" noProof="0" dirty="0">
              <a:solidFill>
                <a:srgbClr val="FF0000"/>
              </a:solidFill>
              <a:latin typeface="NimbusRomNo9L-Regu"/>
            </a:endParaRP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2165534" y="6254749"/>
            <a:ext cx="7772400" cy="393699"/>
          </a:xfrm>
        </p:spPr>
        <p:txBody>
          <a:bodyPr>
            <a:normAutofit/>
          </a:bodyPr>
          <a:lstStyle/>
          <a:p>
            <a:pPr algn="ctr"/>
            <a:r>
              <a:rPr lang="en-US" sz="1800" noProof="0" dirty="0">
                <a:solidFill>
                  <a:schemeClr val="bg1"/>
                </a:solidFill>
                <a:latin typeface="NimbusRomNo9L-Regu"/>
              </a:rPr>
              <a:t>06/03/23</a:t>
            </a:r>
          </a:p>
          <a:p>
            <a:endParaRPr lang="en-US" sz="1800" noProof="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2F25C0-D16F-6BA3-BD42-1B8D7479ECDD}"/>
              </a:ext>
            </a:extLst>
          </p:cNvPr>
          <p:cNvSpPr txBox="1"/>
          <p:nvPr/>
        </p:nvSpPr>
        <p:spPr>
          <a:xfrm>
            <a:off x="84842" y="6026541"/>
            <a:ext cx="515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Dr.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Bovera</a:t>
            </a:r>
            <a:r>
              <a:rPr lang="en-GB" dirty="0">
                <a:solidFill>
                  <a:srgbClr val="FFFFFF"/>
                </a:solidFill>
              </a:rPr>
              <a:t> Filippo – filippo.bovera@polimi.it</a:t>
            </a:r>
          </a:p>
          <a:p>
            <a:r>
              <a:rPr lang="en-GB" dirty="0">
                <a:solidFill>
                  <a:srgbClr val="FFFFFF"/>
                </a:solidFill>
              </a:rPr>
              <a:t>Matteo Spiller – matteo.spiller@polimi.it</a:t>
            </a:r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FC2C9D7-B41C-D8DB-3FB3-10020F877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11856"/>
            <a:ext cx="560522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Day Ahead Market (DAM):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it is the </a:t>
            </a:r>
            <a:r>
              <a:rPr lang="en-GB" b="1" dirty="0"/>
              <a:t>most liquid </a:t>
            </a:r>
            <a:r>
              <a:rPr lang="en-GB" dirty="0"/>
              <a:t>energy market in Europe. It hosts most of the electricity sales and transactions.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The outcome, computed the day ahead at noon, is the </a:t>
            </a:r>
            <a:r>
              <a:rPr lang="en-GB" b="1" dirty="0"/>
              <a:t>price of the energy </a:t>
            </a:r>
            <a:r>
              <a:rPr lang="en-GB" dirty="0"/>
              <a:t>for the 24 hours of the next day.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Energy producers and consumers submit bids to satisfy their needs. Each offer is characterized by a given amount of </a:t>
            </a:r>
            <a:r>
              <a:rPr lang="en-GB" b="1" dirty="0"/>
              <a:t>energy</a:t>
            </a:r>
            <a:r>
              <a:rPr lang="en-GB" dirty="0"/>
              <a:t> and </a:t>
            </a:r>
            <a:r>
              <a:rPr lang="en-GB" b="1" dirty="0"/>
              <a:t>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The price is obtained as the </a:t>
            </a:r>
            <a:r>
              <a:rPr lang="en-GB" b="1" dirty="0"/>
              <a:t>intersection</a:t>
            </a:r>
            <a:r>
              <a:rPr lang="en-GB" dirty="0"/>
              <a:t> between the cumulative demand and offer curves.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E4C0EDA-D769-093F-05BB-ACFB34AB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Ahead Market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E948E2-5682-C7E6-1019-434331C5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4B7F2C-57C7-8729-F276-182BAF3C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877" y="2713523"/>
            <a:ext cx="3846405" cy="299860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D2B09A4-9163-066D-3376-28CF017F0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882" y="1757523"/>
            <a:ext cx="35814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8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B868FC5-0678-6AAC-79D0-EDF6E6D4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45" y="1600201"/>
            <a:ext cx="3989032" cy="4525963"/>
          </a:xfrm>
        </p:spPr>
        <p:txBody>
          <a:bodyPr/>
          <a:lstStyle/>
          <a:p>
            <a:pPr algn="just"/>
            <a:r>
              <a:rPr lang="en-GB" dirty="0"/>
              <a:t>DAM forecasting is fundamental for energy traders to create an </a:t>
            </a:r>
            <a:r>
              <a:rPr lang="en-GB" b="1" dirty="0"/>
              <a:t>optimal bidding strategy </a:t>
            </a:r>
            <a:r>
              <a:rPr lang="en-GB" dirty="0"/>
              <a:t>to submit.</a:t>
            </a:r>
          </a:p>
          <a:p>
            <a:pPr algn="just"/>
            <a:r>
              <a:rPr lang="en-GB" dirty="0"/>
              <a:t>Moreover, new assets, such as </a:t>
            </a:r>
            <a:r>
              <a:rPr lang="en-GB" b="1" dirty="0"/>
              <a:t>storage systems</a:t>
            </a:r>
            <a:r>
              <a:rPr lang="en-GB" dirty="0"/>
              <a:t>, highly benefit from an optimal forecast for services like </a:t>
            </a:r>
            <a:r>
              <a:rPr lang="en-GB" b="1" dirty="0"/>
              <a:t>energy arbitrage.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99047CF-6939-E763-9ED7-E20EF7E4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rationale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182F95-B22A-A385-0532-7AAA3749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E2E017-E182-D68F-9934-D55A76958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"/>
          <a:stretch/>
        </p:blipFill>
        <p:spPr>
          <a:xfrm>
            <a:off x="4795607" y="1320483"/>
            <a:ext cx="6786792" cy="45916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25CEF1-B188-B52F-5B1A-C41BB9709421}"/>
              </a:ext>
            </a:extLst>
          </p:cNvPr>
          <p:cNvSpPr txBox="1"/>
          <p:nvPr/>
        </p:nvSpPr>
        <p:spPr>
          <a:xfrm>
            <a:off x="7903508" y="160020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SOC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43D0D6-8ADA-DFB8-4404-271DBF71DE38}"/>
              </a:ext>
            </a:extLst>
          </p:cNvPr>
          <p:cNvSpPr txBox="1"/>
          <p:nvPr/>
        </p:nvSpPr>
        <p:spPr>
          <a:xfrm>
            <a:off x="7519861" y="3756314"/>
            <a:ext cx="128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DAM prices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03B707-E352-CB99-0A94-5D691ADD510B}"/>
              </a:ext>
            </a:extLst>
          </p:cNvPr>
          <p:cNvSpPr txBox="1"/>
          <p:nvPr/>
        </p:nvSpPr>
        <p:spPr>
          <a:xfrm rot="16200000">
            <a:off x="3969846" y="465443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Prices [€/MWh]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7572B4-8A39-90DB-B184-022B2447719B}"/>
              </a:ext>
            </a:extLst>
          </p:cNvPr>
          <p:cNvSpPr txBox="1"/>
          <p:nvPr/>
        </p:nvSpPr>
        <p:spPr>
          <a:xfrm rot="16200000">
            <a:off x="4350605" y="248250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 [%]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4B3C51D-657F-5C63-0C7A-C3EB58B2A4F8}"/>
              </a:ext>
            </a:extLst>
          </p:cNvPr>
          <p:cNvSpPr txBox="1"/>
          <p:nvPr/>
        </p:nvSpPr>
        <p:spPr>
          <a:xfrm rot="5400000">
            <a:off x="10793538" y="2556104"/>
            <a:ext cx="154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[MWh]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ABFBF18-3535-0E10-4524-C0B56BE0DB72}"/>
              </a:ext>
            </a:extLst>
          </p:cNvPr>
          <p:cNvSpPr txBox="1"/>
          <p:nvPr/>
        </p:nvSpPr>
        <p:spPr>
          <a:xfrm>
            <a:off x="9596532" y="1496169"/>
            <a:ext cx="1088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Energy bought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8740BC-D451-C667-92D1-D6F015C28CD1}"/>
              </a:ext>
            </a:extLst>
          </p:cNvPr>
          <p:cNvSpPr txBox="1"/>
          <p:nvPr/>
        </p:nvSpPr>
        <p:spPr>
          <a:xfrm>
            <a:off x="9598022" y="1692534"/>
            <a:ext cx="902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Energy sold</a:t>
            </a:r>
          </a:p>
        </p:txBody>
      </p:sp>
    </p:spTree>
    <p:extLst>
      <p:ext uri="{BB962C8B-B14F-4D97-AF65-F5344CB8AC3E}">
        <p14:creationId xmlns:p14="http://schemas.microsoft.com/office/powerpoint/2010/main" val="5212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4A2487-D55F-5AAA-5881-4ADA024F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0" y="1600201"/>
            <a:ext cx="4698569" cy="4525963"/>
          </a:xfrm>
        </p:spPr>
        <p:txBody>
          <a:bodyPr/>
          <a:lstStyle/>
          <a:p>
            <a:pPr algn="just"/>
            <a:r>
              <a:rPr lang="en-GB" dirty="0"/>
              <a:t>In literature, a large interest is given to DAM forecast with overall positive results.</a:t>
            </a:r>
          </a:p>
          <a:p>
            <a:pPr algn="just"/>
            <a:r>
              <a:rPr lang="en-GB" dirty="0"/>
              <a:t>However, the events of the last years have strongly impacted the energy market.</a:t>
            </a:r>
          </a:p>
          <a:p>
            <a:pPr algn="just"/>
            <a:r>
              <a:rPr lang="en-GB" dirty="0"/>
              <a:t>These phenomena have </a:t>
            </a:r>
            <a:r>
              <a:rPr lang="en-GB" b="1" dirty="0"/>
              <a:t>not been deeply investigated.</a:t>
            </a:r>
            <a:r>
              <a:rPr lang="en-GB" dirty="0"/>
              <a:t> Therefore </a:t>
            </a:r>
            <a:r>
              <a:rPr lang="en-GB" b="1" dirty="0"/>
              <a:t>2023 DAM forecast</a:t>
            </a:r>
            <a:r>
              <a:rPr lang="en-GB" dirty="0"/>
              <a:t> represents an innovative research topic.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C8B855D-38C1-D905-4489-A728AFC8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rationale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49C939-BDFE-36E4-B34D-D6C0B16D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FC57FF9-63B8-3A7D-1AAD-CDD195E1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49707" y="1482623"/>
            <a:ext cx="6840930" cy="4643541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E2A9EC50-20BD-4CE7-14C8-77BD53A73CEB}"/>
              </a:ext>
            </a:extLst>
          </p:cNvPr>
          <p:cNvSpPr/>
          <p:nvPr/>
        </p:nvSpPr>
        <p:spPr>
          <a:xfrm>
            <a:off x="8111563" y="5314283"/>
            <a:ext cx="1565329" cy="4364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034000E-863D-1AB3-7F32-910ABA7CFB2C}"/>
              </a:ext>
            </a:extLst>
          </p:cNvPr>
          <p:cNvSpPr/>
          <p:nvPr/>
        </p:nvSpPr>
        <p:spPr>
          <a:xfrm>
            <a:off x="10086813" y="1600202"/>
            <a:ext cx="1939873" cy="37751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9AF021-3917-E92D-8E56-360631A602CB}"/>
              </a:ext>
            </a:extLst>
          </p:cNvPr>
          <p:cNvSpPr txBox="1"/>
          <p:nvPr/>
        </p:nvSpPr>
        <p:spPr>
          <a:xfrm>
            <a:off x="10221134" y="1246916"/>
            <a:ext cx="18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UKRAINIAN WAR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C3228D8-DF29-EE85-89AB-E53269970F7D}"/>
              </a:ext>
            </a:extLst>
          </p:cNvPr>
          <p:cNvSpPr txBox="1"/>
          <p:nvPr/>
        </p:nvSpPr>
        <p:spPr>
          <a:xfrm>
            <a:off x="8196412" y="5006045"/>
            <a:ext cx="18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402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0FBF974-EC0D-6CAE-58F4-D011C451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05" y="1439293"/>
            <a:ext cx="5354296" cy="4525963"/>
          </a:xfrm>
        </p:spPr>
        <p:txBody>
          <a:bodyPr/>
          <a:lstStyle/>
          <a:p>
            <a:r>
              <a:rPr lang="en-GB" dirty="0"/>
              <a:t>Reasonable outcomes.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E20254B-BA1A-87B9-002D-19DDD541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Results - 2019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C9E3C-259D-4156-A48E-8F674B3A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5</a:t>
            </a:fld>
            <a:r>
              <a:rPr lang="it-IT"/>
              <a:t>/18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067AB7-31C0-E312-4F2E-7E7685C8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1" y="1414220"/>
            <a:ext cx="5543976" cy="428735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E40BD8-F4EB-79E5-EB78-774A1CB6FD76}"/>
              </a:ext>
            </a:extLst>
          </p:cNvPr>
          <p:cNvSpPr txBox="1"/>
          <p:nvPr/>
        </p:nvSpPr>
        <p:spPr>
          <a:xfrm>
            <a:off x="2931979" y="5701575"/>
            <a:ext cx="170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HOURS [H]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47FB90-6A9F-F97C-6455-B999B5F63289}"/>
              </a:ext>
            </a:extLst>
          </p:cNvPr>
          <p:cNvSpPr txBox="1"/>
          <p:nvPr/>
        </p:nvSpPr>
        <p:spPr>
          <a:xfrm rot="16200000">
            <a:off x="-763289" y="3328726"/>
            <a:ext cx="24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DAM PRICES [€/MWh]</a:t>
            </a:r>
          </a:p>
        </p:txBody>
      </p:sp>
    </p:spTree>
    <p:extLst>
      <p:ext uri="{BB962C8B-B14F-4D97-AF65-F5344CB8AC3E}">
        <p14:creationId xmlns:p14="http://schemas.microsoft.com/office/powerpoint/2010/main" val="195083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0FBF974-EC0D-6CAE-58F4-D011C451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05" y="1600201"/>
            <a:ext cx="5354296" cy="4525963"/>
          </a:xfrm>
        </p:spPr>
        <p:txBody>
          <a:bodyPr/>
          <a:lstStyle/>
          <a:p>
            <a:r>
              <a:rPr lang="en-GB" dirty="0"/>
              <a:t>Difficulties in identifying an optimal forecast.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E20254B-BA1A-87B9-002D-19DDD541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Results - 2022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C9E3C-259D-4156-A48E-8F674B3A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067AB7-31C0-E312-4F2E-7E7685C8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0514" y="1414220"/>
            <a:ext cx="5226827" cy="428735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E40BD8-F4EB-79E5-EB78-774A1CB6FD76}"/>
              </a:ext>
            </a:extLst>
          </p:cNvPr>
          <p:cNvSpPr txBox="1"/>
          <p:nvPr/>
        </p:nvSpPr>
        <p:spPr>
          <a:xfrm>
            <a:off x="2931979" y="5701575"/>
            <a:ext cx="170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HOURS [H]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47FB90-6A9F-F97C-6455-B999B5F63289}"/>
              </a:ext>
            </a:extLst>
          </p:cNvPr>
          <p:cNvSpPr txBox="1"/>
          <p:nvPr/>
        </p:nvSpPr>
        <p:spPr>
          <a:xfrm rot="16200000">
            <a:off x="-763289" y="3328726"/>
            <a:ext cx="24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DAM PRICES [€/MWh]</a:t>
            </a:r>
          </a:p>
        </p:txBody>
      </p:sp>
    </p:spTree>
    <p:extLst>
      <p:ext uri="{BB962C8B-B14F-4D97-AF65-F5344CB8AC3E}">
        <p14:creationId xmlns:p14="http://schemas.microsoft.com/office/powerpoint/2010/main" val="59383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28311DF-5B92-B974-DB4D-EE68D994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435678"/>
            <a:ext cx="6723893" cy="4525963"/>
          </a:xfrm>
        </p:spPr>
        <p:txBody>
          <a:bodyPr/>
          <a:lstStyle/>
          <a:p>
            <a:pPr algn="just"/>
            <a:r>
              <a:rPr lang="en-GB" dirty="0"/>
              <a:t>The starting point of the project is represented by a database that contains the </a:t>
            </a:r>
            <a:r>
              <a:rPr lang="en-GB" b="1" dirty="0"/>
              <a:t>DAM prices</a:t>
            </a:r>
            <a:r>
              <a:rPr lang="en-GB" dirty="0"/>
              <a:t> of the </a:t>
            </a:r>
            <a:r>
              <a:rPr lang="en-GB" b="1" dirty="0"/>
              <a:t>North</a:t>
            </a:r>
            <a:r>
              <a:rPr lang="en-GB" dirty="0"/>
              <a:t> area between January 2018 and December 2022. Each market price is associated with the following </a:t>
            </a:r>
            <a:r>
              <a:rPr lang="en-GB" b="1" dirty="0"/>
              <a:t> </a:t>
            </a:r>
            <a:r>
              <a:rPr lang="en-GB" dirty="0"/>
              <a:t>features (</a:t>
            </a:r>
            <a:r>
              <a:rPr lang="en-GB" b="1" dirty="0"/>
              <a:t>open access data</a:t>
            </a:r>
            <a:r>
              <a:rPr lang="en-GB" dirty="0"/>
              <a:t>):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F592D8B-678E-764D-279A-000E6B97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7FEC35-0410-D9F5-4914-8B8D7735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B6ECA5-7ADA-BDFC-397F-1F16AB26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54" y="1408554"/>
            <a:ext cx="4300245" cy="4525964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26C68EC3-7447-6166-E20D-4FEBC099BCB1}"/>
              </a:ext>
            </a:extLst>
          </p:cNvPr>
          <p:cNvSpPr/>
          <p:nvPr/>
        </p:nvSpPr>
        <p:spPr>
          <a:xfrm rot="20759881">
            <a:off x="7076327" y="1441633"/>
            <a:ext cx="3138407" cy="1549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ella 5">
            <a:extLst>
              <a:ext uri="{FF2B5EF4-FFF2-40B4-BE49-F238E27FC236}">
                <a16:creationId xmlns:a16="http://schemas.microsoft.com/office/drawing/2014/main" id="{0A513F1E-470A-C246-49C7-3DEA04AB4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65694"/>
              </p:ext>
            </p:extLst>
          </p:nvPr>
        </p:nvGraphicFramePr>
        <p:xfrm>
          <a:off x="439120" y="3661125"/>
          <a:ext cx="4639685" cy="238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07">
                  <a:extLst>
                    <a:ext uri="{9D8B030D-6E8A-4147-A177-3AD203B41FA5}">
                      <a16:colId xmlns:a16="http://schemas.microsoft.com/office/drawing/2014/main" val="1853841145"/>
                    </a:ext>
                  </a:extLst>
                </a:gridCol>
                <a:gridCol w="1811978">
                  <a:extLst>
                    <a:ext uri="{9D8B030D-6E8A-4147-A177-3AD203B41FA5}">
                      <a16:colId xmlns:a16="http://schemas.microsoft.com/office/drawing/2014/main" val="3770034982"/>
                    </a:ext>
                  </a:extLst>
                </a:gridCol>
              </a:tblGrid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Variable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Source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636189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DAM prices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GME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20450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Forecasted</a:t>
                      </a:r>
                      <a:r>
                        <a:rPr lang="it-IT" sz="1200" dirty="0"/>
                        <a:t> load (D-1)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Terna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34197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Swiss import/export (D-1)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Terna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86528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Austria import/export (D-1)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Terna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01258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France import/export (D-1)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Terna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8714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Slovenia import/export (D-1)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Terna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13230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FA2BCF6-5589-12D7-E8E9-8D8C7D05A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9261"/>
              </p:ext>
            </p:extLst>
          </p:nvPr>
        </p:nvGraphicFramePr>
        <p:xfrm>
          <a:off x="5376221" y="3273680"/>
          <a:ext cx="2414806" cy="273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047">
                  <a:extLst>
                    <a:ext uri="{9D8B030D-6E8A-4147-A177-3AD203B41FA5}">
                      <a16:colId xmlns:a16="http://schemas.microsoft.com/office/drawing/2014/main" val="4166379259"/>
                    </a:ext>
                  </a:extLst>
                </a:gridCol>
                <a:gridCol w="1095759">
                  <a:extLst>
                    <a:ext uri="{9D8B030D-6E8A-4147-A177-3AD203B41FA5}">
                      <a16:colId xmlns:a16="http://schemas.microsoft.com/office/drawing/2014/main" val="4070586487"/>
                    </a:ext>
                  </a:extLst>
                </a:gridCol>
              </a:tblGrid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Variable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Source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8548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Valley load (D-1)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Terna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29327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Production </a:t>
                      </a:r>
                      <a:r>
                        <a:rPr lang="it-IT" sz="1200" dirty="0" err="1"/>
                        <a:t>at</a:t>
                      </a:r>
                      <a:r>
                        <a:rPr lang="it-IT" sz="1200" dirty="0"/>
                        <a:t> 9 (D-1)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Terna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20834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Peak load (D-1)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Terna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99307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Gas price (D-1)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GME 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12638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 Production </a:t>
                      </a:r>
                      <a:r>
                        <a:rPr lang="it-IT" sz="1200" dirty="0" err="1"/>
                        <a:t>at</a:t>
                      </a:r>
                      <a:r>
                        <a:rPr lang="it-IT" sz="1200" dirty="0"/>
                        <a:t> 10  (D-1)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Terna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30866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Hour/day/</a:t>
                      </a:r>
                      <a:r>
                        <a:rPr lang="it-IT" sz="1200" dirty="0" err="1"/>
                        <a:t>month</a:t>
                      </a:r>
                      <a:r>
                        <a:rPr lang="it-IT" sz="1200" dirty="0"/>
                        <a:t>/</a:t>
                      </a:r>
                      <a:r>
                        <a:rPr lang="it-IT" sz="1200" dirty="0" err="1"/>
                        <a:t>weekday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5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4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B25BBEE-3D80-E7AF-63DE-BE210AFE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86" y="1600201"/>
            <a:ext cx="10705231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Project Goal</a:t>
            </a:r>
          </a:p>
          <a:p>
            <a:pPr algn="just"/>
            <a:r>
              <a:rPr lang="en-GB" dirty="0"/>
              <a:t>The project aims to develop a model capable to grasp the daily fluctuation of the DAM price in 2023.</a:t>
            </a:r>
          </a:p>
          <a:p>
            <a:pPr algn="just"/>
            <a:r>
              <a:rPr lang="en-GB" b="1" dirty="0"/>
              <a:t>Programming language</a:t>
            </a:r>
          </a:p>
          <a:p>
            <a:pPr algn="just"/>
            <a:r>
              <a:rPr lang="en-GB" dirty="0"/>
              <a:t>Datasets and analysis have been executed with Python but other coding languages are welcome.</a:t>
            </a:r>
          </a:p>
          <a:p>
            <a:pPr algn="just"/>
            <a:r>
              <a:rPr lang="en-GB" b="1" dirty="0"/>
              <a:t>Possible methodologies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Data decomposition: wavelet transform, empirical mode decomposition.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Dimensionality reduction techniques: principal component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Hyperparameters regularization: cross-validation, Akaike information criteria, Bayesian information criteria.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Model ensembles.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Data clustering to identify specific dataset to train different models. </a:t>
            </a:r>
          </a:p>
          <a:p>
            <a:endParaRPr lang="en-GB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23CD1B2-C4B6-FAA5-4148-3DD83EE7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14539F-2ADD-92C1-1EB4-60DF69AA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4E7F01-9556-E550-5C94-89C36888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97" y="2243380"/>
            <a:ext cx="1745254" cy="6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0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4EE37AE-7F0D-4052-AC9A-F7F5C601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854AD2-E411-49BB-B8DC-7D19F5540C1B}"/>
              </a:ext>
            </a:extLst>
          </p:cNvPr>
          <p:cNvSpPr txBox="1"/>
          <p:nvPr/>
        </p:nvSpPr>
        <p:spPr>
          <a:xfrm>
            <a:off x="3573963" y="1239487"/>
            <a:ext cx="50440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800" b="1" dirty="0">
                <a:solidFill>
                  <a:schemeClr val="accent1"/>
                </a:solidFill>
              </a:rPr>
              <a:t>Thank </a:t>
            </a:r>
            <a:r>
              <a:rPr lang="it-IT" sz="8800" b="1" dirty="0" err="1">
                <a:solidFill>
                  <a:schemeClr val="accent1"/>
                </a:solidFill>
              </a:rPr>
              <a:t>you</a:t>
            </a:r>
            <a:endParaRPr lang="it-IT" sz="8800" b="1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2A7F8A-E8CF-D1F7-B52A-13A956889085}"/>
              </a:ext>
            </a:extLst>
          </p:cNvPr>
          <p:cNvSpPr txBox="1"/>
          <p:nvPr/>
        </p:nvSpPr>
        <p:spPr>
          <a:xfrm>
            <a:off x="4959457" y="5198105"/>
            <a:ext cx="466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filippo.bovera@polimi.it</a:t>
            </a:r>
          </a:p>
          <a:p>
            <a:r>
              <a:rPr lang="en-GB" dirty="0"/>
              <a:t>matteo.spiller@polimi.it</a:t>
            </a:r>
          </a:p>
        </p:txBody>
      </p:sp>
    </p:spTree>
    <p:extLst>
      <p:ext uri="{BB962C8B-B14F-4D97-AF65-F5344CB8AC3E}">
        <p14:creationId xmlns:p14="http://schemas.microsoft.com/office/powerpoint/2010/main" val="2764986542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0</TotalTime>
  <Words>531</Words>
  <Application>Microsoft Office PowerPoint</Application>
  <PresentationFormat>Widescreen</PresentationFormat>
  <Paragraphs>89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NimbusRomNo9L-Regu</vt:lpstr>
      <vt:lpstr>Wingdings</vt:lpstr>
      <vt:lpstr>POLI</vt:lpstr>
      <vt:lpstr>Day Ahead Market Forecast Applied Statistics project proposal presentation – A.Y. 2022/23    </vt:lpstr>
      <vt:lpstr>Day Ahead Market</vt:lpstr>
      <vt:lpstr>Research rationale</vt:lpstr>
      <vt:lpstr>Research rationale</vt:lpstr>
      <vt:lpstr>First Results - 2019</vt:lpstr>
      <vt:lpstr>First Results - 2022</vt:lpstr>
      <vt:lpstr>Data Set</vt:lpstr>
      <vt:lpstr>Conclusions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Matteo Spiller</cp:lastModifiedBy>
  <cp:revision>292</cp:revision>
  <cp:lastPrinted>2021-06-19T19:01:01Z</cp:lastPrinted>
  <dcterms:created xsi:type="dcterms:W3CDTF">2015-05-26T12:27:57Z</dcterms:created>
  <dcterms:modified xsi:type="dcterms:W3CDTF">2023-03-15T14:13:24Z</dcterms:modified>
</cp:coreProperties>
</file>