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7" r:id="rId3"/>
    <p:sldId id="258" r:id="rId4"/>
    <p:sldId id="260" r:id="rId5"/>
    <p:sldId id="259" r:id="rId6"/>
    <p:sldId id="271" r:id="rId7"/>
    <p:sldId id="261" r:id="rId8"/>
    <p:sldId id="262" r:id="rId9"/>
    <p:sldId id="263" r:id="rId10"/>
    <p:sldId id="266" r:id="rId11"/>
    <p:sldId id="265" r:id="rId12"/>
    <p:sldId id="267" r:id="rId13"/>
    <p:sldId id="264" r:id="rId14"/>
    <p:sldId id="268" r:id="rId15"/>
    <p:sldId id="269" r:id="rId16"/>
    <p:sldId id="270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4" r:id="rId29"/>
    <p:sldId id="283" r:id="rId30"/>
    <p:sldId id="285" r:id="rId31"/>
    <p:sldId id="286" r:id="rId32"/>
    <p:sldId id="288" r:id="rId33"/>
    <p:sldId id="287" r:id="rId34"/>
    <p:sldId id="289" r:id="rId35"/>
    <p:sldId id="290" r:id="rId36"/>
    <p:sldId id="292" r:id="rId37"/>
    <p:sldId id="291" r:id="rId38"/>
    <p:sldId id="293" r:id="rId39"/>
    <p:sldId id="294" r:id="rId40"/>
    <p:sldId id="295" r:id="rId41"/>
    <p:sldId id="296" r:id="rId4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3D80"/>
    <a:srgbClr val="224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22B2F-8861-CA21-D739-56C92DBBED93}" v="2546" dt="2025-08-10T00:55:25.375"/>
    <p1510:client id="{F01F5235-C4E6-1AB3-217C-38630533C91C}" v="743" dt="2025-08-10T20:21:56.9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7B4274-2B47-4AC2-A95B-FFAE841F9047}" type="datetimeFigureOut"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6DBBC-D493-4589-BC36-35ED6C730AE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106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Me </a:t>
            </a:r>
            <a:r>
              <a:rPr lang="en-US" dirty="0" err="1">
                <a:ea typeface="Calibri"/>
                <a:cs typeface="Calibri"/>
              </a:rPr>
              <a:t>presento</a:t>
            </a:r>
            <a:r>
              <a:rPr lang="en-US" dirty="0">
                <a:ea typeface="Calibri"/>
                <a:cs typeface="Calibri"/>
              </a:rPr>
              <a:t> y les </a:t>
            </a:r>
            <a:r>
              <a:rPr lang="en-US" dirty="0" err="1">
                <a:ea typeface="Calibri"/>
                <a:cs typeface="Calibri"/>
              </a:rPr>
              <a:t>pido</a:t>
            </a:r>
            <a:r>
              <a:rPr lang="en-US" dirty="0">
                <a:ea typeface="Calibri"/>
                <a:cs typeface="Calibri"/>
              </a:rPr>
              <a:t> que se </a:t>
            </a:r>
            <a:r>
              <a:rPr lang="en-US" dirty="0" err="1">
                <a:ea typeface="Calibri"/>
                <a:cs typeface="Calibri"/>
              </a:rPr>
              <a:t>presenten</a:t>
            </a:r>
            <a:r>
              <a:rPr lang="en-US" dirty="0">
                <a:ea typeface="Calibri"/>
                <a:cs typeface="Calibri"/>
              </a:rPr>
              <a:t> también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112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Notas:</a:t>
            </a:r>
            <a:r>
              <a:rPr lang="en-US" dirty="0"/>
              <a:t> “</a:t>
            </a:r>
            <a:r>
              <a:rPr lang="en-US" dirty="0" err="1"/>
              <a:t>Pensá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GPS: </a:t>
            </a:r>
            <a:r>
              <a:rPr lang="en-US" i="1" dirty="0"/>
              <a:t>h</a:t>
            </a:r>
            <a:r>
              <a:rPr lang="en-US" dirty="0"/>
              <a:t> es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distancia</a:t>
            </a:r>
            <a:r>
              <a:rPr lang="en-US" dirty="0"/>
              <a:t> ‘al </a:t>
            </a:r>
            <a:r>
              <a:rPr lang="en-US" dirty="0" err="1"/>
              <a:t>vuelo</a:t>
            </a:r>
            <a:r>
              <a:rPr lang="en-US" dirty="0"/>
              <a:t> de </a:t>
            </a:r>
            <a:r>
              <a:rPr lang="en-US" dirty="0" err="1"/>
              <a:t>pájaro</a:t>
            </a:r>
            <a:r>
              <a:rPr lang="en-US" dirty="0"/>
              <a:t>’.”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549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Creamos</a:t>
            </a:r>
            <a:r>
              <a:rPr lang="en-US" dirty="0">
                <a:ea typeface="Calibri"/>
                <a:cs typeface="Calibri"/>
              </a:rPr>
              <a:t> las </a:t>
            </a:r>
            <a:r>
              <a:rPr lang="en-US" dirty="0" err="1">
                <a:ea typeface="Calibri"/>
                <a:cs typeface="Calibri"/>
              </a:rPr>
              <a:t>reglas</a:t>
            </a:r>
            <a:r>
              <a:rPr lang="en-US" dirty="0">
                <a:ea typeface="Calibri"/>
                <a:cs typeface="Calibri"/>
              </a:rPr>
              <a:t> o </a:t>
            </a:r>
            <a:r>
              <a:rPr lang="en-US" dirty="0" err="1">
                <a:ea typeface="Calibri"/>
                <a:cs typeface="Calibri"/>
              </a:rPr>
              <a:t>mandamientos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nuestra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materia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033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 simple: </a:t>
            </a:r>
            <a:r>
              <a:rPr lang="en-US" b="1" dirty="0"/>
              <a:t>T(</a:t>
            </a:r>
            <a:r>
              <a:rPr lang="en-US" b="1" err="1"/>
              <a:t>s,a</a:t>
            </a:r>
            <a:r>
              <a:rPr lang="en-US" b="1" dirty="0"/>
              <a:t>)→s′</a:t>
            </a:r>
            <a:r>
              <a:rPr lang="en-US" dirty="0"/>
              <a:t> </a:t>
            </a:r>
            <a:r>
              <a:rPr lang="en-US" err="1"/>
              <a:t>significa</a:t>
            </a:r>
            <a:r>
              <a:rPr lang="en-US" dirty="0"/>
              <a:t> </a:t>
            </a:r>
            <a:r>
              <a:rPr lang="en-US" i="1" dirty="0"/>
              <a:t>“</a:t>
            </a:r>
            <a:r>
              <a:rPr lang="en-US" i="1" err="1"/>
              <a:t>si</a:t>
            </a:r>
            <a:r>
              <a:rPr lang="en-US" i="1" dirty="0"/>
              <a:t> </a:t>
            </a:r>
            <a:r>
              <a:rPr lang="en-US" i="1" err="1"/>
              <a:t>estás</a:t>
            </a:r>
            <a:r>
              <a:rPr lang="en-US" i="1" dirty="0"/>
              <a:t> </a:t>
            </a:r>
            <a:r>
              <a:rPr lang="en-US" i="1" err="1"/>
              <a:t>en</a:t>
            </a:r>
            <a:r>
              <a:rPr lang="en-US" i="1" dirty="0"/>
              <a:t> la </a:t>
            </a:r>
            <a:r>
              <a:rPr lang="en-US" i="1" err="1"/>
              <a:t>situación</a:t>
            </a:r>
            <a:r>
              <a:rPr lang="en-US" i="1" dirty="0"/>
              <a:t> </a:t>
            </a:r>
            <a:r>
              <a:rPr lang="en-US" i="1" err="1"/>
              <a:t>sss</a:t>
            </a:r>
            <a:r>
              <a:rPr lang="en-US" i="1" dirty="0"/>
              <a:t> y </a:t>
            </a:r>
            <a:r>
              <a:rPr lang="en-US" i="1" err="1"/>
              <a:t>haces</a:t>
            </a:r>
            <a:r>
              <a:rPr lang="en-US" i="1" dirty="0"/>
              <a:t> la </a:t>
            </a:r>
            <a:r>
              <a:rPr lang="en-US" i="1" err="1"/>
              <a:t>acción</a:t>
            </a:r>
            <a:r>
              <a:rPr lang="en-US" i="1" dirty="0"/>
              <a:t> a, </a:t>
            </a:r>
            <a:r>
              <a:rPr lang="en-US" i="1" err="1"/>
              <a:t>terminás</a:t>
            </a:r>
            <a:r>
              <a:rPr lang="en-US" i="1" dirty="0"/>
              <a:t> </a:t>
            </a:r>
            <a:r>
              <a:rPr lang="en-US" i="1" err="1"/>
              <a:t>en</a:t>
            </a:r>
            <a:r>
              <a:rPr lang="en-US" i="1" dirty="0"/>
              <a:t> la </a:t>
            </a:r>
            <a:r>
              <a:rPr lang="en-US" i="1" err="1"/>
              <a:t>nueva</a:t>
            </a:r>
            <a:r>
              <a:rPr lang="en-US" i="1" dirty="0"/>
              <a:t> </a:t>
            </a:r>
            <a:r>
              <a:rPr lang="en-US" i="1" err="1"/>
              <a:t>situación</a:t>
            </a:r>
            <a:r>
              <a:rPr lang="en-US" i="1" dirty="0"/>
              <a:t> s′”</a:t>
            </a:r>
            <a:r>
              <a:rPr lang="en-US" dirty="0"/>
              <a:t>.</a:t>
            </a:r>
          </a:p>
          <a:p>
            <a:r>
              <a:rPr lang="en-US" dirty="0">
                <a:ea typeface="Calibri"/>
                <a:cs typeface="Calibri"/>
              </a:rPr>
              <a:t>Me </a:t>
            </a:r>
            <a:r>
              <a:rPr lang="en-US" dirty="0" err="1">
                <a:ea typeface="Calibri"/>
                <a:cs typeface="Calibri"/>
              </a:rPr>
              <a:t>pueden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poner</a:t>
            </a:r>
            <a:r>
              <a:rPr lang="en-US" dirty="0">
                <a:ea typeface="Calibri"/>
                <a:cs typeface="Calibri"/>
              </a:rPr>
              <a:t> un </a:t>
            </a:r>
            <a:r>
              <a:rPr lang="en-US" dirty="0" err="1">
                <a:ea typeface="Calibri"/>
                <a:cs typeface="Calibri"/>
              </a:rPr>
              <a:t>ejemplo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transición</a:t>
            </a:r>
            <a:r>
              <a:rPr lang="en-US" dirty="0">
                <a:ea typeface="Calibri"/>
                <a:cs typeface="Calibri"/>
              </a:rPr>
              <a:t>??</a:t>
            </a:r>
          </a:p>
          <a:p>
            <a:r>
              <a:rPr lang="en-US" b="1" dirty="0"/>
              <a:t>Laberinto </a:t>
            </a:r>
            <a:r>
              <a:rPr lang="en-US" b="1" dirty="0" err="1"/>
              <a:t>en</a:t>
            </a:r>
            <a:r>
              <a:rPr lang="en-US" b="1" dirty="0"/>
              <a:t> </a:t>
            </a:r>
            <a:r>
              <a:rPr lang="en-US" b="1" dirty="0" err="1"/>
              <a:t>grilla</a:t>
            </a:r>
            <a:r>
              <a:rPr lang="en-US" dirty="0"/>
              <a:t>: s=(3,4) a= “mover </a:t>
            </a:r>
            <a:r>
              <a:rPr lang="en-US" dirty="0" err="1"/>
              <a:t>derecha</a:t>
            </a:r>
            <a:r>
              <a:rPr lang="en-US" dirty="0"/>
              <a:t>” ⇒    s′=(3,5)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52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¿</a:t>
            </a:r>
            <a:r>
              <a:rPr lang="en-US" dirty="0" err="1">
                <a:ea typeface="Calibri"/>
                <a:cs typeface="Calibri"/>
              </a:rPr>
              <a:t>Qué</a:t>
            </a:r>
            <a:r>
              <a:rPr lang="en-US" dirty="0">
                <a:ea typeface="Calibri"/>
                <a:cs typeface="Calibri"/>
              </a:rPr>
              <a:t> es </a:t>
            </a:r>
            <a:r>
              <a:rPr lang="en-US" dirty="0" err="1">
                <a:ea typeface="Calibri"/>
                <a:cs typeface="Calibri"/>
              </a:rPr>
              <a:t>el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costo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si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estamos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hablando</a:t>
            </a:r>
            <a:r>
              <a:rPr lang="en-US" dirty="0">
                <a:ea typeface="Calibri"/>
                <a:cs typeface="Calibri"/>
              </a:rPr>
              <a:t> de un </a:t>
            </a:r>
            <a:r>
              <a:rPr lang="en-US" dirty="0" err="1">
                <a:ea typeface="Calibri"/>
                <a:cs typeface="Calibri"/>
              </a:rPr>
              <a:t>grafo</a:t>
            </a:r>
            <a:r>
              <a:rPr lang="en-US" dirty="0">
                <a:ea typeface="Calibri"/>
                <a:cs typeface="Calibri"/>
              </a:rPr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28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Imagina un </a:t>
            </a:r>
            <a:r>
              <a:rPr lang="en-US" err="1"/>
              <a:t>pequeño</a:t>
            </a:r>
            <a:r>
              <a:rPr lang="en-US"/>
              <a:t> laberinto o una cuadrícula de 3x3 casillas. El objetivo es moverte desde la casilla superior izquierda (inicio) hasta la casilla inferior derecha (objetivo), pudiendo desplazarte únicamente hacia arriba, abajo, izquierda o derecha (sin movimientos diagonales). Algunas casillas podrían tener obstáculos que no puedes atravesar.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253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cuántos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expandidos</a:t>
            </a:r>
            <a:r>
              <a:rPr lang="en-US" dirty="0"/>
              <a:t> hay y que </a:t>
            </a:r>
            <a:r>
              <a:rPr lang="en-US" dirty="0" err="1"/>
              <a:t>profundidad</a:t>
            </a:r>
            <a:r>
              <a:rPr lang="en-US" dirty="0"/>
              <a:t> se </a:t>
            </a:r>
            <a:r>
              <a:rPr lang="en-US" dirty="0" err="1"/>
              <a:t>encuentra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ejecutamos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mismo</a:t>
            </a:r>
            <a:r>
              <a:rPr lang="en-US" dirty="0"/>
              <a:t> </a:t>
            </a:r>
            <a:r>
              <a:rPr lang="en-US" dirty="0" err="1"/>
              <a:t>ejercicio</a:t>
            </a:r>
            <a:r>
              <a:rPr lang="en-US" dirty="0"/>
              <a:t> BFS vs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867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ea typeface="Calibri"/>
                <a:cs typeface="Calibri"/>
              </a:rPr>
              <a:t>Resumen</a:t>
            </a:r>
            <a:r>
              <a:rPr lang="en-US" dirty="0">
                <a:ea typeface="Calibri"/>
                <a:cs typeface="Calibri"/>
              </a:rPr>
              <a:t> y </a:t>
            </a:r>
            <a:r>
              <a:rPr lang="en-US" dirty="0" err="1">
                <a:ea typeface="Calibri"/>
                <a:cs typeface="Calibri"/>
              </a:rPr>
              <a:t>pni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40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a typeface="Calibri"/>
                <a:cs typeface="Calibri"/>
              </a:rPr>
              <a:t>A </a:t>
            </a:r>
            <a:r>
              <a:rPr lang="en-US" dirty="0" err="1">
                <a:ea typeface="Calibri"/>
                <a:cs typeface="Calibri"/>
              </a:rPr>
              <a:t>través</a:t>
            </a:r>
            <a:r>
              <a:rPr lang="en-US" dirty="0">
                <a:ea typeface="Calibri"/>
                <a:cs typeface="Calibri"/>
              </a:rPr>
              <a:t> de </a:t>
            </a:r>
            <a:r>
              <a:rPr lang="en-US" dirty="0" err="1">
                <a:ea typeface="Calibri"/>
                <a:cs typeface="Calibri"/>
              </a:rPr>
              <a:t>heurísticas</a:t>
            </a:r>
          </a:p>
          <a:p>
            <a:r>
              <a:rPr lang="en-US" dirty="0"/>
              <a:t>Si </a:t>
            </a:r>
            <a:r>
              <a:rPr lang="en-US" b="1" dirty="0"/>
              <a:t>h</a:t>
            </a:r>
            <a:r>
              <a:rPr lang="en-US" dirty="0"/>
              <a:t> es “</a:t>
            </a:r>
            <a:r>
              <a:rPr lang="en-US" dirty="0" err="1"/>
              <a:t>buena</a:t>
            </a:r>
            <a:r>
              <a:rPr lang="en-US" dirty="0"/>
              <a:t>” →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nodos</a:t>
            </a:r>
            <a:r>
              <a:rPr lang="en-US" dirty="0"/>
              <a:t>, </a:t>
            </a:r>
            <a:r>
              <a:rPr lang="en-US" dirty="0" err="1"/>
              <a:t>misma</a:t>
            </a:r>
            <a:r>
              <a:rPr lang="en-US" dirty="0"/>
              <a:t> </a:t>
            </a:r>
            <a:r>
              <a:rPr lang="en-US" dirty="0" err="1"/>
              <a:t>solución</a:t>
            </a:r>
            <a:r>
              <a:rPr lang="en-US" dirty="0"/>
              <a:t> </a:t>
            </a:r>
            <a:r>
              <a:rPr lang="en-US" dirty="0" err="1"/>
              <a:t>óptima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013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err="1"/>
              <a:t>Heurística</a:t>
            </a:r>
            <a:r>
              <a:rPr lang="en-US" b="1" dirty="0"/>
              <a:t> </a:t>
            </a:r>
            <a:r>
              <a:rPr lang="en-US" b="1" err="1"/>
              <a:t>Admisible</a:t>
            </a:r>
            <a:r>
              <a:rPr lang="en-US" b="1"/>
              <a:t>:</a:t>
            </a:r>
            <a:br>
              <a:rPr lang="en-US" dirty="0">
                <a:cs typeface="+mn-lt"/>
              </a:rPr>
            </a:br>
            <a:r>
              <a:rPr lang="en-US" dirty="0"/>
              <a:t> Una </a:t>
            </a:r>
            <a:r>
              <a:rPr lang="en-US" err="1"/>
              <a:t>heurística</a:t>
            </a:r>
            <a:r>
              <a:rPr lang="en-US" dirty="0"/>
              <a:t> es </a:t>
            </a:r>
            <a:r>
              <a:rPr lang="en-US" err="1"/>
              <a:t>admisible</a:t>
            </a:r>
            <a:r>
              <a:rPr lang="en-US" dirty="0"/>
              <a:t> </a:t>
            </a:r>
            <a:r>
              <a:rPr lang="en-US" err="1"/>
              <a:t>si</a:t>
            </a:r>
            <a:r>
              <a:rPr lang="en-US" dirty="0"/>
              <a:t> </a:t>
            </a:r>
            <a:r>
              <a:rPr lang="en-US" err="1"/>
              <a:t>nunca</a:t>
            </a:r>
            <a:r>
              <a:rPr lang="en-US" dirty="0"/>
              <a:t> </a:t>
            </a:r>
            <a:r>
              <a:rPr lang="en-US" err="1"/>
              <a:t>sobreestima</a:t>
            </a:r>
            <a:r>
              <a:rPr lang="en-US" dirty="0"/>
              <a:t>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costo</a:t>
            </a:r>
            <a:r>
              <a:rPr lang="en-US" dirty="0"/>
              <a:t> real </a:t>
            </a:r>
            <a:r>
              <a:rPr lang="en-US" err="1"/>
              <a:t>mínimo</a:t>
            </a:r>
            <a:r>
              <a:rPr lang="en-US" dirty="0"/>
              <a:t> </a:t>
            </a:r>
            <a:r>
              <a:rPr lang="en-US" err="1"/>
              <a:t>requerido</a:t>
            </a:r>
            <a:r>
              <a:rPr lang="en-US" dirty="0"/>
              <a:t> para </a:t>
            </a:r>
            <a:r>
              <a:rPr lang="en-US" err="1"/>
              <a:t>llegar</a:t>
            </a:r>
            <a:r>
              <a:rPr lang="en-US" dirty="0"/>
              <a:t> </a:t>
            </a:r>
            <a:r>
              <a:rPr lang="en-US" err="1"/>
              <a:t>desde</a:t>
            </a:r>
            <a:r>
              <a:rPr lang="en-US" dirty="0"/>
              <a:t> </a:t>
            </a:r>
            <a:r>
              <a:rPr lang="en-US" err="1"/>
              <a:t>cualquier</a:t>
            </a:r>
            <a:r>
              <a:rPr lang="en-US" dirty="0"/>
              <a:t> </a:t>
            </a:r>
            <a:r>
              <a:rPr lang="en-US" err="1"/>
              <a:t>nodo</a:t>
            </a:r>
            <a:r>
              <a:rPr lang="en-US" dirty="0"/>
              <a:t> hasta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objetivo</a:t>
            </a:r>
            <a:r>
              <a:rPr lang="en-US" dirty="0"/>
              <a:t>.</a:t>
            </a:r>
          </a:p>
          <a:p>
            <a:r>
              <a:rPr lang="en-US" b="1" err="1"/>
              <a:t>Heurística</a:t>
            </a:r>
            <a:r>
              <a:rPr lang="en-US" b="1" dirty="0"/>
              <a:t> </a:t>
            </a:r>
            <a:r>
              <a:rPr lang="en-US" b="1" err="1"/>
              <a:t>Consistente</a:t>
            </a:r>
            <a:r>
              <a:rPr lang="en-US" b="1" dirty="0"/>
              <a:t>:</a:t>
            </a:r>
            <a:br>
              <a:rPr lang="en-US" b="1" dirty="0">
                <a:cs typeface="+mn-lt"/>
              </a:rPr>
            </a:br>
            <a:r>
              <a:rPr lang="en-US" b="1" dirty="0"/>
              <a:t> </a:t>
            </a:r>
            <a:r>
              <a:rPr lang="en-US" dirty="0"/>
              <a:t>También </a:t>
            </a:r>
            <a:r>
              <a:rPr lang="en-US" err="1"/>
              <a:t>llamada</a:t>
            </a:r>
            <a:r>
              <a:rPr lang="en-US" dirty="0"/>
              <a:t> </a:t>
            </a:r>
            <a:r>
              <a:rPr lang="en-US" err="1"/>
              <a:t>monotónica</a:t>
            </a:r>
            <a:r>
              <a:rPr lang="en-US" dirty="0"/>
              <a:t>, es </a:t>
            </a:r>
            <a:r>
              <a:rPr lang="en-US" err="1"/>
              <a:t>una</a:t>
            </a:r>
            <a:r>
              <a:rPr lang="en-US" dirty="0"/>
              <a:t> </a:t>
            </a:r>
            <a:r>
              <a:rPr lang="en-US" err="1"/>
              <a:t>heurística</a:t>
            </a:r>
            <a:r>
              <a:rPr lang="en-US" dirty="0"/>
              <a:t> que </a:t>
            </a:r>
            <a:r>
              <a:rPr lang="en-US" err="1"/>
              <a:t>satisface</a:t>
            </a:r>
            <a:r>
              <a:rPr lang="en-US" dirty="0"/>
              <a:t> la </a:t>
            </a:r>
            <a:r>
              <a:rPr lang="en-US" err="1"/>
              <a:t>desigualdad</a:t>
            </a:r>
            <a:r>
              <a:rPr lang="en-US" dirty="0"/>
              <a:t> triangular, es </a:t>
            </a:r>
            <a:r>
              <a:rPr lang="en-US" err="1"/>
              <a:t>decir</a:t>
            </a:r>
            <a:r>
              <a:rPr lang="en-US" dirty="0"/>
              <a:t>,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costo</a:t>
            </a:r>
            <a:r>
              <a:rPr lang="en-US" dirty="0"/>
              <a:t> </a:t>
            </a:r>
            <a:r>
              <a:rPr lang="en-US" err="1"/>
              <a:t>estimado</a:t>
            </a:r>
            <a:r>
              <a:rPr lang="en-US" dirty="0"/>
              <a:t> de </a:t>
            </a:r>
            <a:r>
              <a:rPr lang="en-US" err="1"/>
              <a:t>llegar</a:t>
            </a:r>
            <a:r>
              <a:rPr lang="en-US" dirty="0"/>
              <a:t> </a:t>
            </a:r>
            <a:r>
              <a:rPr lang="en-US" err="1"/>
              <a:t>desde</a:t>
            </a:r>
            <a:r>
              <a:rPr lang="en-US" dirty="0"/>
              <a:t> un </a:t>
            </a:r>
            <a:r>
              <a:rPr lang="en-US" err="1"/>
              <a:t>nodo</a:t>
            </a:r>
            <a:r>
              <a:rPr lang="en-US" dirty="0"/>
              <a:t> n al </a:t>
            </a:r>
            <a:r>
              <a:rPr lang="en-US" err="1"/>
              <a:t>objetivo</a:t>
            </a:r>
            <a:r>
              <a:rPr lang="en-US" dirty="0"/>
              <a:t> es </a:t>
            </a:r>
            <a:r>
              <a:rPr lang="en-US" err="1"/>
              <a:t>menor</a:t>
            </a:r>
            <a:r>
              <a:rPr lang="en-US" dirty="0"/>
              <a:t> o </a:t>
            </a:r>
            <a:r>
              <a:rPr lang="en-US" err="1"/>
              <a:t>igual</a:t>
            </a:r>
            <a:r>
              <a:rPr lang="en-US" dirty="0"/>
              <a:t> que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costo</a:t>
            </a:r>
            <a:r>
              <a:rPr lang="en-US" dirty="0"/>
              <a:t> real </a:t>
            </a:r>
            <a:r>
              <a:rPr lang="en-US" err="1"/>
              <a:t>desde</a:t>
            </a:r>
            <a:r>
              <a:rPr lang="en-US" dirty="0"/>
              <a:t> n a un </a:t>
            </a:r>
            <a:r>
              <a:rPr lang="en-US" err="1"/>
              <a:t>nodo</a:t>
            </a:r>
            <a:r>
              <a:rPr lang="en-US" dirty="0"/>
              <a:t> </a:t>
            </a:r>
            <a:r>
              <a:rPr lang="en-US" err="1"/>
              <a:t>vecino</a:t>
            </a:r>
            <a:r>
              <a:rPr lang="en-US" dirty="0"/>
              <a:t> n', </a:t>
            </a:r>
            <a:r>
              <a:rPr lang="en-US" err="1"/>
              <a:t>más</a:t>
            </a:r>
            <a:r>
              <a:rPr lang="en-US" dirty="0"/>
              <a:t> la </a:t>
            </a:r>
            <a:r>
              <a:rPr lang="en-US" err="1"/>
              <a:t>heurística</a:t>
            </a:r>
            <a:r>
              <a:rPr lang="en-US" dirty="0"/>
              <a:t> </a:t>
            </a:r>
            <a:r>
              <a:rPr lang="en-US" err="1"/>
              <a:t>estimada</a:t>
            </a:r>
            <a:r>
              <a:rPr lang="en-US" dirty="0"/>
              <a:t> </a:t>
            </a:r>
            <a:r>
              <a:rPr lang="en-US" err="1"/>
              <a:t>desde</a:t>
            </a:r>
            <a:r>
              <a:rPr lang="en-US" dirty="0"/>
              <a:t> n' hasta </a:t>
            </a:r>
            <a:r>
              <a:rPr lang="en-US" err="1"/>
              <a:t>el</a:t>
            </a:r>
            <a:r>
              <a:rPr lang="en-US" dirty="0"/>
              <a:t> </a:t>
            </a:r>
            <a:r>
              <a:rPr lang="en-US" err="1"/>
              <a:t>objetivo</a:t>
            </a:r>
            <a:r>
              <a:rPr lang="en-US" dirty="0"/>
              <a:t>. 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E6DBBC-D493-4589-BC36-35ED6C730AE4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20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10/08/2025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2615899"/>
            <a:ext cx="10515600" cy="1627359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Tema 1: Introducción a los Algoritmos de Búsqueda y Optimización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body" idx="1"/>
          </p:nvPr>
        </p:nvSpPr>
        <p:spPr>
          <a:xfrm>
            <a:off x="831850" y="4249652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dirty="0"/>
              <a:t>Un acercamiento a los conceptos básicos de ALGABO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10C576-FA6C-1CB4-1A43-C239A5662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13C92-CB1E-9625-8FDB-1E76D2DE0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rgbClr val="1C3D80"/>
                </a:solidFill>
              </a:rPr>
              <a:t>Grafo</a:t>
            </a:r>
            <a:endParaRPr lang="en-US" b="1">
              <a:solidFill>
                <a:srgbClr val="1C3D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9839-F40D-ADCE-DCCD-00F5462D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017"/>
            <a:ext cx="6584121" cy="450594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 algn="just">
              <a:buNone/>
            </a:pPr>
            <a:r>
              <a:rPr lang="en-US" sz="3600" dirty="0" err="1">
                <a:solidFill>
                  <a:srgbClr val="1C3D80"/>
                </a:solidFill>
              </a:rPr>
              <a:t>Recordando</a:t>
            </a:r>
            <a:r>
              <a:rPr lang="en-US" sz="3600" dirty="0">
                <a:solidFill>
                  <a:srgbClr val="1C3D80"/>
                </a:solidFill>
              </a:rPr>
              <a:t>:</a:t>
            </a:r>
          </a:p>
          <a:p>
            <a:pPr algn="just"/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Vértices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Adyacentes</a:t>
            </a:r>
            <a:endParaRPr lang="en-US" sz="3600" dirty="0">
              <a:solidFill>
                <a:srgbClr val="1C3D80"/>
              </a:solidFill>
              <a:ea typeface="+mn-lt"/>
              <a:cs typeface="+mn-lt"/>
            </a:endParaRPr>
          </a:p>
          <a:p>
            <a:pPr algn="just"/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Camino</a:t>
            </a:r>
            <a:endParaRPr lang="en-US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3200" dirty="0">
                <a:solidFill>
                  <a:srgbClr val="1C3D80"/>
                </a:solidFill>
                <a:ea typeface="+mn-lt"/>
                <a:cs typeface="+mn-lt"/>
              </a:rPr>
              <a:t>Camino </a:t>
            </a:r>
            <a:r>
              <a:rPr lang="en-US" sz="3200" err="1">
                <a:solidFill>
                  <a:srgbClr val="1C3D80"/>
                </a:solidFill>
                <a:ea typeface="+mn-lt"/>
                <a:cs typeface="+mn-lt"/>
              </a:rPr>
              <a:t>Mínimo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Ciclo (o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Circuito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)</a:t>
            </a:r>
            <a:endParaRPr lang="en-US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en-US" sz="3200" err="1">
                <a:solidFill>
                  <a:srgbClr val="1C3D80"/>
                </a:solidFill>
                <a:ea typeface="+mn-lt"/>
                <a:cs typeface="+mn-lt"/>
              </a:rPr>
              <a:t>Bucle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Grafo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Conexo</a:t>
            </a:r>
            <a:endParaRPr lang="en-US" sz="3600">
              <a:solidFill>
                <a:srgbClr val="1C3D80"/>
              </a:solidFill>
              <a:ea typeface="+mn-lt"/>
              <a:cs typeface="+mn-lt"/>
            </a:endParaRPr>
          </a:p>
          <a:p>
            <a:pPr algn="just"/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Ponderació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 </a:t>
            </a:r>
          </a:p>
        </p:txBody>
      </p:sp>
      <p:pic>
        <p:nvPicPr>
          <p:cNvPr id="6" name="Content Placeholder 22">
            <a:extLst>
              <a:ext uri="{FF2B5EF4-FFF2-40B4-BE49-F238E27FC236}">
                <a16:creationId xmlns:a16="http://schemas.microsoft.com/office/drawing/2014/main" id="{7E65A687-5905-4A86-9F62-957A03246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04" y="1654105"/>
            <a:ext cx="3943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571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DD8F-E12F-37B9-32A8-B638C8E3A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C3D80"/>
                </a:solidFill>
              </a:rPr>
              <a:t>¿</a:t>
            </a:r>
            <a:r>
              <a:rPr lang="en-US" b="1" dirty="0" err="1">
                <a:solidFill>
                  <a:srgbClr val="1C3D80"/>
                </a:solidFill>
              </a:rPr>
              <a:t>Cómo</a:t>
            </a:r>
            <a:r>
              <a:rPr lang="en-US" b="1" dirty="0">
                <a:solidFill>
                  <a:srgbClr val="1C3D80"/>
                </a:solidFill>
              </a:rPr>
              <a:t> </a:t>
            </a:r>
            <a:r>
              <a:rPr lang="en-US" b="1" dirty="0" err="1">
                <a:solidFill>
                  <a:srgbClr val="1C3D80"/>
                </a:solidFill>
              </a:rPr>
              <a:t>podemos</a:t>
            </a:r>
            <a:r>
              <a:rPr lang="en-US" b="1" dirty="0">
                <a:solidFill>
                  <a:srgbClr val="1C3D80"/>
                </a:solidFill>
              </a:rPr>
              <a:t> </a:t>
            </a:r>
            <a:r>
              <a:rPr lang="en-US" b="1" dirty="0" err="1">
                <a:solidFill>
                  <a:srgbClr val="1C3D80"/>
                </a:solidFill>
              </a:rPr>
              <a:t>implementar</a:t>
            </a:r>
            <a:r>
              <a:rPr lang="en-US" b="1" dirty="0">
                <a:solidFill>
                  <a:srgbClr val="1C3D80"/>
                </a:solidFill>
              </a:rPr>
              <a:t> un </a:t>
            </a:r>
            <a:r>
              <a:rPr lang="en-US" b="1" dirty="0" err="1">
                <a:solidFill>
                  <a:srgbClr val="1C3D80"/>
                </a:solidFill>
              </a:rPr>
              <a:t>grafo</a:t>
            </a:r>
            <a:r>
              <a:rPr lang="en-US" b="1" dirty="0">
                <a:solidFill>
                  <a:srgbClr val="1C3D80"/>
                </a:solidFill>
              </a:rPr>
              <a:t>?</a:t>
            </a: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605A2F45-500F-0B8F-8BFB-B38641138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04" y="1985409"/>
            <a:ext cx="3943350" cy="35623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F352A8-0494-017F-0B8A-D2C1957D4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534079"/>
              </p:ext>
            </p:extLst>
          </p:nvPr>
        </p:nvGraphicFramePr>
        <p:xfrm>
          <a:off x="1172376" y="2113854"/>
          <a:ext cx="2051481" cy="14787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827">
                  <a:extLst>
                    <a:ext uri="{9D8B030D-6E8A-4147-A177-3AD203B41FA5}">
                      <a16:colId xmlns:a16="http://schemas.microsoft.com/office/drawing/2014/main" val="3845637973"/>
                    </a:ext>
                  </a:extLst>
                </a:gridCol>
                <a:gridCol w="683827">
                  <a:extLst>
                    <a:ext uri="{9D8B030D-6E8A-4147-A177-3AD203B41FA5}">
                      <a16:colId xmlns:a16="http://schemas.microsoft.com/office/drawing/2014/main" val="3035350415"/>
                    </a:ext>
                  </a:extLst>
                </a:gridCol>
                <a:gridCol w="683827">
                  <a:extLst>
                    <a:ext uri="{9D8B030D-6E8A-4147-A177-3AD203B41FA5}">
                      <a16:colId xmlns:a16="http://schemas.microsoft.com/office/drawing/2014/main" val="2144412377"/>
                    </a:ext>
                  </a:extLst>
                </a:gridCol>
              </a:tblGrid>
              <a:tr h="4929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55474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34519"/>
                  </a:ext>
                </a:extLst>
              </a:tr>
              <a:tr h="4929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7579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0777431-DB82-2CBD-8E2C-4BF790BCD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025111"/>
              </p:ext>
            </p:extLst>
          </p:nvPr>
        </p:nvGraphicFramePr>
        <p:xfrm>
          <a:off x="3224695" y="4340086"/>
          <a:ext cx="491599" cy="1464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1599">
                  <a:extLst>
                    <a:ext uri="{9D8B030D-6E8A-4147-A177-3AD203B41FA5}">
                      <a16:colId xmlns:a16="http://schemas.microsoft.com/office/drawing/2014/main" val="2862435799"/>
                    </a:ext>
                  </a:extLst>
                </a:gridCol>
              </a:tblGrid>
              <a:tr h="4882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0758"/>
                  </a:ext>
                </a:extLst>
              </a:tr>
              <a:tr h="4882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14312"/>
                  </a:ext>
                </a:extLst>
              </a:tr>
              <a:tr h="48829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099224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3ADF1A-08E0-D644-4F61-FFEC80467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227919"/>
              </p:ext>
            </p:extLst>
          </p:nvPr>
        </p:nvGraphicFramePr>
        <p:xfrm>
          <a:off x="4463332" y="4344636"/>
          <a:ext cx="2051481" cy="1478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3827">
                  <a:extLst>
                    <a:ext uri="{9D8B030D-6E8A-4147-A177-3AD203B41FA5}">
                      <a16:colId xmlns:a16="http://schemas.microsoft.com/office/drawing/2014/main" val="3845637973"/>
                    </a:ext>
                  </a:extLst>
                </a:gridCol>
                <a:gridCol w="683827">
                  <a:extLst>
                    <a:ext uri="{9D8B030D-6E8A-4147-A177-3AD203B41FA5}">
                      <a16:colId xmlns:a16="http://schemas.microsoft.com/office/drawing/2014/main" val="3035350415"/>
                    </a:ext>
                  </a:extLst>
                </a:gridCol>
                <a:gridCol w="683827">
                  <a:extLst>
                    <a:ext uri="{9D8B030D-6E8A-4147-A177-3AD203B41FA5}">
                      <a16:colId xmlns:a16="http://schemas.microsoft.com/office/drawing/2014/main" val="2144412377"/>
                    </a:ext>
                  </a:extLst>
                </a:gridCol>
              </a:tblGrid>
              <a:tr h="49291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555474"/>
                  </a:ext>
                </a:extLst>
              </a:tr>
              <a:tr h="49291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3034519"/>
                  </a:ext>
                </a:extLst>
              </a:tr>
              <a:tr h="49291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775791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77AA4722-E992-60DE-F28D-DCF0AE8653F9}"/>
              </a:ext>
            </a:extLst>
          </p:cNvPr>
          <p:cNvSpPr/>
          <p:nvPr/>
        </p:nvSpPr>
        <p:spPr>
          <a:xfrm>
            <a:off x="3916801" y="4521285"/>
            <a:ext cx="427837" cy="110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870AD2-025D-BA3F-181C-B8888324BA4A}"/>
              </a:ext>
            </a:extLst>
          </p:cNvPr>
          <p:cNvSpPr/>
          <p:nvPr/>
        </p:nvSpPr>
        <p:spPr>
          <a:xfrm>
            <a:off x="3916801" y="5029284"/>
            <a:ext cx="427837" cy="110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161672F-9AB5-37E8-7AB3-3CF635F118EC}"/>
              </a:ext>
            </a:extLst>
          </p:cNvPr>
          <p:cNvSpPr/>
          <p:nvPr/>
        </p:nvSpPr>
        <p:spPr>
          <a:xfrm>
            <a:off x="3916801" y="5537284"/>
            <a:ext cx="427837" cy="1104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17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ECE31-0154-40D8-BF9D-26346CB80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19DC1-D848-74A4-225B-98A995166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C3D80"/>
                </a:solidFill>
              </a:rPr>
              <a:t>Matriz</a:t>
            </a:r>
            <a:r>
              <a:rPr lang="en-US" b="1" dirty="0">
                <a:solidFill>
                  <a:srgbClr val="1C3D80"/>
                </a:solidFill>
              </a:rPr>
              <a:t> de </a:t>
            </a:r>
            <a:r>
              <a:rPr lang="en-US" b="1" dirty="0" err="1">
                <a:solidFill>
                  <a:srgbClr val="1C3D80"/>
                </a:solidFill>
              </a:rPr>
              <a:t>Adyacencia</a:t>
            </a:r>
            <a:endParaRPr lang="en-US">
              <a:solidFill>
                <a:srgbClr val="1C3D80"/>
              </a:solidFill>
            </a:endParaRP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C244051B-EFF3-60C3-31BF-F99CA2121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04" y="1985409"/>
            <a:ext cx="3943350" cy="35623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93E661-9976-D83C-F044-26B07769FC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144728"/>
              </p:ext>
            </p:extLst>
          </p:nvPr>
        </p:nvGraphicFramePr>
        <p:xfrm>
          <a:off x="842863" y="1990286"/>
          <a:ext cx="4743552" cy="41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592">
                  <a:extLst>
                    <a:ext uri="{9D8B030D-6E8A-4147-A177-3AD203B41FA5}">
                      <a16:colId xmlns:a16="http://schemas.microsoft.com/office/drawing/2014/main" val="2019871427"/>
                    </a:ext>
                  </a:extLst>
                </a:gridCol>
                <a:gridCol w="790592">
                  <a:extLst>
                    <a:ext uri="{9D8B030D-6E8A-4147-A177-3AD203B41FA5}">
                      <a16:colId xmlns:a16="http://schemas.microsoft.com/office/drawing/2014/main" val="339381396"/>
                    </a:ext>
                  </a:extLst>
                </a:gridCol>
                <a:gridCol w="790592">
                  <a:extLst>
                    <a:ext uri="{9D8B030D-6E8A-4147-A177-3AD203B41FA5}">
                      <a16:colId xmlns:a16="http://schemas.microsoft.com/office/drawing/2014/main" val="2458366828"/>
                    </a:ext>
                  </a:extLst>
                </a:gridCol>
                <a:gridCol w="790592">
                  <a:extLst>
                    <a:ext uri="{9D8B030D-6E8A-4147-A177-3AD203B41FA5}">
                      <a16:colId xmlns:a16="http://schemas.microsoft.com/office/drawing/2014/main" val="3845637973"/>
                    </a:ext>
                  </a:extLst>
                </a:gridCol>
                <a:gridCol w="790592">
                  <a:extLst>
                    <a:ext uri="{9D8B030D-6E8A-4147-A177-3AD203B41FA5}">
                      <a16:colId xmlns:a16="http://schemas.microsoft.com/office/drawing/2014/main" val="3035350415"/>
                    </a:ext>
                  </a:extLst>
                </a:gridCol>
                <a:gridCol w="790592">
                  <a:extLst>
                    <a:ext uri="{9D8B030D-6E8A-4147-A177-3AD203B41FA5}">
                      <a16:colId xmlns:a16="http://schemas.microsoft.com/office/drawing/2014/main" val="2144412377"/>
                    </a:ext>
                  </a:extLst>
                </a:gridCol>
              </a:tblGrid>
              <a:tr h="688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dirty="0">
                        <a:solidFill>
                          <a:srgbClr val="1C3D8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76284"/>
                  </a:ext>
                </a:extLst>
              </a:tr>
              <a:tr h="688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244197"/>
                  </a:ext>
                </a:extLst>
              </a:tr>
              <a:tr h="688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320778"/>
                  </a:ext>
                </a:extLst>
              </a:tr>
              <a:tr h="688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555474"/>
                  </a:ext>
                </a:extLst>
              </a:tr>
              <a:tr h="688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34519"/>
                  </a:ext>
                </a:extLst>
              </a:tr>
              <a:tr h="68898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75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169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BAFE-90E3-0EBE-5CC7-2DA935E3B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C3D80"/>
                </a:solidFill>
              </a:rPr>
              <a:t>Matriz</a:t>
            </a:r>
            <a:r>
              <a:rPr lang="en-US" b="1" dirty="0">
                <a:solidFill>
                  <a:srgbClr val="1C3D80"/>
                </a:solidFill>
              </a:rPr>
              <a:t> de </a:t>
            </a:r>
            <a:r>
              <a:rPr lang="en-US" b="1" dirty="0" err="1">
                <a:solidFill>
                  <a:srgbClr val="1C3D80"/>
                </a:solidFill>
              </a:rPr>
              <a:t>Adyacencia</a:t>
            </a:r>
            <a:endParaRPr lang="en-US" b="1" dirty="0">
              <a:solidFill>
                <a:srgbClr val="1C3D8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8C1103-3763-AA2D-540F-A8108A881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111" y="2251632"/>
            <a:ext cx="10521778" cy="235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058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3A18B-C924-462D-023F-35CF797FB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A7B1-04CD-3CBE-A17A-7C64321A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C3D80"/>
                </a:solidFill>
              </a:rPr>
              <a:t>Lista de </a:t>
            </a:r>
            <a:r>
              <a:rPr lang="en-US" b="1" dirty="0" err="1">
                <a:solidFill>
                  <a:srgbClr val="1C3D80"/>
                </a:solidFill>
              </a:rPr>
              <a:t>Adyacencia</a:t>
            </a:r>
            <a:endParaRPr lang="en-US">
              <a:solidFill>
                <a:srgbClr val="1C3D80"/>
              </a:solidFill>
            </a:endParaRPr>
          </a:p>
        </p:txBody>
      </p:sp>
      <p:pic>
        <p:nvPicPr>
          <p:cNvPr id="5" name="Content Placeholder 22">
            <a:extLst>
              <a:ext uri="{FF2B5EF4-FFF2-40B4-BE49-F238E27FC236}">
                <a16:creationId xmlns:a16="http://schemas.microsoft.com/office/drawing/2014/main" id="{37039510-8113-C002-0C57-E39FFA9CD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3004" y="1985409"/>
            <a:ext cx="3943350" cy="356235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CDF446-8F5C-003D-06FD-8DD577C0E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685423"/>
              </p:ext>
            </p:extLst>
          </p:nvPr>
        </p:nvGraphicFramePr>
        <p:xfrm>
          <a:off x="844378" y="1616675"/>
          <a:ext cx="790592" cy="48046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592">
                  <a:extLst>
                    <a:ext uri="{9D8B030D-6E8A-4147-A177-3AD203B41FA5}">
                      <a16:colId xmlns:a16="http://schemas.microsoft.com/office/drawing/2014/main" val="2019871427"/>
                    </a:ext>
                  </a:extLst>
                </a:gridCol>
              </a:tblGrid>
              <a:tr h="9609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6244197"/>
                  </a:ext>
                </a:extLst>
              </a:tr>
              <a:tr h="9609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80320778"/>
                  </a:ext>
                </a:extLst>
              </a:tr>
              <a:tr h="9609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8555474"/>
                  </a:ext>
                </a:extLst>
              </a:tr>
              <a:tr h="9609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3034519"/>
                  </a:ext>
                </a:extLst>
              </a:tr>
              <a:tr h="9609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2000" b="1" dirty="0">
                          <a:solidFill>
                            <a:srgbClr val="1C3D8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37757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F458B5-47E6-6930-31E8-D14150FADD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434814"/>
              </p:ext>
            </p:extLst>
          </p:nvPr>
        </p:nvGraphicFramePr>
        <p:xfrm>
          <a:off x="2028567" y="1812324"/>
          <a:ext cx="3738264" cy="561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88">
                  <a:extLst>
                    <a:ext uri="{9D8B030D-6E8A-4147-A177-3AD203B41FA5}">
                      <a16:colId xmlns:a16="http://schemas.microsoft.com/office/drawing/2014/main" val="2342133001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61182973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905635331"/>
                    </a:ext>
                  </a:extLst>
                </a:gridCol>
              </a:tblGrid>
              <a:tr h="5615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469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D2A9CC-B628-693C-D410-DD732BA0E7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578350"/>
              </p:ext>
            </p:extLst>
          </p:nvPr>
        </p:nvGraphicFramePr>
        <p:xfrm>
          <a:off x="2028567" y="2780270"/>
          <a:ext cx="2492176" cy="561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88">
                  <a:extLst>
                    <a:ext uri="{9D8B030D-6E8A-4147-A177-3AD203B41FA5}">
                      <a16:colId xmlns:a16="http://schemas.microsoft.com/office/drawing/2014/main" val="2342133001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61182973"/>
                    </a:ext>
                  </a:extLst>
                </a:gridCol>
              </a:tblGrid>
              <a:tr h="5615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469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86BDFB-D76D-B822-1D90-10D678794F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9787039"/>
              </p:ext>
            </p:extLst>
          </p:nvPr>
        </p:nvGraphicFramePr>
        <p:xfrm>
          <a:off x="2028567" y="3748216"/>
          <a:ext cx="3738264" cy="561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88">
                  <a:extLst>
                    <a:ext uri="{9D8B030D-6E8A-4147-A177-3AD203B41FA5}">
                      <a16:colId xmlns:a16="http://schemas.microsoft.com/office/drawing/2014/main" val="2342133001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61182973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905635331"/>
                    </a:ext>
                  </a:extLst>
                </a:gridCol>
              </a:tblGrid>
              <a:tr h="5615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4695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94715BE-02FD-5F0B-7BD7-91FFE83131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069671"/>
              </p:ext>
            </p:extLst>
          </p:nvPr>
        </p:nvGraphicFramePr>
        <p:xfrm>
          <a:off x="2028567" y="4716162"/>
          <a:ext cx="3738264" cy="561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88">
                  <a:extLst>
                    <a:ext uri="{9D8B030D-6E8A-4147-A177-3AD203B41FA5}">
                      <a16:colId xmlns:a16="http://schemas.microsoft.com/office/drawing/2014/main" val="2342133001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61182973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905635331"/>
                    </a:ext>
                  </a:extLst>
                </a:gridCol>
              </a:tblGrid>
              <a:tr h="5615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4695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A37248C-9858-9E7B-2DB9-0AF7B27A7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998800"/>
              </p:ext>
            </p:extLst>
          </p:nvPr>
        </p:nvGraphicFramePr>
        <p:xfrm>
          <a:off x="2028567" y="5684108"/>
          <a:ext cx="3738264" cy="5615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46088">
                  <a:extLst>
                    <a:ext uri="{9D8B030D-6E8A-4147-A177-3AD203B41FA5}">
                      <a16:colId xmlns:a16="http://schemas.microsoft.com/office/drawing/2014/main" val="2342133001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61182973"/>
                    </a:ext>
                  </a:extLst>
                </a:gridCol>
                <a:gridCol w="1246088">
                  <a:extLst>
                    <a:ext uri="{9D8B030D-6E8A-4147-A177-3AD203B41FA5}">
                      <a16:colId xmlns:a16="http://schemas.microsoft.com/office/drawing/2014/main" val="905635331"/>
                    </a:ext>
                  </a:extLst>
                </a:gridCol>
              </a:tblGrid>
              <a:tr h="5615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1C3D80"/>
                          </a:solidFill>
                        </a:rPr>
                        <a:t>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0146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18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F3A7D-E4AB-3161-4D18-5CAA1EADD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A2F4-9572-64BB-870B-F330C3865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C3D80"/>
                </a:solidFill>
              </a:rPr>
              <a:t>Lista de </a:t>
            </a:r>
            <a:r>
              <a:rPr lang="en-US" b="1" dirty="0" err="1">
                <a:solidFill>
                  <a:srgbClr val="1C3D80"/>
                </a:solidFill>
              </a:rPr>
              <a:t>Adyacencia</a:t>
            </a:r>
            <a:endParaRPr lang="en-US" b="1" dirty="0">
              <a:solidFill>
                <a:srgbClr val="1C3D8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58359B-CDB7-6FEE-AC09-6FFE90B6E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30" y="2245326"/>
            <a:ext cx="10523837" cy="235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66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E8F25-BDF7-8D86-E453-F60AFB516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C3D80"/>
                </a:solidFill>
              </a:rPr>
              <a:t>Trabajo</a:t>
            </a:r>
            <a:r>
              <a:rPr lang="en-US" b="1" dirty="0">
                <a:solidFill>
                  <a:srgbClr val="1C3D80"/>
                </a:solidFill>
              </a:rPr>
              <a:t> </a:t>
            </a:r>
            <a:r>
              <a:rPr lang="en-US" b="1" dirty="0" err="1">
                <a:solidFill>
                  <a:srgbClr val="1C3D80"/>
                </a:solidFill>
              </a:rPr>
              <a:t>independiente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A3852-5CEE-E3C3-4715-4E6FCBAD1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dirty="0" err="1">
                <a:solidFill>
                  <a:srgbClr val="1C3D80"/>
                </a:solidFill>
              </a:rPr>
              <a:t>Investiga</a:t>
            </a:r>
            <a:r>
              <a:rPr lang="en-US" sz="3200" dirty="0">
                <a:solidFill>
                  <a:srgbClr val="1C3D80"/>
                </a:solidFill>
              </a:rPr>
              <a:t> </a:t>
            </a:r>
            <a:r>
              <a:rPr lang="en-US" sz="3200" dirty="0" err="1">
                <a:solidFill>
                  <a:srgbClr val="1C3D80"/>
                </a:solidFill>
              </a:rPr>
              <a:t>cuál</a:t>
            </a:r>
            <a:r>
              <a:rPr lang="en-US" sz="3200" dirty="0">
                <a:solidFill>
                  <a:srgbClr val="1C3D80"/>
                </a:solidFill>
              </a:rPr>
              <a:t> es la </a:t>
            </a:r>
            <a:r>
              <a:rPr lang="en-US" sz="3200" dirty="0" err="1">
                <a:solidFill>
                  <a:srgbClr val="1C3D80"/>
                </a:solidFill>
              </a:rPr>
              <a:t>diferencia</a:t>
            </a:r>
            <a:r>
              <a:rPr lang="en-US" sz="3200" dirty="0">
                <a:solidFill>
                  <a:srgbClr val="1C3D80"/>
                </a:solidFill>
              </a:rPr>
              <a:t> de </a:t>
            </a:r>
            <a:r>
              <a:rPr lang="en-US" sz="3200" dirty="0" err="1">
                <a:solidFill>
                  <a:srgbClr val="1C3D80"/>
                </a:solidFill>
              </a:rPr>
              <a:t>implementación</a:t>
            </a:r>
            <a:r>
              <a:rPr lang="en-US" sz="3200" dirty="0">
                <a:solidFill>
                  <a:srgbClr val="1C3D80"/>
                </a:solidFill>
              </a:rPr>
              <a:t> de </a:t>
            </a:r>
            <a:r>
              <a:rPr lang="en-US" sz="3200" dirty="0" err="1">
                <a:solidFill>
                  <a:srgbClr val="1C3D80"/>
                </a:solidFill>
              </a:rPr>
              <a:t>los</a:t>
            </a:r>
            <a:r>
              <a:rPr lang="en-US" sz="3200" dirty="0">
                <a:solidFill>
                  <a:srgbClr val="1C3D80"/>
                </a:solidFill>
              </a:rPr>
              <a:t> </a:t>
            </a:r>
            <a:r>
              <a:rPr lang="en-US" sz="3200" dirty="0" err="1">
                <a:solidFill>
                  <a:srgbClr val="1C3D80"/>
                </a:solidFill>
              </a:rPr>
              <a:t>grafos</a:t>
            </a:r>
            <a:r>
              <a:rPr lang="en-US" sz="3200" dirty="0">
                <a:solidFill>
                  <a:srgbClr val="1C3D80"/>
                </a:solidFill>
              </a:rPr>
              <a:t> con </a:t>
            </a:r>
            <a:r>
              <a:rPr lang="en-US" sz="3200" dirty="0" err="1">
                <a:solidFill>
                  <a:srgbClr val="1C3D80"/>
                </a:solidFill>
              </a:rPr>
              <a:t>matriz</a:t>
            </a:r>
            <a:r>
              <a:rPr lang="en-US" sz="3200" dirty="0">
                <a:solidFill>
                  <a:srgbClr val="1C3D80"/>
                </a:solidFill>
              </a:rPr>
              <a:t> de </a:t>
            </a:r>
            <a:r>
              <a:rPr lang="en-US" sz="3200" dirty="0" err="1">
                <a:solidFill>
                  <a:srgbClr val="1C3D80"/>
                </a:solidFill>
              </a:rPr>
              <a:t>adyacencia</a:t>
            </a:r>
            <a:r>
              <a:rPr lang="en-US" sz="3200" dirty="0">
                <a:solidFill>
                  <a:srgbClr val="1C3D80"/>
                </a:solidFill>
              </a:rPr>
              <a:t> y </a:t>
            </a:r>
            <a:r>
              <a:rPr lang="en-US" sz="3200" dirty="0" err="1">
                <a:solidFill>
                  <a:srgbClr val="1C3D80"/>
                </a:solidFill>
              </a:rPr>
              <a:t>lista</a:t>
            </a:r>
            <a:r>
              <a:rPr lang="en-US" sz="3200" dirty="0">
                <a:solidFill>
                  <a:srgbClr val="1C3D80"/>
                </a:solidFill>
              </a:rPr>
              <a:t> de </a:t>
            </a:r>
            <a:r>
              <a:rPr lang="en-US" sz="3200" dirty="0" err="1">
                <a:solidFill>
                  <a:srgbClr val="1C3D80"/>
                </a:solidFill>
              </a:rPr>
              <a:t>adyacencia</a:t>
            </a:r>
            <a:endParaRPr lang="en-US" sz="3200" dirty="0">
              <a:solidFill>
                <a:srgbClr val="1C3D80"/>
              </a:solidFill>
            </a:endParaRPr>
          </a:p>
          <a:p>
            <a:r>
              <a:rPr lang="en-US" sz="3200" dirty="0">
                <a:solidFill>
                  <a:srgbClr val="1C3D80"/>
                </a:solidFill>
              </a:rPr>
              <a:t>¿Por </a:t>
            </a:r>
            <a:r>
              <a:rPr lang="en-US" sz="3200" dirty="0" err="1">
                <a:solidFill>
                  <a:srgbClr val="1C3D80"/>
                </a:solidFill>
              </a:rPr>
              <a:t>qué</a:t>
            </a:r>
            <a:r>
              <a:rPr lang="en-US" sz="3200" dirty="0">
                <a:solidFill>
                  <a:srgbClr val="1C3D80"/>
                </a:solidFill>
              </a:rPr>
              <a:t> </a:t>
            </a:r>
            <a:r>
              <a:rPr lang="en-US" sz="3200" dirty="0" err="1">
                <a:solidFill>
                  <a:srgbClr val="1C3D80"/>
                </a:solidFill>
              </a:rPr>
              <a:t>los</a:t>
            </a:r>
            <a:r>
              <a:rPr lang="en-US" sz="3200" dirty="0">
                <a:solidFill>
                  <a:srgbClr val="1C3D80"/>
                </a:solidFill>
              </a:rPr>
              <a:t> </a:t>
            </a:r>
            <a:r>
              <a:rPr lang="en-US" sz="3200" dirty="0" err="1">
                <a:solidFill>
                  <a:srgbClr val="1C3D80"/>
                </a:solidFill>
              </a:rPr>
              <a:t>constructores</a:t>
            </a:r>
            <a:r>
              <a:rPr lang="en-US" sz="3200" dirty="0">
                <a:solidFill>
                  <a:srgbClr val="1C3D80"/>
                </a:solidFill>
              </a:rPr>
              <a:t> son </a:t>
            </a:r>
            <a:r>
              <a:rPr lang="en-US" sz="3200" b="1" dirty="0" err="1">
                <a:solidFill>
                  <a:srgbClr val="1C3D80"/>
                </a:solidFill>
              </a:rPr>
              <a:t>aparentemente</a:t>
            </a:r>
            <a:r>
              <a:rPr lang="en-US" sz="3200" b="1" dirty="0">
                <a:solidFill>
                  <a:srgbClr val="1C3D80"/>
                </a:solidFill>
              </a:rPr>
              <a:t> </a:t>
            </a:r>
            <a:r>
              <a:rPr lang="en-US" sz="3200" dirty="0" err="1">
                <a:solidFill>
                  <a:srgbClr val="1C3D80"/>
                </a:solidFill>
              </a:rPr>
              <a:t>iguales</a:t>
            </a:r>
            <a:r>
              <a:rPr lang="en-US" sz="3200" dirty="0">
                <a:solidFill>
                  <a:srgbClr val="1C3D80"/>
                </a:solidFill>
              </a:rPr>
              <a:t>?</a:t>
            </a:r>
          </a:p>
          <a:p>
            <a:endParaRPr lang="en-US" sz="3200" dirty="0">
              <a:solidFill>
                <a:srgbClr val="1C3D80"/>
              </a:solidFill>
            </a:endParaRPr>
          </a:p>
          <a:p>
            <a:pPr marL="0" indent="0">
              <a:buNone/>
            </a:pPr>
            <a:r>
              <a:rPr lang="en-US" sz="3200" dirty="0" err="1">
                <a:solidFill>
                  <a:srgbClr val="1C3D80"/>
                </a:solidFill>
              </a:rPr>
              <a:t>Pueden</a:t>
            </a:r>
            <a:r>
              <a:rPr lang="en-US" sz="3200" dirty="0">
                <a:solidFill>
                  <a:srgbClr val="1C3D80"/>
                </a:solidFill>
              </a:rPr>
              <a:t> </a:t>
            </a:r>
            <a:r>
              <a:rPr lang="en-US" sz="3200" dirty="0" err="1">
                <a:solidFill>
                  <a:srgbClr val="1C3D80"/>
                </a:solidFill>
              </a:rPr>
              <a:t>apoyarse</a:t>
            </a:r>
            <a:r>
              <a:rPr lang="en-US" sz="3200" dirty="0">
                <a:solidFill>
                  <a:srgbClr val="1C3D80"/>
                </a:solidFill>
              </a:rPr>
              <a:t> </a:t>
            </a:r>
            <a:r>
              <a:rPr lang="en-US" sz="3200" dirty="0" err="1">
                <a:solidFill>
                  <a:srgbClr val="1C3D80"/>
                </a:solidFill>
              </a:rPr>
              <a:t>en</a:t>
            </a:r>
            <a:r>
              <a:rPr lang="en-US" sz="3200" dirty="0">
                <a:solidFill>
                  <a:srgbClr val="1C3D80"/>
                </a:solidFill>
              </a:rPr>
              <a:t> la </a:t>
            </a:r>
            <a:r>
              <a:rPr lang="en-US" sz="3200" dirty="0" err="1">
                <a:solidFill>
                  <a:srgbClr val="1C3D80"/>
                </a:solidFill>
              </a:rPr>
              <a:t>bibliografía</a:t>
            </a:r>
            <a:r>
              <a:rPr lang="en-US" sz="3200" dirty="0">
                <a:solidFill>
                  <a:srgbClr val="1C3D80"/>
                </a:solidFill>
              </a:rPr>
              <a:t> disponible </a:t>
            </a:r>
            <a:r>
              <a:rPr lang="en-US" b="1" dirty="0">
                <a:solidFill>
                  <a:srgbClr val="1C3D80"/>
                </a:solidFill>
                <a:latin typeface="Inter"/>
              </a:rPr>
              <a:t>The algorithm design manual (</a:t>
            </a:r>
            <a:r>
              <a:rPr lang="en-US" b="1" dirty="0" err="1">
                <a:solidFill>
                  <a:srgbClr val="1C3D80"/>
                </a:solidFill>
                <a:latin typeface="Inter"/>
              </a:rPr>
              <a:t>Skiena</a:t>
            </a:r>
            <a:r>
              <a:rPr lang="en-US" b="1" dirty="0">
                <a:solidFill>
                  <a:srgbClr val="1C3D80"/>
                </a:solidFill>
                <a:latin typeface="Inter"/>
              </a:rPr>
              <a:t>, S.S.) 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o </a:t>
            </a:r>
            <a:r>
              <a:rPr lang="en-US" sz="3200" dirty="0" err="1">
                <a:solidFill>
                  <a:srgbClr val="1C3D80"/>
                </a:solidFill>
                <a:latin typeface="Aptos"/>
              </a:rPr>
              <a:t>en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</a:t>
            </a:r>
            <a:r>
              <a:rPr lang="en-US" sz="3200" dirty="0" err="1">
                <a:solidFill>
                  <a:srgbClr val="1C3D80"/>
                </a:solidFill>
                <a:latin typeface="Aptos"/>
              </a:rPr>
              <a:t>recursos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</a:t>
            </a:r>
            <a:r>
              <a:rPr lang="en-US" sz="3200" dirty="0" err="1">
                <a:solidFill>
                  <a:srgbClr val="1C3D80"/>
                </a:solidFill>
                <a:latin typeface="Aptos"/>
              </a:rPr>
              <a:t>electrónicos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a </a:t>
            </a:r>
            <a:r>
              <a:rPr lang="en-US" sz="3200" dirty="0" err="1">
                <a:solidFill>
                  <a:srgbClr val="1C3D80"/>
                </a:solidFill>
                <a:latin typeface="Aptos"/>
              </a:rPr>
              <a:t>su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</a:t>
            </a:r>
            <a:r>
              <a:rPr lang="en-US" sz="3200" dirty="0" err="1">
                <a:solidFill>
                  <a:srgbClr val="1C3D80"/>
                </a:solidFill>
                <a:latin typeface="Aptos"/>
              </a:rPr>
              <a:t>disposición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55315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56FE5-19C7-C399-80DC-F23AEF99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C3D80"/>
                </a:solidFill>
              </a:rPr>
              <a:t>¿</a:t>
            </a:r>
            <a:r>
              <a:rPr lang="en-US" dirty="0" err="1">
                <a:solidFill>
                  <a:srgbClr val="1C3D80"/>
                </a:solidFill>
              </a:rPr>
              <a:t>Qué</a:t>
            </a:r>
            <a:r>
              <a:rPr lang="en-US" dirty="0">
                <a:solidFill>
                  <a:srgbClr val="1C3D80"/>
                </a:solidFill>
              </a:rPr>
              <a:t> es un </a:t>
            </a:r>
            <a:r>
              <a:rPr lang="en-US" dirty="0" err="1">
                <a:solidFill>
                  <a:srgbClr val="1C3D80"/>
                </a:solidFill>
              </a:rPr>
              <a:t>Algoritmo</a:t>
            </a:r>
            <a:r>
              <a:rPr lang="en-US" dirty="0">
                <a:solidFill>
                  <a:srgbClr val="1C3D80"/>
                </a:solidFill>
              </a:rPr>
              <a:t> de </a:t>
            </a:r>
            <a:r>
              <a:rPr lang="en-US" dirty="0" err="1">
                <a:solidFill>
                  <a:srgbClr val="1C3D80"/>
                </a:solidFill>
              </a:rPr>
              <a:t>Búsqueda</a:t>
            </a:r>
            <a:r>
              <a:rPr lang="en-US" dirty="0">
                <a:solidFill>
                  <a:srgbClr val="1C3D8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A1FB-88D9-DEFF-5A71-73EB8511B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Un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algoritmo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es un conjunto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instrucciones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paso a paso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diseñadas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para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encontrar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un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elemento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específico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dentro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un conjunto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datos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o para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encontrar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solución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a un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problema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explorando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un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espacio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posibilidades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Estos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algoritmos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son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fundamentales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diversas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áreas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bases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datos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motores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inteligencia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artificial,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etcétera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 dirty="0">
              <a:solidFill>
                <a:srgbClr val="1C3D80"/>
              </a:solidFill>
            </a:endParaRPr>
          </a:p>
          <a:p>
            <a:r>
              <a:rPr lang="en-US" dirty="0">
                <a:solidFill>
                  <a:srgbClr val="1C3D80"/>
                </a:solidFill>
              </a:rPr>
              <a:t>Con </a:t>
            </a:r>
            <a:r>
              <a:rPr lang="en-US" dirty="0" err="1">
                <a:solidFill>
                  <a:srgbClr val="1C3D80"/>
                </a:solidFill>
              </a:rPr>
              <a:t>ellos</a:t>
            </a:r>
            <a:r>
              <a:rPr lang="en-US" dirty="0">
                <a:solidFill>
                  <a:srgbClr val="1C3D80"/>
                </a:solidFill>
              </a:rPr>
              <a:t> </a:t>
            </a:r>
            <a:r>
              <a:rPr lang="en-US" dirty="0" err="1">
                <a:solidFill>
                  <a:srgbClr val="1C3D80"/>
                </a:solidFill>
              </a:rPr>
              <a:t>resolvemos</a:t>
            </a:r>
            <a:r>
              <a:rPr lang="en-US" dirty="0">
                <a:solidFill>
                  <a:srgbClr val="1C3D80"/>
                </a:solidFill>
              </a:rPr>
              <a:t> </a:t>
            </a:r>
            <a:r>
              <a:rPr lang="en-US" dirty="0" err="1">
                <a:solidFill>
                  <a:srgbClr val="1C3D80"/>
                </a:solidFill>
              </a:rPr>
              <a:t>los</a:t>
            </a:r>
            <a:r>
              <a:rPr lang="en-US" dirty="0">
                <a:solidFill>
                  <a:srgbClr val="1C3D80"/>
                </a:solidFill>
              </a:rPr>
              <a:t> </a:t>
            </a:r>
            <a:r>
              <a:rPr lang="en-US" dirty="0" err="1">
                <a:solidFill>
                  <a:srgbClr val="1C3D80"/>
                </a:solidFill>
              </a:rPr>
              <a:t>problemas</a:t>
            </a:r>
            <a:r>
              <a:rPr lang="en-US" dirty="0">
                <a:solidFill>
                  <a:srgbClr val="1C3D80"/>
                </a:solidFill>
              </a:rPr>
              <a:t> de </a:t>
            </a:r>
            <a:r>
              <a:rPr lang="en-US" dirty="0" err="1">
                <a:solidFill>
                  <a:srgbClr val="1C3D80"/>
                </a:solidFill>
              </a:rPr>
              <a:t>búsqueda</a:t>
            </a:r>
            <a:r>
              <a:rPr lang="en-US" dirty="0">
                <a:solidFill>
                  <a:srgbClr val="1C3D80"/>
                </a:solidFill>
              </a:rPr>
              <a:t>, </a:t>
            </a:r>
            <a:r>
              <a:rPr lang="en-US" dirty="0" err="1">
                <a:solidFill>
                  <a:srgbClr val="1C3D80"/>
                </a:solidFill>
              </a:rPr>
              <a:t>los</a:t>
            </a:r>
            <a:r>
              <a:rPr lang="en-US" dirty="0">
                <a:solidFill>
                  <a:srgbClr val="1C3D80"/>
                </a:solidFill>
              </a:rPr>
              <a:t> </a:t>
            </a:r>
            <a:r>
              <a:rPr lang="en-US" dirty="0" err="1">
                <a:solidFill>
                  <a:srgbClr val="1C3D80"/>
                </a:solidFill>
              </a:rPr>
              <a:t>cuáles</a:t>
            </a:r>
            <a:r>
              <a:rPr lang="en-US" dirty="0">
                <a:solidFill>
                  <a:srgbClr val="1C3D80"/>
                </a:solidFill>
              </a:rPr>
              <a:t> </a:t>
            </a:r>
            <a:r>
              <a:rPr lang="en-US" dirty="0" err="1">
                <a:solidFill>
                  <a:srgbClr val="1C3D80"/>
                </a:solidFill>
              </a:rPr>
              <a:t>presentan</a:t>
            </a:r>
            <a:r>
              <a:rPr lang="en-US" dirty="0">
                <a:solidFill>
                  <a:srgbClr val="1C3D80"/>
                </a:solidFill>
              </a:rPr>
              <a:t> </a:t>
            </a:r>
            <a:r>
              <a:rPr lang="en-US" dirty="0" err="1">
                <a:solidFill>
                  <a:srgbClr val="1C3D80"/>
                </a:solidFill>
              </a:rPr>
              <a:t>elementos</a:t>
            </a:r>
            <a:r>
              <a:rPr lang="en-US" dirty="0">
                <a:solidFill>
                  <a:srgbClr val="1C3D80"/>
                </a:solidFill>
              </a:rPr>
              <a:t> </a:t>
            </a:r>
            <a:r>
              <a:rPr lang="en-US" dirty="0" err="1">
                <a:solidFill>
                  <a:srgbClr val="1C3D80"/>
                </a:solidFill>
              </a:rPr>
              <a:t>distintivos</a:t>
            </a:r>
            <a:r>
              <a:rPr lang="en-US" dirty="0">
                <a:solidFill>
                  <a:srgbClr val="1C3D80"/>
                </a:solidFill>
              </a:rPr>
              <a:t>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espacio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estados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nodo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acciones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transición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costo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solución</a:t>
            </a:r>
            <a:r>
              <a:rPr lang="en-US" sz="2800" dirty="0">
                <a:solidFill>
                  <a:srgbClr val="1C3D8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9721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C305B-5DCA-F534-8ED2-672131125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rgbClr val="1C3D80"/>
                </a:solidFill>
              </a:rPr>
              <a:t>Conceptos</a:t>
            </a:r>
            <a:endParaRPr lang="en-US" b="1">
              <a:solidFill>
                <a:srgbClr val="1C3D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04DE3-BC98-14AA-9148-0E6ACBA6C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1C3D80"/>
                </a:solidFill>
                <a:ea typeface="+mn-lt"/>
                <a:cs typeface="+mn-lt"/>
              </a:rPr>
              <a:t>Espacio de </a:t>
            </a:r>
            <a:r>
              <a:rPr lang="en-US" sz="2400" b="1" err="1">
                <a:solidFill>
                  <a:srgbClr val="1C3D80"/>
                </a:solidFill>
                <a:ea typeface="+mn-lt"/>
                <a:cs typeface="+mn-lt"/>
              </a:rPr>
              <a:t>Estados</a:t>
            </a:r>
            <a:r>
              <a:rPr lang="en-US" sz="2400" b="1" dirty="0">
                <a:solidFill>
                  <a:srgbClr val="1C3D80"/>
                </a:solidFill>
                <a:ea typeface="+mn-lt"/>
                <a:cs typeface="+mn-lt"/>
              </a:rPr>
              <a:t>:</a:t>
            </a:r>
            <a:b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Es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el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conjunto de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todas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las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posibles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configuraciones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o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situaciones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que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puede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tomar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el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problema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cada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1C3D80"/>
                </a:solidFill>
                <a:ea typeface="+mn-lt"/>
                <a:cs typeface="+mn-lt"/>
              </a:rPr>
              <a:t>etapa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o paso.</a:t>
            </a:r>
            <a:endParaRPr lang="en-US">
              <a:solidFill>
                <a:srgbClr val="1C3D80"/>
              </a:solidFill>
              <a:ea typeface="+mn-lt"/>
              <a:cs typeface="+mn-lt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000" dirty="0">
                <a:solidFill>
                  <a:srgbClr val="1C3D80"/>
                </a:solidFill>
                <a:latin typeface="Aptos"/>
                <a:cs typeface="Poppins Light"/>
              </a:rPr>
              <a:t>Los </a:t>
            </a:r>
            <a:r>
              <a:rPr lang="en-US" sz="2000" dirty="0" err="1">
                <a:solidFill>
                  <a:srgbClr val="1C3D80"/>
                </a:solidFill>
                <a:latin typeface="Aptos"/>
                <a:cs typeface="Poppins Light"/>
              </a:rPr>
              <a:t>estados</a:t>
            </a:r>
            <a:r>
              <a:rPr lang="en-US" sz="2000" dirty="0">
                <a:solidFill>
                  <a:srgbClr val="1C3D80"/>
                </a:solidFill>
                <a:latin typeface="Aptos"/>
                <a:cs typeface="Poppins Light"/>
              </a:rPr>
              <a:t> </a:t>
            </a:r>
            <a:r>
              <a:rPr lang="en-US" sz="2000" dirty="0" err="1">
                <a:solidFill>
                  <a:srgbClr val="1C3D80"/>
                </a:solidFill>
                <a:latin typeface="Aptos"/>
                <a:cs typeface="Poppins Light"/>
              </a:rPr>
              <a:t>pueden</a:t>
            </a:r>
            <a:r>
              <a:rPr lang="en-US" sz="2000" dirty="0">
                <a:solidFill>
                  <a:srgbClr val="1C3D80"/>
                </a:solidFill>
                <a:latin typeface="Aptos"/>
                <a:cs typeface="Poppins Light"/>
              </a:rPr>
              <a:t> ser </a:t>
            </a:r>
            <a:r>
              <a:rPr lang="en-US" sz="2000" dirty="0" err="1">
                <a:solidFill>
                  <a:srgbClr val="1C3D80"/>
                </a:solidFill>
                <a:latin typeface="Aptos"/>
                <a:cs typeface="Poppins Light"/>
              </a:rPr>
              <a:t>válidos</a:t>
            </a:r>
            <a:r>
              <a:rPr lang="en-US" sz="2000" dirty="0">
                <a:solidFill>
                  <a:srgbClr val="1C3D80"/>
                </a:solidFill>
                <a:latin typeface="Aptos"/>
                <a:cs typeface="Poppins Light"/>
              </a:rPr>
              <a:t> o no </a:t>
            </a:r>
            <a:r>
              <a:rPr lang="en-US" sz="2000" dirty="0" err="1">
                <a:solidFill>
                  <a:srgbClr val="1C3D80"/>
                </a:solidFill>
                <a:latin typeface="Aptos"/>
                <a:cs typeface="Poppins Light"/>
              </a:rPr>
              <a:t>válidos</a:t>
            </a:r>
            <a:r>
              <a:rPr lang="en-US" sz="2000" dirty="0">
                <a:solidFill>
                  <a:srgbClr val="1C3D80"/>
                </a:solidFill>
                <a:latin typeface="Aptos"/>
                <a:cs typeface="Poppins Light"/>
              </a:rPr>
              <a:t>.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solidFill>
                <a:srgbClr val="1C3D80"/>
              </a:solidFill>
              <a:ea typeface="+mn-lt"/>
              <a:cs typeface="Poppins Light"/>
            </a:endParaRPr>
          </a:p>
          <a:p>
            <a:r>
              <a:rPr lang="en-US" sz="2400" b="1" dirty="0" err="1">
                <a:solidFill>
                  <a:srgbClr val="1C3D80"/>
                </a:solidFill>
                <a:ea typeface="+mn-lt"/>
                <a:cs typeface="+mn-lt"/>
              </a:rPr>
              <a:t>Nodo</a:t>
            </a:r>
            <a:r>
              <a:rPr lang="en-US" sz="2400" b="1" dirty="0">
                <a:solidFill>
                  <a:srgbClr val="1C3D80"/>
                </a:solidFill>
                <a:ea typeface="+mn-lt"/>
                <a:cs typeface="+mn-lt"/>
              </a:rPr>
              <a:t>:</a:t>
            </a:r>
            <a:br>
              <a:rPr lang="en-US" sz="2400" b="1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Es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una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representación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una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configuración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específica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estado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dentro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del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espacio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estados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. En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algoritmos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cada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nodo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puede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tener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conexiones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con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otros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nodos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, o no.</a:t>
            </a:r>
          </a:p>
          <a:p>
            <a:endParaRPr lang="en-US" sz="2400" dirty="0">
              <a:solidFill>
                <a:srgbClr val="1C3D80"/>
              </a:solidFill>
              <a:latin typeface="Aptos"/>
              <a:cs typeface="Poppins Light"/>
            </a:endParaRPr>
          </a:p>
          <a:p>
            <a:endParaRPr lang="en-US" sz="2400" b="1" dirty="0">
              <a:latin typeface="Poppins Light"/>
              <a:cs typeface="Poppins Light"/>
            </a:endParaRPr>
          </a:p>
          <a:p>
            <a:endParaRPr lang="en-US" b="1" dirty="0">
              <a:latin typeface="Aptos" panose="020B0004020202020204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90507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18B59-D724-6ACE-EC8B-0B589298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CEDD3-A904-54EB-F803-9F88FBD0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C3D80"/>
                </a:solidFill>
              </a:rPr>
              <a:t>Conceptos</a:t>
            </a:r>
            <a:endParaRPr lang="en-US" b="1" dirty="0">
              <a:solidFill>
                <a:srgbClr val="1C3D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AD7CC-9E85-7862-A3C4-1D4BE0EF5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solidFill>
                  <a:srgbClr val="1C3D80"/>
                </a:solidFill>
                <a:ea typeface="+mn-lt"/>
                <a:cs typeface="+mn-lt"/>
              </a:rPr>
              <a:t>Acciones (</a:t>
            </a:r>
            <a:r>
              <a:rPr lang="en-US" sz="2400" b="1" dirty="0" err="1">
                <a:solidFill>
                  <a:srgbClr val="1C3D80"/>
                </a:solidFill>
                <a:ea typeface="+mn-lt"/>
                <a:cs typeface="+mn-lt"/>
              </a:rPr>
              <a:t>operadores</a:t>
            </a:r>
            <a:r>
              <a:rPr lang="en-US" sz="2400" b="1" dirty="0">
                <a:solidFill>
                  <a:srgbClr val="1C3D80"/>
                </a:solidFill>
                <a:ea typeface="+mn-lt"/>
                <a:cs typeface="+mn-lt"/>
              </a:rPr>
              <a:t>):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b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Movimientos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o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decisiones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aplicables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un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estado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que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generan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nuevos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estados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;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tienen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precondiciones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efectos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y, a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veces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costo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2000" dirty="0">
              <a:solidFill>
                <a:srgbClr val="1C3D80"/>
              </a:solidFill>
              <a:ea typeface="+mn-lt"/>
              <a:cs typeface="Poppins Light"/>
            </a:endParaRPr>
          </a:p>
          <a:p>
            <a:r>
              <a:rPr lang="en-US" sz="2400" b="1" dirty="0" err="1">
                <a:solidFill>
                  <a:srgbClr val="1C3D80"/>
                </a:solidFill>
                <a:ea typeface="+mn-lt"/>
                <a:cs typeface="+mn-lt"/>
              </a:rPr>
              <a:t>Transición</a:t>
            </a:r>
            <a:r>
              <a:rPr lang="en-US" sz="2400" b="1" dirty="0">
                <a:solidFill>
                  <a:srgbClr val="1C3D80"/>
                </a:solidFill>
                <a:ea typeface="+mn-lt"/>
                <a:cs typeface="+mn-lt"/>
              </a:rPr>
              <a:t>: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b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el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paso de un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estado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otro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al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aplicar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una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acción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.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Formalmente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: </a:t>
            </a:r>
            <a:b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sz="2400" dirty="0">
                <a:solidFill>
                  <a:srgbClr val="1C3D80"/>
                </a:solidFill>
                <a:latin typeface="Cambria Math"/>
                <a:ea typeface="+mn-lt"/>
                <a:cs typeface="+mn-lt"/>
              </a:rPr>
              <a:t>T(</a:t>
            </a:r>
            <a:r>
              <a:rPr lang="en-US" sz="2400" dirty="0" err="1">
                <a:solidFill>
                  <a:srgbClr val="1C3D80"/>
                </a:solidFill>
                <a:latin typeface="Cambria Math"/>
                <a:ea typeface="+mn-lt"/>
                <a:cs typeface="+mn-lt"/>
              </a:rPr>
              <a:t>s,a</a:t>
            </a:r>
            <a:r>
              <a:rPr lang="en-US" sz="2400" dirty="0">
                <a:solidFill>
                  <a:srgbClr val="1C3D80"/>
                </a:solidFill>
                <a:latin typeface="Cambria Math"/>
                <a:ea typeface="+mn-lt"/>
                <a:cs typeface="+mn-lt"/>
              </a:rPr>
              <a:t>) → s′</a:t>
            </a:r>
            <a:br>
              <a:rPr lang="en-US" sz="2400" dirty="0">
                <a:solidFill>
                  <a:srgbClr val="1C3D80"/>
                </a:solidFill>
                <a:latin typeface="Cambria Math"/>
                <a:ea typeface="+mn-lt"/>
                <a:cs typeface="+mn-lt"/>
              </a:rPr>
            </a:b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Puede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asociarse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 a un </a:t>
            </a:r>
            <a:r>
              <a:rPr lang="en-US" sz="2400" dirty="0" err="1">
                <a:solidFill>
                  <a:srgbClr val="1C3D80"/>
                </a:solidFill>
                <a:ea typeface="+mn-lt"/>
                <a:cs typeface="+mn-lt"/>
              </a:rPr>
              <a:t>costo</a:t>
            </a:r>
            <a:r>
              <a:rPr lang="en-US" sz="24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/>
          </a:p>
          <a:p>
            <a:endParaRPr lang="en-US"/>
          </a:p>
          <a:p>
            <a:endParaRPr lang="en-US" sz="2400" dirty="0">
              <a:solidFill>
                <a:srgbClr val="1C3D80"/>
              </a:solidFill>
              <a:ea typeface="+mn-lt"/>
              <a:cs typeface="+mn-lt"/>
            </a:endParaRPr>
          </a:p>
          <a:p>
            <a:endParaRPr lang="en-US" sz="2400" dirty="0">
              <a:solidFill>
                <a:srgbClr val="1C3D80"/>
              </a:solidFill>
              <a:latin typeface="Aptos"/>
              <a:cs typeface="Poppins Light"/>
            </a:endParaRPr>
          </a:p>
          <a:p>
            <a:endParaRPr lang="en-US" sz="2400" b="1" dirty="0">
              <a:latin typeface="Poppins Light"/>
              <a:cs typeface="Poppins Light"/>
            </a:endParaRPr>
          </a:p>
          <a:p>
            <a:endParaRPr lang="en-US" b="1" dirty="0">
              <a:latin typeface="Aptos" panose="020B0004020202020204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4649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10027E-D5B3-D48C-2568-DFD05170F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59181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>
                <a:solidFill>
                  <a:srgbClr val="1C3D80"/>
                </a:solidFill>
              </a:rPr>
              <a:t>¡Mucho gusto!</a:t>
            </a:r>
            <a:endParaRPr lang="en-US">
              <a:solidFill>
                <a:srgbClr val="1C3D80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0D9E209-66E4-7505-2C76-62211B7E8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1288" y="1429248"/>
            <a:ext cx="6096000" cy="3989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460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79023-06FD-4CF0-C219-33EB2D80C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C3D80"/>
                </a:solidFill>
              </a:rPr>
              <a:t>Conceptos</a:t>
            </a:r>
            <a:endParaRPr lang="en-US" b="1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2266E-72C1-C0E5-6BFE-3A692EDC8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solidFill>
                  <a:srgbClr val="1C3D80"/>
                </a:solidFill>
                <a:ea typeface="+mn-lt"/>
                <a:cs typeface="+mn-lt"/>
              </a:rPr>
              <a:t>Costo: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br>
              <a:rPr lang="en-US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medida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numérica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del “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precio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”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ejecutar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una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acción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o un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camino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(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tiempo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distancia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energía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…). El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costo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un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camino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es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suma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los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costos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sus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transiciones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</a:p>
          <a:p>
            <a:endParaRPr lang="en-US" dirty="0">
              <a:solidFill>
                <a:srgbClr val="1C3D80"/>
              </a:solidFill>
              <a:ea typeface="+mn-lt"/>
              <a:cs typeface="+mn-lt"/>
            </a:endParaRPr>
          </a:p>
          <a:p>
            <a:r>
              <a:rPr lang="en-US" b="1" err="1">
                <a:solidFill>
                  <a:srgbClr val="1C3D80"/>
                </a:solidFill>
                <a:ea typeface="+mn-lt"/>
                <a:cs typeface="+mn-lt"/>
              </a:rPr>
              <a:t>Solución</a:t>
            </a:r>
            <a:r>
              <a:rPr lang="en-US" b="1" dirty="0">
                <a:solidFill>
                  <a:srgbClr val="1C3D80"/>
                </a:solidFill>
                <a:ea typeface="+mn-lt"/>
                <a:cs typeface="+mn-lt"/>
              </a:rPr>
              <a:t>: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br>
              <a:rPr lang="en-US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secuencia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acciones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(o de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estados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) que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lleva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del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estado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inicial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a un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estado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objetivo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cumpliendo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las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restricciones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; la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solución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óptima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es la de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menor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err="1">
                <a:solidFill>
                  <a:srgbClr val="1C3D80"/>
                </a:solidFill>
                <a:ea typeface="+mn-lt"/>
                <a:cs typeface="+mn-lt"/>
              </a:rPr>
              <a:t>costo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</a:p>
          <a:p>
            <a:endParaRPr lang="en-US" dirty="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23389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23942-C232-CB40-AD39-90ECDD651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err="1">
                <a:solidFill>
                  <a:srgbClr val="1C3D80"/>
                </a:solidFill>
              </a:rPr>
              <a:t>Formulá</a:t>
            </a:r>
            <a:r>
              <a:rPr lang="en-US" sz="4000" b="1" dirty="0">
                <a:solidFill>
                  <a:srgbClr val="1C3D80"/>
                </a:solidFill>
              </a:rPr>
              <a:t> </a:t>
            </a:r>
            <a:r>
              <a:rPr lang="en-US" sz="4000" b="1" err="1">
                <a:solidFill>
                  <a:srgbClr val="1C3D80"/>
                </a:solidFill>
              </a:rPr>
              <a:t>tu</a:t>
            </a:r>
            <a:r>
              <a:rPr lang="en-US" sz="4000" b="1" dirty="0">
                <a:solidFill>
                  <a:srgbClr val="1C3D80"/>
                </a:solidFill>
              </a:rPr>
              <a:t> </a:t>
            </a:r>
            <a:r>
              <a:rPr lang="en-US" sz="4000" b="1" err="1">
                <a:solidFill>
                  <a:srgbClr val="1C3D80"/>
                </a:solidFill>
              </a:rPr>
              <a:t>problema</a:t>
            </a:r>
            <a:endParaRPr lang="en-US" sz="4000" b="1">
              <a:solidFill>
                <a:srgbClr val="1C3D8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DA3919A-FD31-2DC5-5B15-4E241E51E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218973"/>
              </p:ext>
            </p:extLst>
          </p:nvPr>
        </p:nvGraphicFramePr>
        <p:xfrm>
          <a:off x="5193485" y="2573209"/>
          <a:ext cx="6172200" cy="14354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3050">
                  <a:extLst>
                    <a:ext uri="{9D8B030D-6E8A-4147-A177-3AD203B41FA5}">
                      <a16:colId xmlns:a16="http://schemas.microsoft.com/office/drawing/2014/main" val="3254627263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315820402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2931704155"/>
                    </a:ext>
                  </a:extLst>
                </a:gridCol>
                <a:gridCol w="1543050">
                  <a:extLst>
                    <a:ext uri="{9D8B030D-6E8A-4147-A177-3AD203B41FA5}">
                      <a16:colId xmlns:a16="http://schemas.microsoft.com/office/drawing/2014/main" val="3188824995"/>
                    </a:ext>
                  </a:extLst>
                </a:gridCol>
              </a:tblGrid>
              <a:tr h="814456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C3D80"/>
                          </a:solidFill>
                        </a:rPr>
                        <a:t>Estado </a:t>
                      </a:r>
                      <a:r>
                        <a:rPr lang="en-US" sz="2400" err="1">
                          <a:solidFill>
                            <a:srgbClr val="1C3D80"/>
                          </a:solidFill>
                        </a:rPr>
                        <a:t>Inicial</a:t>
                      </a:r>
                      <a:endParaRPr lang="en-US" sz="2400" dirty="0">
                        <a:solidFill>
                          <a:srgbClr val="1C3D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err="1">
                          <a:solidFill>
                            <a:srgbClr val="1C3D80"/>
                          </a:solidFill>
                        </a:rPr>
                        <a:t>Objetivo</a:t>
                      </a:r>
                      <a:endParaRPr lang="en-US" sz="2400" dirty="0">
                        <a:solidFill>
                          <a:srgbClr val="1C3D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C3D80"/>
                          </a:solidFill>
                        </a:rPr>
                        <a:t>Acciones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rgbClr val="1C3D80"/>
                          </a:solidFill>
                        </a:rPr>
                        <a:t>Costo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5818299"/>
                  </a:ext>
                </a:extLst>
              </a:tr>
              <a:tr h="612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 dirty="0">
                        <a:solidFill>
                          <a:srgbClr val="1C3D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 dirty="0">
                        <a:solidFill>
                          <a:srgbClr val="1C3D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 dirty="0">
                        <a:solidFill>
                          <a:srgbClr val="1C3D8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2400" dirty="0">
                        <a:solidFill>
                          <a:srgbClr val="1C3D8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60325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931C50-9B52-9B87-A2C4-3E8B16040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364723" cy="38012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Elegí</a:t>
            </a:r>
            <a:r>
              <a:rPr lang="en-US" sz="2900" dirty="0">
                <a:solidFill>
                  <a:srgbClr val="1C3D80"/>
                </a:solidFill>
                <a:latin typeface="Aptos Display"/>
              </a:rPr>
              <a:t> un </a:t>
            </a:r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roblema</a:t>
            </a:r>
            <a:r>
              <a:rPr lang="en-US" sz="2900" dirty="0">
                <a:solidFill>
                  <a:srgbClr val="1C3D80"/>
                </a:solidFill>
                <a:latin typeface="Aptos Display"/>
              </a:rPr>
              <a:t> </a:t>
            </a:r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cotidiano</a:t>
            </a:r>
            <a:r>
              <a:rPr lang="en-US" sz="2900" dirty="0">
                <a:solidFill>
                  <a:srgbClr val="1C3D80"/>
                </a:solidFill>
                <a:latin typeface="Aptos Display"/>
              </a:rPr>
              <a:t> (</a:t>
            </a:r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repartos</a:t>
            </a:r>
            <a:r>
              <a:rPr lang="en-US" sz="2900" dirty="0">
                <a:solidFill>
                  <a:srgbClr val="1C3D80"/>
                </a:solidFill>
                <a:latin typeface="Aptos Display"/>
              </a:rPr>
              <a:t>, </a:t>
            </a:r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horarios</a:t>
            </a:r>
            <a:r>
              <a:rPr lang="en-US" sz="2900" dirty="0">
                <a:solidFill>
                  <a:srgbClr val="1C3D80"/>
                </a:solidFill>
                <a:latin typeface="Aptos Display"/>
              </a:rPr>
              <a:t>, </a:t>
            </a:r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laberinto</a:t>
            </a:r>
            <a:r>
              <a:rPr lang="en-US" sz="2900" dirty="0">
                <a:solidFill>
                  <a:srgbClr val="1C3D80"/>
                </a:solidFill>
                <a:latin typeface="Aptos Display"/>
              </a:rPr>
              <a:t>) y </a:t>
            </a:r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completá</a:t>
            </a:r>
            <a:r>
              <a:rPr lang="en-US" sz="2900" dirty="0">
                <a:solidFill>
                  <a:srgbClr val="1C3D80"/>
                </a:solidFill>
                <a:latin typeface="Aptos Display"/>
              </a:rPr>
              <a:t> la </a:t>
            </a:r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ficha</a:t>
            </a:r>
            <a:r>
              <a:rPr lang="en-US" sz="2900" dirty="0">
                <a:solidFill>
                  <a:srgbClr val="1C3D80"/>
                </a:solidFill>
                <a:latin typeface="Aptos Display"/>
              </a:rPr>
              <a:t>: </a:t>
            </a:r>
            <a:endParaRPr lang="en-US" dirty="0" err="1">
              <a:solidFill>
                <a:srgbClr val="1C3D80"/>
              </a:solidFill>
              <a:latin typeface="Aptos" panose="020B0004020202020204"/>
            </a:endParaRPr>
          </a:p>
          <a:p>
            <a:pPr marL="457200" indent="-457200">
              <a:buChar char="•"/>
            </a:pPr>
            <a:r>
              <a:rPr lang="en-US" sz="2900" dirty="0">
                <a:solidFill>
                  <a:srgbClr val="1C3D80"/>
                </a:solidFill>
                <a:latin typeface="Aptos Display"/>
              </a:rPr>
              <a:t>Estado </a:t>
            </a:r>
            <a:r>
              <a:rPr lang="en-US" sz="2900" dirty="0" err="1">
                <a:solidFill>
                  <a:srgbClr val="1C3D80"/>
                </a:solidFill>
                <a:latin typeface="Aptos Display"/>
              </a:rPr>
              <a:t>inicial</a:t>
            </a:r>
            <a:endParaRPr lang="en-US" dirty="0">
              <a:solidFill>
                <a:srgbClr val="1C3D80"/>
              </a:solidFill>
              <a:latin typeface="Aptos" panose="020B0004020202020204"/>
            </a:endParaRPr>
          </a:p>
          <a:p>
            <a:pPr marL="457200" indent="-457200">
              <a:buChar char="•"/>
            </a:pPr>
            <a:r>
              <a:rPr lang="en-US" sz="2900" err="1">
                <a:solidFill>
                  <a:srgbClr val="1C3D80"/>
                </a:solidFill>
                <a:latin typeface="Aptos Display"/>
              </a:rPr>
              <a:t>Objetivo</a:t>
            </a:r>
            <a:endParaRPr lang="en-US" err="1">
              <a:solidFill>
                <a:srgbClr val="1C3D80"/>
              </a:solidFill>
              <a:latin typeface="Aptos" panose="020B0004020202020204"/>
            </a:endParaRPr>
          </a:p>
          <a:p>
            <a:pPr marL="457200" indent="-457200">
              <a:buChar char="•"/>
            </a:pPr>
            <a:r>
              <a:rPr lang="en-US" sz="2900" dirty="0">
                <a:solidFill>
                  <a:srgbClr val="1C3D80"/>
                </a:solidFill>
                <a:latin typeface="Aptos Display"/>
              </a:rPr>
              <a:t>Acciones </a:t>
            </a:r>
            <a:endParaRPr lang="en-US" dirty="0">
              <a:solidFill>
                <a:srgbClr val="1C3D80"/>
              </a:solidFill>
              <a:latin typeface="Aptos" panose="020B0004020202020204"/>
            </a:endParaRPr>
          </a:p>
          <a:p>
            <a:pPr marL="457200" indent="-457200">
              <a:buChar char="•"/>
            </a:pPr>
            <a:r>
              <a:rPr lang="en-US" sz="2900" dirty="0">
                <a:solidFill>
                  <a:srgbClr val="1C3D80"/>
                </a:solidFill>
                <a:latin typeface="Aptos Display"/>
              </a:rPr>
              <a:t>Costo</a:t>
            </a:r>
            <a:endParaRPr lang="en-US" dirty="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9582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00E08-9E8A-5A84-AE30-3E61C3BB5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01768"/>
            <a:ext cx="9144000" cy="925385"/>
          </a:xfrm>
        </p:spPr>
        <p:txBody>
          <a:bodyPr/>
          <a:lstStyle/>
          <a:p>
            <a:r>
              <a:rPr lang="en-US" dirty="0" err="1"/>
              <a:t>Informada</a:t>
            </a:r>
            <a:r>
              <a:rPr lang="en-US" dirty="0"/>
              <a:t> VS No </a:t>
            </a:r>
            <a:r>
              <a:rPr lang="en-US" dirty="0" err="1"/>
              <a:t>Informada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20395-F57A-096A-B0E8-D03A885A6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901" y="2471351"/>
            <a:ext cx="5198198" cy="323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43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7DF3E-6A8E-CF12-EEBC-5CE1CADD5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Búsqueda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No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Informada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98F0-737B-1B00-E633-5DF6D3173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1C3D80"/>
                </a:solidFill>
                <a:ea typeface="+mn-lt"/>
                <a:cs typeface="+mn-lt"/>
              </a:rPr>
              <a:t>Características</a:t>
            </a:r>
            <a:r>
              <a:rPr lang="en-US" b="1" dirty="0">
                <a:solidFill>
                  <a:srgbClr val="1C3D80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1C3D80"/>
              </a:solidFill>
              <a:ea typeface="+mn-lt"/>
              <a:cs typeface="+mn-lt"/>
            </a:endParaRPr>
          </a:p>
          <a:p>
            <a:pPr lvl="1"/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No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utiliza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conocimiento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específico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del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problema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para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guiar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>
              <a:solidFill>
                <a:srgbClr val="1C3D80"/>
              </a:solidFill>
              <a:ea typeface="+mn-lt"/>
              <a:cs typeface="+mn-lt"/>
            </a:endParaRPr>
          </a:p>
          <a:p>
            <a:pPr lvl="1"/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Explora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el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espacio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manera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sistemática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, sin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priorizar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ciertas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rutas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sobre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otras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>
              <a:solidFill>
                <a:srgbClr val="1C3D80"/>
              </a:solidFill>
              <a:ea typeface="+mn-lt"/>
              <a:cs typeface="+mn-lt"/>
            </a:endParaRPr>
          </a:p>
          <a:p>
            <a:pPr lvl="1"/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Puede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ser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menos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eficiente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especialmente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espacios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grandes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ya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que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puede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explorar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caminos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no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prometedores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>
              <a:solidFill>
                <a:srgbClr val="1C3D80"/>
              </a:solidFill>
              <a:ea typeface="+mn-lt"/>
              <a:cs typeface="+mn-lt"/>
            </a:endParaRPr>
          </a:p>
          <a:p>
            <a:pPr lvl="1"/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Ejemplos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: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amplitud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(BFS),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profundidad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(DFS). </a:t>
            </a:r>
            <a:endParaRPr lang="en-US">
              <a:solidFill>
                <a:srgbClr val="1C3D80"/>
              </a:solidFill>
              <a:ea typeface="+mn-lt"/>
              <a:cs typeface="+mn-lt"/>
            </a:endParaRPr>
          </a:p>
          <a:p>
            <a:endParaRPr lang="en-US" dirty="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2125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A0D81-22FE-92D5-D36F-71586BDA6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77D3D99-7659-0411-0CC9-E56225FF5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572" y="4160108"/>
            <a:ext cx="3711611" cy="2697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404047E-7324-A5DC-CFD2-8F67FDF3C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Búsqueda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No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Informada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6B53E-B674-0412-16C4-220884D1F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9866"/>
            <a:ext cx="5157787" cy="823912"/>
          </a:xfrm>
        </p:spPr>
        <p:txBody>
          <a:bodyPr/>
          <a:lstStyle/>
          <a:p>
            <a:r>
              <a:rPr lang="en-US" sz="2800" dirty="0" err="1">
                <a:solidFill>
                  <a:srgbClr val="1C3D80"/>
                </a:solidFill>
              </a:rPr>
              <a:t>Ventajas</a:t>
            </a:r>
            <a:r>
              <a:rPr lang="en-US" sz="2800" dirty="0">
                <a:solidFill>
                  <a:srgbClr val="1C3D8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DEF11-9353-41BA-BEBD-65584E0E1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13778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28600" lvl="1">
              <a:buFont typeface="Arial"/>
              <a:buChar char="•"/>
            </a:pP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Fáciles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implementar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228600" lvl="1">
              <a:buFont typeface="Arial"/>
              <a:buChar char="•"/>
            </a:pP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Pueden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garantizar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completitud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y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optimalidad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ciertos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casos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(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como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BFS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un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grafo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con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costos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err="1">
                <a:solidFill>
                  <a:srgbClr val="1C3D80"/>
                </a:solidFill>
                <a:ea typeface="+mn-lt"/>
                <a:cs typeface="+mn-lt"/>
              </a:rPr>
              <a:t>uniformes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). </a:t>
            </a:r>
            <a:endParaRPr lang="en-US">
              <a:ea typeface="+mn-lt"/>
              <a:cs typeface="+mn-lt"/>
            </a:endParaRPr>
          </a:p>
          <a:p>
            <a:endParaRPr lang="en-US" dirty="0">
              <a:solidFill>
                <a:srgbClr val="1C3D80"/>
              </a:solidFill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27A8B-3888-8A34-4F51-F997A82EC7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9866"/>
            <a:ext cx="5183188" cy="823912"/>
          </a:xfrm>
        </p:spPr>
        <p:txBody>
          <a:bodyPr/>
          <a:lstStyle/>
          <a:p>
            <a:r>
              <a:rPr lang="en-US" sz="2800" dirty="0" err="1">
                <a:solidFill>
                  <a:srgbClr val="1C3D80"/>
                </a:solidFill>
              </a:rPr>
              <a:t>Desventajas</a:t>
            </a:r>
            <a:r>
              <a:rPr lang="en-US" sz="2800" dirty="0">
                <a:solidFill>
                  <a:srgbClr val="1C3D80"/>
                </a:solidFill>
              </a:rPr>
              <a:t>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E0736B-EBED-CEB3-113F-46AC3F14A8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377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lvl="1"/>
            <a:r>
              <a:rPr lang="en-US" sz="2800" err="1">
                <a:solidFill>
                  <a:srgbClr val="1C3D80"/>
                </a:solidFill>
              </a:rPr>
              <a:t>Pueden</a:t>
            </a:r>
            <a:r>
              <a:rPr lang="en-US" sz="2800" dirty="0">
                <a:solidFill>
                  <a:srgbClr val="1C3D80"/>
                </a:solidFill>
              </a:rPr>
              <a:t> ser </a:t>
            </a:r>
            <a:r>
              <a:rPr lang="en-US" sz="2800" err="1">
                <a:solidFill>
                  <a:srgbClr val="1C3D80"/>
                </a:solidFill>
              </a:rPr>
              <a:t>ineficientes</a:t>
            </a:r>
            <a:r>
              <a:rPr lang="en-US" sz="2800" dirty="0">
                <a:solidFill>
                  <a:srgbClr val="1C3D80"/>
                </a:solidFill>
              </a:rPr>
              <a:t> </a:t>
            </a:r>
            <a:r>
              <a:rPr lang="en-US" sz="2800" err="1">
                <a:solidFill>
                  <a:srgbClr val="1C3D80"/>
                </a:solidFill>
              </a:rPr>
              <a:t>en</a:t>
            </a:r>
            <a:r>
              <a:rPr lang="en-US" sz="2800" dirty="0">
                <a:solidFill>
                  <a:srgbClr val="1C3D80"/>
                </a:solidFill>
              </a:rPr>
              <a:t> </a:t>
            </a:r>
            <a:r>
              <a:rPr lang="en-US" sz="2800" err="1">
                <a:solidFill>
                  <a:srgbClr val="1C3D80"/>
                </a:solidFill>
              </a:rPr>
              <a:t>espacios</a:t>
            </a:r>
            <a:r>
              <a:rPr lang="en-US" sz="2800" dirty="0">
                <a:solidFill>
                  <a:srgbClr val="1C3D80"/>
                </a:solidFill>
              </a:rPr>
              <a:t> de </a:t>
            </a:r>
            <a:r>
              <a:rPr lang="en-US" sz="2800" err="1">
                <a:solidFill>
                  <a:srgbClr val="1C3D80"/>
                </a:solidFill>
              </a:rPr>
              <a:t>búsquedagrandes</a:t>
            </a:r>
            <a:r>
              <a:rPr lang="en-US" sz="2800" dirty="0">
                <a:solidFill>
                  <a:srgbClr val="1C3D80"/>
                </a:solidFill>
              </a:rPr>
              <a:t>. </a:t>
            </a:r>
            <a:endParaRPr lang="en-US" sz="2800" dirty="0"/>
          </a:p>
          <a:p>
            <a:pPr marL="228600" lvl="1"/>
            <a:r>
              <a:rPr lang="en-US" sz="2800" dirty="0">
                <a:solidFill>
                  <a:srgbClr val="1C3D80"/>
                </a:solidFill>
              </a:rPr>
              <a:t>No </a:t>
            </a:r>
            <a:r>
              <a:rPr lang="en-US" sz="2800" err="1">
                <a:solidFill>
                  <a:srgbClr val="1C3D80"/>
                </a:solidFill>
              </a:rPr>
              <a:t>aprovechan</a:t>
            </a:r>
            <a:r>
              <a:rPr lang="en-US" sz="2800" dirty="0">
                <a:solidFill>
                  <a:srgbClr val="1C3D80"/>
                </a:solidFill>
              </a:rPr>
              <a:t> </a:t>
            </a:r>
            <a:r>
              <a:rPr lang="en-US" sz="2800" err="1">
                <a:solidFill>
                  <a:srgbClr val="1C3D80"/>
                </a:solidFill>
              </a:rPr>
              <a:t>el</a:t>
            </a:r>
            <a:r>
              <a:rPr lang="en-US" sz="2800" dirty="0">
                <a:solidFill>
                  <a:srgbClr val="1C3D80"/>
                </a:solidFill>
              </a:rPr>
              <a:t> </a:t>
            </a:r>
            <a:r>
              <a:rPr lang="en-US" sz="2800" err="1">
                <a:solidFill>
                  <a:srgbClr val="1C3D80"/>
                </a:solidFill>
              </a:rPr>
              <a:t>conocimiento</a:t>
            </a:r>
            <a:r>
              <a:rPr lang="en-US" sz="2800" dirty="0">
                <a:solidFill>
                  <a:srgbClr val="1C3D80"/>
                </a:solidFill>
              </a:rPr>
              <a:t> del </a:t>
            </a:r>
            <a:r>
              <a:rPr lang="en-US" sz="2800" err="1">
                <a:solidFill>
                  <a:srgbClr val="1C3D80"/>
                </a:solidFill>
              </a:rPr>
              <a:t>problema</a:t>
            </a:r>
            <a:r>
              <a:rPr lang="en-US" sz="2800" dirty="0">
                <a:solidFill>
                  <a:srgbClr val="1C3D80"/>
                </a:solidFill>
              </a:rPr>
              <a:t> para </a:t>
            </a:r>
            <a:r>
              <a:rPr lang="en-US" sz="2800" err="1">
                <a:solidFill>
                  <a:srgbClr val="1C3D80"/>
                </a:solidFill>
              </a:rPr>
              <a:t>acelerar</a:t>
            </a:r>
            <a:r>
              <a:rPr lang="en-US" sz="2800" dirty="0">
                <a:solidFill>
                  <a:srgbClr val="1C3D80"/>
                </a:solidFill>
              </a:rPr>
              <a:t> </a:t>
            </a:r>
            <a:r>
              <a:rPr lang="en-US" sz="2800" err="1">
                <a:solidFill>
                  <a:srgbClr val="1C3D80"/>
                </a:solidFill>
              </a:rPr>
              <a:t>labúsqueda</a:t>
            </a:r>
            <a:r>
              <a:rPr lang="en-US" sz="2800" dirty="0">
                <a:solidFill>
                  <a:srgbClr val="1C3D80"/>
                </a:solidFill>
              </a:rPr>
              <a:t>. 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9182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3DDF7-3A5F-EEAA-94B3-C2A1AE8E3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26A5-2E88-610F-7A69-8FFA6C4F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Búsqueda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Informada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87975-C185-8546-A033-5B5F2E209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1C3D80"/>
                </a:solidFill>
                <a:ea typeface="+mn-lt"/>
                <a:cs typeface="+mn-lt"/>
              </a:rPr>
              <a:t>Características</a:t>
            </a:r>
            <a:r>
              <a:rPr lang="en-US" b="1" dirty="0">
                <a:solidFill>
                  <a:srgbClr val="1C3D80"/>
                </a:solidFill>
                <a:ea typeface="+mn-lt"/>
                <a:cs typeface="+mn-lt"/>
              </a:rPr>
              <a:t>:</a:t>
            </a:r>
            <a:endParaRPr lang="en-US" dirty="0">
              <a:solidFill>
                <a:srgbClr val="1C3D80"/>
              </a:solidFill>
              <a:ea typeface="+mn-lt"/>
              <a:cs typeface="+mn-lt"/>
            </a:endParaRPr>
          </a:p>
          <a:p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Utiliza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información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adicional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como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heurísticas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, para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guiar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hacia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soluciones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prometedoras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</a:p>
          <a:p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Prioriza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exploración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nodos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que se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consideran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más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cercanos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al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objetivo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Generalmente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más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eficiente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que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no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informada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especialmente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espacios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grandes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Ejemplos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: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A*,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codiciosa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del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mejor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primero. 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870355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3EEA8-B56B-7AF8-AF2A-B8BBB7134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943741-B6C7-FD43-5A77-DB0DD419F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7221" y="4160108"/>
            <a:ext cx="3711611" cy="26978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55FB2-8D3D-AE1A-D0FC-BC2BAD969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Búsqueda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Informada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76D30-21A6-76CD-CDCB-E269AFC72C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89866"/>
            <a:ext cx="5157787" cy="823912"/>
          </a:xfrm>
        </p:spPr>
        <p:txBody>
          <a:bodyPr/>
          <a:lstStyle/>
          <a:p>
            <a:r>
              <a:rPr lang="en-US" sz="2800" dirty="0" err="1">
                <a:solidFill>
                  <a:srgbClr val="1C3D80"/>
                </a:solidFill>
              </a:rPr>
              <a:t>Ventajas</a:t>
            </a:r>
            <a:r>
              <a:rPr lang="en-US" sz="2800" dirty="0">
                <a:solidFill>
                  <a:srgbClr val="1C3D80"/>
                </a:solidFill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604D40-9ED7-3459-93D6-F981438F3A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13778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/>
            </a:pP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Mayor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eficiencia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buFont typeface="Arial"/>
            </a:pP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Puede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encontrar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soluciones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óptimas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o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casi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óptimas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más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rápidamente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pPr marL="971550" lvl="1" indent="-285750">
              <a:buFont typeface="Arial"/>
            </a:pPr>
            <a:endParaRPr lang="en-US" sz="2800" dirty="0">
              <a:solidFill>
                <a:srgbClr val="1C3D80"/>
              </a:solidFill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54C072-D735-9C7F-8205-B8DD8C51D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89866"/>
            <a:ext cx="5183188" cy="823912"/>
          </a:xfrm>
        </p:spPr>
        <p:txBody>
          <a:bodyPr/>
          <a:lstStyle/>
          <a:p>
            <a:r>
              <a:rPr lang="en-US" sz="2800" dirty="0" err="1">
                <a:solidFill>
                  <a:srgbClr val="1C3D80"/>
                </a:solidFill>
              </a:rPr>
              <a:t>Desventajas</a:t>
            </a:r>
            <a:r>
              <a:rPr lang="en-US" sz="2800" dirty="0">
                <a:solidFill>
                  <a:srgbClr val="1C3D80"/>
                </a:solidFill>
              </a:rPr>
              <a:t>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BBEB6-3C25-3AEC-B90B-C02597E060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113778"/>
            <a:ext cx="5183188" cy="36845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Requiere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definición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heurísticas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, lo que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puede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ser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complejo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algunos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problemas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elección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heurística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puede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afectar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eficiencia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 del </a:t>
            </a:r>
            <a:r>
              <a:rPr lang="en-US" dirty="0" err="1">
                <a:solidFill>
                  <a:srgbClr val="1C3D80"/>
                </a:solidFill>
                <a:ea typeface="+mn-lt"/>
                <a:cs typeface="+mn-lt"/>
              </a:rPr>
              <a:t>algoritmo</a:t>
            </a:r>
            <a:r>
              <a:rPr lang="en-US" dirty="0">
                <a:solidFill>
                  <a:srgbClr val="1C3D80"/>
                </a:solidFill>
                <a:ea typeface="+mn-lt"/>
                <a:cs typeface="+mn-lt"/>
              </a:rPr>
              <a:t>. </a:t>
            </a:r>
            <a:endParaRPr lang="en-US" dirty="0">
              <a:ea typeface="+mn-lt"/>
              <a:cs typeface="+mn-lt"/>
            </a:endParaRPr>
          </a:p>
          <a:p>
            <a:pPr marL="971550" lvl="1" indent="-285750"/>
            <a:endParaRPr lang="en-US" sz="2800" dirty="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511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8710DB42-DD2C-B218-34D7-4612824E111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2872" r="2872"/>
          <a:stretch/>
        </p:blipFill>
        <p:spPr>
          <a:xfrm>
            <a:off x="3051648" y="1718533"/>
            <a:ext cx="6172200" cy="4873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1FA35-FDE1-552A-CBC4-1AA7BFE59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22507" cy="1589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1C3D80"/>
                </a:solidFill>
                <a:ea typeface="+mj-lt"/>
                <a:cs typeface="+mj-lt"/>
              </a:rPr>
              <a:t>Carrera BFS vs DFS</a:t>
            </a:r>
            <a:endParaRPr lang="en-US" sz="4000" b="1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927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C30A70C-6352-AD6B-F7BB-5A1BC036C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17389"/>
            <a:ext cx="10522507" cy="15899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1C3D80"/>
                </a:solidFill>
                <a:ea typeface="+mj-lt"/>
                <a:cs typeface="+mj-lt"/>
              </a:rPr>
              <a:t>Carrera BFS vs DFS</a:t>
            </a:r>
            <a:endParaRPr lang="en-US" sz="4000" b="1">
              <a:solidFill>
                <a:srgbClr val="1C3D8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5B72F7-6A59-E169-0B11-D186F3659B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72312"/>
              </p:ext>
            </p:extLst>
          </p:nvPr>
        </p:nvGraphicFramePr>
        <p:xfrm>
          <a:off x="2522837" y="1956486"/>
          <a:ext cx="7150895" cy="3827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179">
                  <a:extLst>
                    <a:ext uri="{9D8B030D-6E8A-4147-A177-3AD203B41FA5}">
                      <a16:colId xmlns:a16="http://schemas.microsoft.com/office/drawing/2014/main" val="2605596795"/>
                    </a:ext>
                  </a:extLst>
                </a:gridCol>
                <a:gridCol w="1430179">
                  <a:extLst>
                    <a:ext uri="{9D8B030D-6E8A-4147-A177-3AD203B41FA5}">
                      <a16:colId xmlns:a16="http://schemas.microsoft.com/office/drawing/2014/main" val="1058461530"/>
                    </a:ext>
                  </a:extLst>
                </a:gridCol>
                <a:gridCol w="1430179">
                  <a:extLst>
                    <a:ext uri="{9D8B030D-6E8A-4147-A177-3AD203B41FA5}">
                      <a16:colId xmlns:a16="http://schemas.microsoft.com/office/drawing/2014/main" val="3078331121"/>
                    </a:ext>
                  </a:extLst>
                </a:gridCol>
                <a:gridCol w="1430179">
                  <a:extLst>
                    <a:ext uri="{9D8B030D-6E8A-4147-A177-3AD203B41FA5}">
                      <a16:colId xmlns:a16="http://schemas.microsoft.com/office/drawing/2014/main" val="1831208431"/>
                    </a:ext>
                  </a:extLst>
                </a:gridCol>
                <a:gridCol w="1430179">
                  <a:extLst>
                    <a:ext uri="{9D8B030D-6E8A-4147-A177-3AD203B41FA5}">
                      <a16:colId xmlns:a16="http://schemas.microsoft.com/office/drawing/2014/main" val="3471308068"/>
                    </a:ext>
                  </a:extLst>
                </a:gridCol>
              </a:tblGrid>
              <a:tr h="95678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42328"/>
                  </a:ext>
                </a:extLst>
              </a:tr>
              <a:tr h="95678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09380"/>
                  </a:ext>
                </a:extLst>
              </a:tr>
              <a:tr h="956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48848"/>
                  </a:ext>
                </a:extLst>
              </a:tr>
              <a:tr h="95678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737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165C24E-7BCF-FE02-DEE3-BAF8AD27B19E}"/>
              </a:ext>
            </a:extLst>
          </p:cNvPr>
          <p:cNvSpPr txBox="1"/>
          <p:nvPr/>
        </p:nvSpPr>
        <p:spPr>
          <a:xfrm>
            <a:off x="8244028" y="2911087"/>
            <a:ext cx="352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J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9663BF-5CA2-2D93-E3CF-57D159CD8A06}"/>
              </a:ext>
            </a:extLst>
          </p:cNvPr>
          <p:cNvSpPr txBox="1"/>
          <p:nvPr/>
        </p:nvSpPr>
        <p:spPr>
          <a:xfrm>
            <a:off x="2518731" y="3868735"/>
            <a:ext cx="352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08473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7D6372-8C80-3672-7296-1535E2436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170" y="792891"/>
            <a:ext cx="7551387" cy="562232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167C0BF-947F-E123-ED2E-259EA9F75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337" y="793279"/>
            <a:ext cx="4666735" cy="1297846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b="1" dirty="0" err="1">
                <a:solidFill>
                  <a:srgbClr val="1C3D80"/>
                </a:solidFill>
              </a:rPr>
              <a:t>Recapitulamos</a:t>
            </a:r>
          </a:p>
        </p:txBody>
      </p:sp>
    </p:spTree>
    <p:extLst>
      <p:ext uri="{BB962C8B-B14F-4D97-AF65-F5344CB8AC3E}">
        <p14:creationId xmlns:p14="http://schemas.microsoft.com/office/powerpoint/2010/main" val="3663825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80859-2E7E-2929-3A33-D7E255B2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1C3D80"/>
                </a:solidFill>
              </a:rPr>
              <a:t>Un </a:t>
            </a:r>
            <a:r>
              <a:rPr lang="en-US" sz="4000" dirty="0" err="1">
                <a:solidFill>
                  <a:srgbClr val="1C3D80"/>
                </a:solidFill>
              </a:rPr>
              <a:t>espacio</a:t>
            </a:r>
            <a:r>
              <a:rPr lang="en-US" sz="4000" dirty="0">
                <a:solidFill>
                  <a:srgbClr val="1C3D80"/>
                </a:solidFill>
              </a:rPr>
              <a:t> de </a:t>
            </a:r>
            <a:r>
              <a:rPr lang="en-US" sz="4000" dirty="0" err="1">
                <a:solidFill>
                  <a:srgbClr val="1C3D80"/>
                </a:solidFill>
              </a:rPr>
              <a:t>trabajo</a:t>
            </a:r>
            <a:r>
              <a:rPr lang="en-US" sz="4000" dirty="0">
                <a:solidFill>
                  <a:srgbClr val="1C3D80"/>
                </a:solidFill>
              </a:rPr>
              <a:t> </a:t>
            </a:r>
            <a:r>
              <a:rPr lang="en-US" sz="4000" dirty="0" err="1">
                <a:solidFill>
                  <a:srgbClr val="1C3D80"/>
                </a:solidFill>
              </a:rPr>
              <a:t>debe</a:t>
            </a:r>
            <a:r>
              <a:rPr lang="en-US" sz="4000" dirty="0">
                <a:solidFill>
                  <a:srgbClr val="1C3D80"/>
                </a:solidFill>
              </a:rPr>
              <a:t> ser: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28FF0D-ACF6-8EDC-A5EE-5ACE9F565F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45770" y="1366837"/>
            <a:ext cx="5447036" cy="41148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E8797-5DF4-A81E-D671-F7CB01782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Flexible</a:t>
            </a:r>
          </a:p>
          <a:p>
            <a:pPr marL="457200" indent="-457200">
              <a:buChar char="•"/>
            </a:pP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Colaborativo</a:t>
            </a:r>
            <a:endParaRPr lang="en-US" sz="2800" dirty="0">
              <a:solidFill>
                <a:srgbClr val="1C3D80"/>
              </a:solidFill>
              <a:ea typeface="+mn-lt"/>
              <a:cs typeface="+mn-lt"/>
            </a:endParaRPr>
          </a:p>
          <a:p>
            <a:pPr marL="457200" indent="-457200">
              <a:buChar char="•"/>
            </a:pP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Adaptado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a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diferentes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estilos</a:t>
            </a:r>
            <a:r>
              <a:rPr lang="en-US" sz="28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2800" dirty="0" err="1">
                <a:solidFill>
                  <a:srgbClr val="1C3D80"/>
                </a:solidFill>
                <a:ea typeface="+mn-lt"/>
                <a:cs typeface="+mn-lt"/>
              </a:rPr>
              <a:t>aprendizaje</a:t>
            </a:r>
            <a:endParaRPr lang="en-US" sz="2800" dirty="0">
              <a:solidFill>
                <a:srgbClr val="1C3D8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70788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D9720-CA17-F453-2DD3-4D6383ECD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F3A36-7351-E93A-372F-1BC494732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Búsqueda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Informada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B98FB-6D77-086B-0CFC-E7AE1AE39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438965"/>
            <a:ext cx="7066071" cy="19862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Idea: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endParaRPr lang="en-US" sz="3600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4400" i="1" dirty="0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"Usar </a:t>
            </a:r>
            <a:r>
              <a:rPr lang="en-US" sz="4400" i="1" err="1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conocimiento</a:t>
            </a:r>
            <a:r>
              <a:rPr lang="en-US" sz="4400" i="1" dirty="0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 del </a:t>
            </a:r>
            <a:r>
              <a:rPr lang="en-US" sz="4400" i="1" err="1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objetivo</a:t>
            </a:r>
            <a:r>
              <a:rPr lang="en-US" sz="4400" i="1" dirty="0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 para </a:t>
            </a:r>
            <a:r>
              <a:rPr lang="en-US" sz="4400" i="1" err="1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guiar</a:t>
            </a:r>
            <a:r>
              <a:rPr lang="en-US" sz="4400" i="1" dirty="0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 la </a:t>
            </a:r>
            <a:r>
              <a:rPr lang="en-US" sz="4400" i="1" err="1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exploración</a:t>
            </a:r>
            <a:r>
              <a:rPr lang="en-US" sz="4400" i="1" dirty="0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."</a:t>
            </a:r>
            <a:endParaRPr lang="en-US" sz="4400" i="1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endParaRPr lang="en-US" sz="4400" i="1" dirty="0">
              <a:solidFill>
                <a:srgbClr val="1C3D80"/>
              </a:solidFill>
              <a:latin typeface="Times New Roman"/>
              <a:ea typeface="+mn-lt"/>
              <a:cs typeface="+mn-lt"/>
            </a:endParaRPr>
          </a:p>
          <a:p>
            <a:pPr marL="971550" lvl="1" indent="-285750">
              <a:buFont typeface="Arial"/>
            </a:pPr>
            <a:endParaRPr lang="en-US" sz="3600" i="1" dirty="0">
              <a:solidFill>
                <a:srgbClr val="1C3D80"/>
              </a:solidFill>
              <a:ea typeface="+mn-lt"/>
              <a:cs typeface="+mn-lt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E91899A7-6B64-B09D-05A6-AFB7C068842F}"/>
              </a:ext>
            </a:extLst>
          </p:cNvPr>
          <p:cNvSpPr txBox="1">
            <a:spLocks/>
          </p:cNvSpPr>
          <p:nvPr/>
        </p:nvSpPr>
        <p:spPr>
          <a:xfrm>
            <a:off x="837579" y="5539973"/>
            <a:ext cx="10511635" cy="7052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err="1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Búsqueda</a:t>
            </a:r>
            <a:r>
              <a:rPr lang="en-US" sz="3600" dirty="0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informada</a:t>
            </a:r>
            <a:r>
              <a:rPr lang="en-US" sz="3600" dirty="0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 = </a:t>
            </a:r>
            <a:r>
              <a:rPr lang="en-US" sz="3600" err="1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búsqueda</a:t>
            </a:r>
            <a:r>
              <a:rPr lang="en-US" sz="3600" dirty="0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 con </a:t>
            </a:r>
            <a:r>
              <a:rPr lang="en-US" sz="3600" err="1">
                <a:solidFill>
                  <a:srgbClr val="1C3D80"/>
                </a:solidFill>
                <a:latin typeface="Times New Roman"/>
                <a:ea typeface="+mn-lt"/>
                <a:cs typeface="+mn-lt"/>
              </a:rPr>
              <a:t>pistas</a:t>
            </a:r>
            <a:endParaRPr lang="en-US"/>
          </a:p>
          <a:p>
            <a:pPr marL="971550" lvl="1" indent="-285750">
              <a:buFont typeface="Arial"/>
              <a:buChar char="•"/>
            </a:pPr>
            <a:endParaRPr lang="en-US" sz="3600" dirty="0">
              <a:solidFill>
                <a:srgbClr val="1C3D80"/>
              </a:solidFill>
              <a:ea typeface="+mn-lt"/>
              <a:cs typeface="+mn-lt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141CA86-57DE-FCB5-E526-E61323A7A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772" y="1402522"/>
            <a:ext cx="3766544" cy="3412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671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53DBC-3DC4-8BB1-07D3-073ABE6FF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¿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Qué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 es 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una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 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heurística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 h(n)?</a:t>
            </a:r>
            <a:endParaRPr lang="en-US" b="1" dirty="0">
              <a:ea typeface="+mj-lt"/>
              <a:cs typeface="+mj-lt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F7FA79-662E-91C9-59D3-6E36FC4E2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8645"/>
            <a:ext cx="10515600" cy="17073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Función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rápida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que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estima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el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costo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restante hasta la meta.</a:t>
            </a:r>
            <a:endParaRPr lang="en-US" sz="3600" dirty="0">
              <a:solidFill>
                <a:srgbClr val="1C3D80"/>
              </a:solidFill>
            </a:endParaRPr>
          </a:p>
          <a:p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No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necesita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ser exacta,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pero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sí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barata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calcular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 sz="3600" dirty="0">
              <a:solidFill>
                <a:srgbClr val="1C3D80"/>
              </a:solidFill>
            </a:endParaRPr>
          </a:p>
          <a:p>
            <a:endParaRPr lang="en-US" sz="3600" dirty="0">
              <a:solidFill>
                <a:srgbClr val="1C3D8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C7BB2D-4580-D77E-5F4E-661E91CF15E0}"/>
              </a:ext>
            </a:extLst>
          </p:cNvPr>
          <p:cNvSpPr txBox="1"/>
          <p:nvPr/>
        </p:nvSpPr>
        <p:spPr>
          <a:xfrm>
            <a:off x="832758" y="4193721"/>
            <a:ext cx="1051031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173355" indent="-173355">
              <a:buFont typeface="Arial"/>
              <a:buChar char="•"/>
            </a:pPr>
            <a:r>
              <a:rPr lang="en-US" sz="3200" b="1" err="1">
                <a:solidFill>
                  <a:srgbClr val="1C3D80"/>
                </a:solidFill>
                <a:latin typeface="Aptos"/>
              </a:rPr>
              <a:t>Heurística</a:t>
            </a:r>
            <a:r>
              <a:rPr lang="en-US" sz="3200" b="1" dirty="0">
                <a:solidFill>
                  <a:srgbClr val="1C3D80"/>
                </a:solidFill>
                <a:latin typeface="Aptos"/>
              </a:rPr>
              <a:t> </a:t>
            </a:r>
            <a:r>
              <a:rPr lang="en-US" sz="3200" b="1" err="1">
                <a:solidFill>
                  <a:srgbClr val="1C3D80"/>
                </a:solidFill>
                <a:latin typeface="Aptos"/>
              </a:rPr>
              <a:t>admisible</a:t>
            </a:r>
            <a:r>
              <a:rPr lang="en-US" sz="3200" b="1" dirty="0">
                <a:solidFill>
                  <a:srgbClr val="1C3D80"/>
                </a:solidFill>
                <a:latin typeface="Aptos"/>
              </a:rPr>
              <a:t>: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no </a:t>
            </a:r>
            <a:r>
              <a:rPr lang="en-US" sz="3200" err="1">
                <a:solidFill>
                  <a:srgbClr val="1C3D80"/>
                </a:solidFill>
                <a:latin typeface="Aptos"/>
              </a:rPr>
              <a:t>sobreestima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</a:t>
            </a:r>
            <a:r>
              <a:rPr lang="en-US" sz="3200" err="1">
                <a:solidFill>
                  <a:srgbClr val="1C3D80"/>
                </a:solidFill>
                <a:latin typeface="Aptos"/>
              </a:rPr>
              <a:t>costo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real.</a:t>
            </a:r>
            <a:endParaRPr lang="en-US" sz="2000" dirty="0">
              <a:solidFill>
                <a:srgbClr val="1C3D80"/>
              </a:solidFill>
              <a:latin typeface="Aptos"/>
            </a:endParaRPr>
          </a:p>
          <a:p>
            <a:pPr marL="173355" indent="-173355">
              <a:buFont typeface="Arial"/>
              <a:buChar char="•"/>
            </a:pPr>
            <a:r>
              <a:rPr lang="en-US" sz="3200" b="1" dirty="0" err="1">
                <a:solidFill>
                  <a:srgbClr val="1C3D80"/>
                </a:solidFill>
                <a:latin typeface="Aptos"/>
              </a:rPr>
              <a:t>Heurística</a:t>
            </a:r>
            <a:r>
              <a:rPr lang="en-US" sz="3200" b="1" dirty="0">
                <a:solidFill>
                  <a:srgbClr val="1C3D80"/>
                </a:solidFill>
                <a:latin typeface="Aptos"/>
              </a:rPr>
              <a:t> </a:t>
            </a:r>
            <a:r>
              <a:rPr lang="en-US" sz="3200" b="1" dirty="0" err="1">
                <a:solidFill>
                  <a:srgbClr val="1C3D80"/>
                </a:solidFill>
                <a:latin typeface="Aptos"/>
              </a:rPr>
              <a:t>consistente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: </a:t>
            </a:r>
            <a:r>
              <a:rPr lang="en-US" sz="3200" dirty="0" err="1">
                <a:solidFill>
                  <a:srgbClr val="1C3D80"/>
                </a:solidFill>
                <a:latin typeface="Aptos"/>
              </a:rPr>
              <a:t>cumple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</a:t>
            </a:r>
            <a:r>
              <a:rPr lang="en-US" sz="3200" dirty="0" err="1">
                <a:solidFill>
                  <a:srgbClr val="1C3D80"/>
                </a:solidFill>
                <a:latin typeface="Aptos"/>
              </a:rPr>
              <a:t>desigualdad</a:t>
            </a:r>
            <a:r>
              <a:rPr lang="en-US" sz="3200" dirty="0">
                <a:solidFill>
                  <a:srgbClr val="1C3D80"/>
                </a:solidFill>
                <a:latin typeface="Aptos"/>
              </a:rPr>
              <a:t> triangular</a:t>
            </a:r>
            <a:endParaRPr lang="en-US" sz="3200" dirty="0">
              <a:solidFill>
                <a:srgbClr val="1C3D80"/>
              </a:solidFill>
              <a:latin typeface="Aptos"/>
              <a:cs typeface="Poppi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3835194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ECEE7-55F8-1D2E-8F8D-95E717D27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487B-E4D4-1C7B-6D27-DF16D200B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Desde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 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el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 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aspecto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 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matemático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...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156C19-DB07-8832-CEF1-F97BCD736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5515"/>
            <a:ext cx="7401340" cy="42011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b="1" err="1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Heurística</a:t>
            </a:r>
            <a:r>
              <a:rPr lang="en-US" sz="3600" b="1" dirty="0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 </a:t>
            </a:r>
            <a:r>
              <a:rPr lang="en-US" sz="3600" b="1" err="1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admisible</a:t>
            </a:r>
            <a:r>
              <a:rPr lang="en-US" sz="3600" b="1" dirty="0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:</a:t>
            </a:r>
            <a:r>
              <a:rPr lang="en-US" sz="3600" dirty="0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 </a:t>
            </a:r>
            <a:endParaRPr lang="en-US" sz="3600">
              <a:solidFill>
                <a:srgbClr val="1C3D80"/>
              </a:solidFill>
              <a:latin typeface="Aptos"/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1C3D80"/>
                </a:solidFill>
                <a:latin typeface="Cambria Math"/>
                <a:ea typeface="Cambria Math"/>
                <a:cs typeface="+mn-lt"/>
              </a:rPr>
              <a:t>∀</a:t>
            </a:r>
            <a:r>
              <a:rPr lang="en-US" sz="3600" err="1">
                <a:solidFill>
                  <a:srgbClr val="1C3D80"/>
                </a:solidFill>
                <a:latin typeface="Cambria Math"/>
                <a:ea typeface="Cambria Math"/>
                <a:cs typeface="+mn-lt"/>
              </a:rPr>
              <a:t>n→h</a:t>
            </a:r>
            <a:r>
              <a:rPr lang="en-US" sz="3600" dirty="0">
                <a:solidFill>
                  <a:srgbClr val="1C3D80"/>
                </a:solidFill>
                <a:latin typeface="Cambria Math"/>
                <a:ea typeface="Cambria Math"/>
                <a:cs typeface="+mn-lt"/>
              </a:rPr>
              <a:t>(n)≤C(n)</a:t>
            </a:r>
            <a:endParaRPr lang="en-US" sz="3600">
              <a:solidFill>
                <a:srgbClr val="1C3D80"/>
              </a:solidFill>
              <a:latin typeface="Cambria Math"/>
              <a:ea typeface="Cambria Math"/>
            </a:endParaRPr>
          </a:p>
          <a:p>
            <a:pPr marL="0" indent="0" algn="ctr">
              <a:buNone/>
            </a:pPr>
            <a:endParaRPr lang="en-US" sz="3600" dirty="0">
              <a:solidFill>
                <a:srgbClr val="1C3D80"/>
              </a:solidFill>
              <a:latin typeface="Cambria Math"/>
              <a:ea typeface="Cambria Math"/>
              <a:cs typeface="Poppins Light"/>
            </a:endParaRPr>
          </a:p>
          <a:p>
            <a:r>
              <a:rPr lang="en-US" sz="3600" b="1" err="1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Heurística</a:t>
            </a:r>
            <a:r>
              <a:rPr lang="en-US" sz="3600" b="1" dirty="0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 </a:t>
            </a:r>
            <a:r>
              <a:rPr lang="en-US" sz="3600" b="1" err="1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consistente</a:t>
            </a:r>
            <a:r>
              <a:rPr lang="en-US" sz="3600" b="1" dirty="0">
                <a:solidFill>
                  <a:srgbClr val="1C3D80"/>
                </a:solidFill>
                <a:latin typeface="Aptos"/>
                <a:ea typeface="+mn-lt"/>
                <a:cs typeface="Poppins Light"/>
              </a:rPr>
              <a:t>: </a:t>
            </a:r>
            <a:endParaRPr lang="en-US" sz="3600" b="1">
              <a:solidFill>
                <a:srgbClr val="1C3D80"/>
              </a:solidFill>
              <a:latin typeface="Aptos"/>
            </a:endParaRPr>
          </a:p>
          <a:p>
            <a:pPr marL="0" indent="0" algn="ctr">
              <a:buNone/>
            </a:pPr>
            <a:r>
              <a:rPr lang="en-US" sz="3600" dirty="0">
                <a:solidFill>
                  <a:srgbClr val="1C3D80"/>
                </a:solidFill>
                <a:latin typeface="Cambria Math"/>
                <a:ea typeface="Cambria Math"/>
                <a:cs typeface="+mn-lt"/>
              </a:rPr>
              <a:t>h(n) ≤ c(</a:t>
            </a:r>
            <a:r>
              <a:rPr lang="en-US" sz="3600" dirty="0" err="1">
                <a:solidFill>
                  <a:srgbClr val="1C3D80"/>
                </a:solidFill>
                <a:latin typeface="Cambria Math"/>
                <a:ea typeface="Cambria Math"/>
                <a:cs typeface="+mn-lt"/>
              </a:rPr>
              <a:t>n,n</a:t>
            </a:r>
            <a:r>
              <a:rPr lang="en-US" sz="3600" dirty="0">
                <a:solidFill>
                  <a:srgbClr val="1C3D80"/>
                </a:solidFill>
                <a:latin typeface="Cambria Math"/>
                <a:ea typeface="Cambria Math"/>
                <a:cs typeface="+mn-lt"/>
              </a:rPr>
              <a:t>′) + h(n′)</a:t>
            </a:r>
            <a:endParaRPr lang="en-US" sz="3600" dirty="0">
              <a:solidFill>
                <a:srgbClr val="1C3D80"/>
              </a:solidFill>
              <a:latin typeface="Cambria Math"/>
              <a:ea typeface="Cambria Math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DC0E36-07A3-1A23-4FBF-C9B8FB779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214" y="2197652"/>
            <a:ext cx="3108788" cy="3180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565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05D8C-73C9-5822-60B8-7F0EA82D3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b="1" dirty="0" err="1">
                <a:solidFill>
                  <a:srgbClr val="1C3D80"/>
                </a:solidFill>
                <a:latin typeface="Aptos Display"/>
              </a:rPr>
              <a:t>Ejemplos</a:t>
            </a:r>
            <a:r>
              <a:rPr lang="en-US" b="1" dirty="0">
                <a:solidFill>
                  <a:srgbClr val="1C3D80"/>
                </a:solidFill>
                <a:latin typeface="Aptos"/>
              </a:rPr>
              <a:t> </a:t>
            </a:r>
            <a:r>
              <a:rPr lang="en-US" b="1" dirty="0" err="1">
                <a:solidFill>
                  <a:srgbClr val="1C3D80"/>
                </a:solidFill>
                <a:latin typeface="Aptos"/>
              </a:rPr>
              <a:t>por</a:t>
            </a:r>
            <a:r>
              <a:rPr lang="en-US" b="1" dirty="0">
                <a:solidFill>
                  <a:srgbClr val="1C3D80"/>
                </a:solidFill>
                <a:latin typeface="Aptos"/>
              </a:rPr>
              <a:t> </a:t>
            </a:r>
            <a:r>
              <a:rPr lang="en-US" b="1" dirty="0" err="1">
                <a:solidFill>
                  <a:srgbClr val="1C3D80"/>
                </a:solidFill>
                <a:latin typeface="Aptos"/>
              </a:rPr>
              <a:t>dominio</a:t>
            </a:r>
            <a:endParaRPr lang="en-US" b="1" dirty="0">
              <a:solidFill>
                <a:srgbClr val="1C3D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2233-5ABE-23F5-9B99-2B12EABB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7414"/>
            <a:ext cx="10515600" cy="402429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70000"/>
              </a:lnSpc>
            </a:pPr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Grillas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4-dir: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Manhattan ∣dx∣+∣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dy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∣</a:t>
            </a:r>
            <a:endParaRPr lang="en-US" sz="3600"/>
          </a:p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Mapas: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</a:rPr>
              <a:t>distancia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en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línea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recta (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Euclídea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)</a:t>
            </a:r>
            <a:endParaRPr lang="en-US" sz="3600">
              <a:solidFill>
                <a:srgbClr val="1C3D80"/>
              </a:solidFill>
              <a:ea typeface="+mn-lt"/>
              <a:cs typeface="+mn-lt"/>
            </a:endParaRPr>
          </a:p>
          <a:p>
            <a:pPr>
              <a:lnSpc>
                <a:spcPct val="170000"/>
              </a:lnSpc>
            </a:pP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8-puzzle: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fichas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mal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colocadas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suma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distancias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Manhattan</a:t>
            </a:r>
          </a:p>
        </p:txBody>
      </p:sp>
    </p:spTree>
    <p:extLst>
      <p:ext uri="{BB962C8B-B14F-4D97-AF65-F5344CB8AC3E}">
        <p14:creationId xmlns:p14="http://schemas.microsoft.com/office/powerpoint/2010/main" val="407446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B9230-980B-94C8-7EFE-C2BE38514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268"/>
            <a:ext cx="10250557" cy="456116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Relajación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del </a:t>
            </a:r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problema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: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quita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restricciones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para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obtener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una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i="1" dirty="0">
                <a:solidFill>
                  <a:srgbClr val="1C3D80"/>
                </a:solidFill>
                <a:ea typeface="+mn-lt"/>
                <a:cs typeface="+mn-lt"/>
              </a:rPr>
              <a:t>h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admisible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 sz="3600" dirty="0">
              <a:solidFill>
                <a:srgbClr val="1C3D8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Dominancia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: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si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1C3D80"/>
                </a:solidFill>
                <a:latin typeface="Cambria Math"/>
                <a:ea typeface="+mn-lt"/>
                <a:cs typeface="+mn-lt"/>
              </a:rPr>
              <a:t>h2(n)≥h1(n)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y ambas son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admisibles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usa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rgbClr val="1C3D80"/>
                </a:solidFill>
                <a:latin typeface="Cambria Math"/>
                <a:ea typeface="+mn-lt"/>
                <a:cs typeface="+mn-lt"/>
              </a:rPr>
              <a:t>h2(n) </a:t>
            </a:r>
            <a:r>
              <a:rPr lang="en-US" sz="3600" dirty="0">
                <a:solidFill>
                  <a:srgbClr val="1C3D80"/>
                </a:solidFill>
                <a:latin typeface="Aptos"/>
                <a:ea typeface="+mn-lt"/>
                <a:cs typeface="+mn-lt"/>
              </a:rPr>
              <a:t>(</a:t>
            </a:r>
            <a:r>
              <a:rPr lang="en-US" sz="3600" dirty="0" err="1">
                <a:solidFill>
                  <a:srgbClr val="1C3D80"/>
                </a:solidFill>
                <a:latin typeface="Aptos"/>
                <a:ea typeface="+mn-lt"/>
                <a:cs typeface="+mn-lt"/>
              </a:rPr>
              <a:t>expande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menos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).</a:t>
            </a:r>
            <a:endParaRPr lang="en-US" sz="3600" dirty="0">
              <a:solidFill>
                <a:srgbClr val="1C3D80"/>
              </a:solidFill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1ABBED9-CD0E-4F6E-D758-6B92983E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069" y="365125"/>
            <a:ext cx="9521687" cy="1347649"/>
          </a:xfrm>
        </p:spPr>
        <p:txBody>
          <a:bodyPr/>
          <a:lstStyle/>
          <a:p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Tips para 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diseñar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buenas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heurísticas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rgbClr val="1C3D80"/>
              </a:solidFill>
              <a:ea typeface="+mj-lt"/>
              <a:cs typeface="+mj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54A51E-39CB-CAA0-616C-60087CAE5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" y="0"/>
            <a:ext cx="2085518" cy="18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338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DC979-B860-8E0F-077D-2AB746CC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 b="1" dirty="0" err="1">
                <a:solidFill>
                  <a:srgbClr val="1C3D80"/>
                </a:solidFill>
              </a:rPr>
              <a:t>Combinación</a:t>
            </a:r>
            <a:r>
              <a:rPr lang="en-US" sz="3600" b="1" dirty="0">
                <a:solidFill>
                  <a:srgbClr val="1C3D80"/>
                </a:solidFill>
              </a:rPr>
              <a:t>:</a:t>
            </a:r>
            <a:r>
              <a:rPr lang="en-US" sz="3600" dirty="0">
                <a:solidFill>
                  <a:srgbClr val="1C3D80"/>
                </a:solidFill>
              </a:rPr>
              <a:t> </a:t>
            </a:r>
            <a:r>
              <a:rPr lang="en-US" sz="3600" dirty="0">
                <a:solidFill>
                  <a:srgbClr val="1C3D80"/>
                </a:solidFill>
                <a:latin typeface="Cambria Math"/>
                <a:ea typeface="Cambria Math"/>
              </a:rPr>
              <a:t>h(n)=max⁡{h1,h2}</a:t>
            </a:r>
            <a:r>
              <a:rPr lang="en-US" sz="3600" dirty="0">
                <a:solidFill>
                  <a:srgbClr val="1C3D80"/>
                </a:solidFill>
              </a:rPr>
              <a:t> </a:t>
            </a:r>
            <a:r>
              <a:rPr lang="en-US" sz="3600" dirty="0" err="1">
                <a:solidFill>
                  <a:srgbClr val="1C3D80"/>
                </a:solidFill>
              </a:rPr>
              <a:t>mantiene</a:t>
            </a:r>
            <a:r>
              <a:rPr lang="en-US" sz="3600" dirty="0">
                <a:solidFill>
                  <a:srgbClr val="1C3D80"/>
                </a:solidFill>
              </a:rPr>
              <a:t> </a:t>
            </a:r>
            <a:r>
              <a:rPr lang="en-US" sz="3600" dirty="0" err="1">
                <a:solidFill>
                  <a:srgbClr val="1C3D80"/>
                </a:solidFill>
              </a:rPr>
              <a:t>admisibilidad</a:t>
            </a:r>
            <a:r>
              <a:rPr lang="en-US" sz="3600" dirty="0">
                <a:solidFill>
                  <a:srgbClr val="1C3D80"/>
                </a:solidFill>
              </a:rPr>
              <a:t>.</a:t>
            </a:r>
            <a:endParaRPr lang="en-US" sz="3600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600" b="1" dirty="0">
                <a:solidFill>
                  <a:srgbClr val="1C3D80"/>
                </a:solidFill>
              </a:rPr>
              <a:t>Barata y </a:t>
            </a:r>
            <a:r>
              <a:rPr lang="en-US" sz="3600" b="1" dirty="0" err="1">
                <a:solidFill>
                  <a:srgbClr val="1C3D80"/>
                </a:solidFill>
              </a:rPr>
              <a:t>estable</a:t>
            </a:r>
            <a:r>
              <a:rPr lang="en-US" sz="3600" b="1" dirty="0">
                <a:solidFill>
                  <a:srgbClr val="1C3D80"/>
                </a:solidFill>
              </a:rPr>
              <a:t>:</a:t>
            </a:r>
            <a:r>
              <a:rPr lang="en-US" sz="3600" dirty="0">
                <a:solidFill>
                  <a:srgbClr val="1C3D80"/>
                </a:solidFill>
              </a:rPr>
              <a:t> </a:t>
            </a:r>
            <a:r>
              <a:rPr lang="en-US" sz="3600" dirty="0" err="1">
                <a:solidFill>
                  <a:srgbClr val="1C3D80"/>
                </a:solidFill>
              </a:rPr>
              <a:t>mejor</a:t>
            </a:r>
            <a:r>
              <a:rPr lang="en-US" sz="3600" dirty="0">
                <a:solidFill>
                  <a:srgbClr val="1C3D80"/>
                </a:solidFill>
              </a:rPr>
              <a:t> </a:t>
            </a:r>
            <a:r>
              <a:rPr lang="en-US" sz="3600" dirty="0" err="1">
                <a:solidFill>
                  <a:srgbClr val="1C3D80"/>
                </a:solidFill>
              </a:rPr>
              <a:t>una</a:t>
            </a:r>
            <a:r>
              <a:rPr lang="en-US" sz="3600" dirty="0">
                <a:solidFill>
                  <a:srgbClr val="1C3D80"/>
                </a:solidFill>
              </a:rPr>
              <a:t> </a:t>
            </a:r>
            <a:r>
              <a:rPr lang="en-US" sz="3600" i="1" dirty="0">
                <a:solidFill>
                  <a:srgbClr val="1C3D80"/>
                </a:solidFill>
              </a:rPr>
              <a:t>h</a:t>
            </a:r>
            <a:r>
              <a:rPr lang="en-US" sz="3600" dirty="0">
                <a:solidFill>
                  <a:srgbClr val="1C3D80"/>
                </a:solidFill>
              </a:rPr>
              <a:t> simple </a:t>
            </a:r>
            <a:r>
              <a:rPr lang="en-US" sz="3600" dirty="0" err="1">
                <a:solidFill>
                  <a:srgbClr val="1C3D80"/>
                </a:solidFill>
              </a:rPr>
              <a:t>pero</a:t>
            </a:r>
            <a:r>
              <a:rPr lang="en-US" sz="3600" dirty="0">
                <a:solidFill>
                  <a:srgbClr val="1C3D80"/>
                </a:solidFill>
              </a:rPr>
              <a:t> </a:t>
            </a:r>
            <a:r>
              <a:rPr lang="en-US" sz="3600" dirty="0" err="1">
                <a:solidFill>
                  <a:srgbClr val="1C3D80"/>
                </a:solidFill>
              </a:rPr>
              <a:t>rápida</a:t>
            </a:r>
            <a:r>
              <a:rPr lang="en-US" sz="3600" dirty="0">
                <a:solidFill>
                  <a:srgbClr val="1C3D80"/>
                </a:solidFill>
              </a:rPr>
              <a:t> que </a:t>
            </a:r>
            <a:r>
              <a:rPr lang="en-US" sz="3600" dirty="0" err="1">
                <a:solidFill>
                  <a:srgbClr val="1C3D80"/>
                </a:solidFill>
              </a:rPr>
              <a:t>una</a:t>
            </a:r>
            <a:r>
              <a:rPr lang="en-US" sz="3600" dirty="0">
                <a:solidFill>
                  <a:srgbClr val="1C3D80"/>
                </a:solidFill>
              </a:rPr>
              <a:t> </a:t>
            </a:r>
            <a:r>
              <a:rPr lang="en-US" sz="3600" dirty="0" err="1">
                <a:solidFill>
                  <a:srgbClr val="1C3D80"/>
                </a:solidFill>
              </a:rPr>
              <a:t>costosa</a:t>
            </a:r>
            <a:r>
              <a:rPr lang="en-US" sz="3600" dirty="0">
                <a:solidFill>
                  <a:srgbClr val="1C3D80"/>
                </a:solidFill>
              </a:rPr>
              <a:t>.</a:t>
            </a:r>
            <a:endParaRPr lang="en-US" sz="3600" dirty="0"/>
          </a:p>
        </p:txBody>
      </p:sp>
      <p:sp>
        <p:nvSpPr>
          <p:cNvPr id="11" name="Title 4">
            <a:extLst>
              <a:ext uri="{FF2B5EF4-FFF2-40B4-BE49-F238E27FC236}">
                <a16:creationId xmlns:a16="http://schemas.microsoft.com/office/drawing/2014/main" id="{44D0CEAF-DB54-1F3E-BE10-91D735B8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5069" y="365125"/>
            <a:ext cx="9521687" cy="1347649"/>
          </a:xfrm>
        </p:spPr>
        <p:txBody>
          <a:bodyPr/>
          <a:lstStyle/>
          <a:p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Tips para 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diseñar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buenas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r>
              <a:rPr lang="en-US" b="1" dirty="0" err="1">
                <a:solidFill>
                  <a:srgbClr val="1C3D80"/>
                </a:solidFill>
                <a:ea typeface="+mj-lt"/>
                <a:cs typeface="+mj-lt"/>
              </a:rPr>
              <a:t>heurísticas</a:t>
            </a:r>
            <a:r>
              <a:rPr lang="en-US" b="1" dirty="0">
                <a:solidFill>
                  <a:srgbClr val="1C3D80"/>
                </a:solidFill>
                <a:ea typeface="+mj-lt"/>
                <a:cs typeface="+mj-lt"/>
              </a:rPr>
              <a:t> </a:t>
            </a:r>
            <a:endParaRPr lang="en-US" dirty="0">
              <a:solidFill>
                <a:srgbClr val="1C3D80"/>
              </a:solidFill>
              <a:ea typeface="+mj-lt"/>
              <a:cs typeface="+mj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00C8596-E6E4-A417-6E1A-DC838443A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" y="0"/>
            <a:ext cx="2085518" cy="186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874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73F5-E43E-0B91-2E30-A5C296A0D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C3D80"/>
                </a:solidFill>
              </a:rPr>
              <a:t>Diseñá</a:t>
            </a:r>
            <a:r>
              <a:rPr lang="en-US" b="1" dirty="0">
                <a:solidFill>
                  <a:srgbClr val="1C3D80"/>
                </a:solidFill>
              </a:rPr>
              <a:t> </a:t>
            </a:r>
            <a:r>
              <a:rPr lang="en-US" b="1" dirty="0" err="1">
                <a:solidFill>
                  <a:srgbClr val="1C3D80"/>
                </a:solidFill>
              </a:rPr>
              <a:t>tu</a:t>
            </a:r>
            <a:r>
              <a:rPr lang="en-US" b="1" dirty="0">
                <a:solidFill>
                  <a:srgbClr val="1C3D80"/>
                </a:solidFill>
              </a:rPr>
              <a:t> </a:t>
            </a:r>
            <a:r>
              <a:rPr lang="en-US" b="1" dirty="0" err="1">
                <a:solidFill>
                  <a:srgbClr val="1C3D80"/>
                </a:solidFill>
              </a:rPr>
              <a:t>heurística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6E6C-24DF-A9A4-F332-FC48F8D34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En un grid con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obstáculos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>
                <a:solidFill>
                  <a:srgbClr val="1C3D80"/>
                </a:solidFill>
                <a:ea typeface="+mn-lt"/>
                <a:cs typeface="+mn-lt"/>
              </a:rPr>
              <a:t>dis: 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Calculen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hManhattan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y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hEuclídea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para 5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celdas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,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Predigan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cuál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guía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mejor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,</a:t>
            </a:r>
          </a:p>
          <a:p>
            <a:pPr marL="742950" indent="-742950">
              <a:lnSpc>
                <a:spcPct val="100000"/>
              </a:lnSpc>
              <a:buAutoNum type="arabicPeriod"/>
            </a:pP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++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Propongan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o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ideen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 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una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heurística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diferente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a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estas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dos para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este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problema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 sz="3600" dirty="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15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4C007-7F80-6170-16F4-FBB5792C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rgbClr val="1C3D80"/>
                </a:solidFill>
              </a:rPr>
              <a:t>Diseñá</a:t>
            </a:r>
            <a:r>
              <a:rPr lang="en-US" b="1" dirty="0">
                <a:solidFill>
                  <a:srgbClr val="1C3D80"/>
                </a:solidFill>
              </a:rPr>
              <a:t> </a:t>
            </a:r>
            <a:r>
              <a:rPr lang="en-US" b="1" err="1">
                <a:solidFill>
                  <a:srgbClr val="1C3D80"/>
                </a:solidFill>
              </a:rPr>
              <a:t>tu</a:t>
            </a:r>
            <a:r>
              <a:rPr lang="en-US" b="1" dirty="0">
                <a:solidFill>
                  <a:srgbClr val="1C3D80"/>
                </a:solidFill>
              </a:rPr>
              <a:t> </a:t>
            </a:r>
            <a:r>
              <a:rPr lang="en-US" b="1" err="1">
                <a:solidFill>
                  <a:srgbClr val="1C3D80"/>
                </a:solidFill>
              </a:rPr>
              <a:t>heurística</a:t>
            </a:r>
            <a:endParaRPr lang="en-US" b="1" dirty="0">
              <a:solidFill>
                <a:srgbClr val="1C3D80"/>
              </a:solidFill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E56EFA-FD66-3CFE-FA64-8FFFC9688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488575"/>
              </p:ext>
            </p:extLst>
          </p:nvPr>
        </p:nvGraphicFramePr>
        <p:xfrm>
          <a:off x="2522837" y="1956486"/>
          <a:ext cx="7150895" cy="38271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0179">
                  <a:extLst>
                    <a:ext uri="{9D8B030D-6E8A-4147-A177-3AD203B41FA5}">
                      <a16:colId xmlns:a16="http://schemas.microsoft.com/office/drawing/2014/main" val="2605596795"/>
                    </a:ext>
                  </a:extLst>
                </a:gridCol>
                <a:gridCol w="1430179">
                  <a:extLst>
                    <a:ext uri="{9D8B030D-6E8A-4147-A177-3AD203B41FA5}">
                      <a16:colId xmlns:a16="http://schemas.microsoft.com/office/drawing/2014/main" val="1058461530"/>
                    </a:ext>
                  </a:extLst>
                </a:gridCol>
                <a:gridCol w="1430179">
                  <a:extLst>
                    <a:ext uri="{9D8B030D-6E8A-4147-A177-3AD203B41FA5}">
                      <a16:colId xmlns:a16="http://schemas.microsoft.com/office/drawing/2014/main" val="3078331121"/>
                    </a:ext>
                  </a:extLst>
                </a:gridCol>
                <a:gridCol w="1430179">
                  <a:extLst>
                    <a:ext uri="{9D8B030D-6E8A-4147-A177-3AD203B41FA5}">
                      <a16:colId xmlns:a16="http://schemas.microsoft.com/office/drawing/2014/main" val="1831208431"/>
                    </a:ext>
                  </a:extLst>
                </a:gridCol>
                <a:gridCol w="1430179">
                  <a:extLst>
                    <a:ext uri="{9D8B030D-6E8A-4147-A177-3AD203B41FA5}">
                      <a16:colId xmlns:a16="http://schemas.microsoft.com/office/drawing/2014/main" val="3471308068"/>
                    </a:ext>
                  </a:extLst>
                </a:gridCol>
              </a:tblGrid>
              <a:tr h="956789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42328"/>
                  </a:ext>
                </a:extLst>
              </a:tr>
              <a:tr h="956789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/>
                          </a:solidFill>
                        </a:rPr>
                        <a:t>FIN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309380"/>
                  </a:ext>
                </a:extLst>
              </a:tr>
              <a:tr h="95678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INICIO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248848"/>
                  </a:ext>
                </a:extLst>
              </a:tr>
              <a:tr h="956789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0737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67474C-923C-6CC5-73D9-32A6E84A098D}"/>
              </a:ext>
            </a:extLst>
          </p:cNvPr>
          <p:cNvSpPr txBox="1"/>
          <p:nvPr/>
        </p:nvSpPr>
        <p:spPr>
          <a:xfrm>
            <a:off x="8244028" y="2911087"/>
            <a:ext cx="352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J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7B3788-7C49-5B41-AC14-96AD7EB80CD8}"/>
              </a:ext>
            </a:extLst>
          </p:cNvPr>
          <p:cNvSpPr txBox="1"/>
          <p:nvPr/>
        </p:nvSpPr>
        <p:spPr>
          <a:xfrm>
            <a:off x="2518731" y="3868735"/>
            <a:ext cx="3522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30083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E45C-DA73-BFCD-382D-28BF2F1CF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C3D80"/>
                </a:solidFill>
              </a:rPr>
              <a:t>Y... ¿</a:t>
            </a:r>
            <a:r>
              <a:rPr lang="en-US" b="1" dirty="0" err="1">
                <a:solidFill>
                  <a:srgbClr val="1C3D80"/>
                </a:solidFill>
              </a:rPr>
              <a:t>qué</a:t>
            </a:r>
            <a:r>
              <a:rPr lang="en-US" b="1" dirty="0">
                <a:solidFill>
                  <a:srgbClr val="1C3D80"/>
                </a:solidFill>
              </a:rPr>
              <a:t> </a:t>
            </a:r>
            <a:r>
              <a:rPr lang="en-US" b="1" dirty="0" err="1">
                <a:solidFill>
                  <a:srgbClr val="1C3D80"/>
                </a:solidFill>
              </a:rPr>
              <a:t>hacemos</a:t>
            </a:r>
            <a:r>
              <a:rPr lang="en-US" b="1" dirty="0">
                <a:solidFill>
                  <a:srgbClr val="1C3D80"/>
                </a:solidFill>
              </a:rPr>
              <a:t> con </a:t>
            </a:r>
            <a:r>
              <a:rPr lang="en-US" b="1" dirty="0" err="1">
                <a:solidFill>
                  <a:srgbClr val="1C3D80"/>
                </a:solidFill>
              </a:rPr>
              <a:t>esto</a:t>
            </a:r>
            <a:r>
              <a:rPr lang="en-US" b="1" dirty="0">
                <a:solidFill>
                  <a:srgbClr val="1C3D8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F3D5E-3C00-F527-886E-7642E1637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1761"/>
            <a:ext cx="10515600" cy="48147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err="1">
                <a:solidFill>
                  <a:srgbClr val="1C3D80"/>
                </a:solidFill>
              </a:rPr>
              <a:t>Problemas</a:t>
            </a:r>
            <a:r>
              <a:rPr lang="en-US" sz="3600" b="1" dirty="0">
                <a:solidFill>
                  <a:srgbClr val="1C3D80"/>
                </a:solidFill>
              </a:rPr>
              <a:t> de </a:t>
            </a:r>
            <a:r>
              <a:rPr lang="en-US" sz="3600" b="1" err="1">
                <a:solidFill>
                  <a:srgbClr val="1C3D80"/>
                </a:solidFill>
              </a:rPr>
              <a:t>búsqueda</a:t>
            </a:r>
            <a:r>
              <a:rPr lang="en-US" sz="3600" b="1" dirty="0">
                <a:solidFill>
                  <a:srgbClr val="1C3D80"/>
                </a:solidFill>
              </a:rPr>
              <a:t> </a:t>
            </a:r>
            <a:r>
              <a:rPr lang="en-US" sz="3600" b="1" err="1">
                <a:solidFill>
                  <a:srgbClr val="1C3D80"/>
                </a:solidFill>
              </a:rPr>
              <a:t>en</a:t>
            </a:r>
            <a:r>
              <a:rPr lang="en-US" sz="3600" b="1" dirty="0">
                <a:solidFill>
                  <a:srgbClr val="1C3D80"/>
                </a:solidFill>
              </a:rPr>
              <a:t> </a:t>
            </a:r>
            <a:r>
              <a:rPr lang="en-US" sz="3600" b="1" err="1">
                <a:solidFill>
                  <a:srgbClr val="1C3D80"/>
                </a:solidFill>
              </a:rPr>
              <a:t>grafos</a:t>
            </a:r>
            <a:endParaRPr lang="en-US" sz="3600">
              <a:solidFill>
                <a:srgbClr val="1C3D80"/>
              </a:solidFill>
            </a:endParaRPr>
          </a:p>
          <a:p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Camino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mínimo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Encontrar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ruta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más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corta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entre dos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nodos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(p.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ej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., Dijkstra, Bellman–Ford, A*).</a:t>
            </a:r>
            <a:endParaRPr lang="en-US" sz="3600" dirty="0">
              <a:ea typeface="+mn-lt"/>
              <a:cs typeface="+mn-lt"/>
            </a:endParaRPr>
          </a:p>
          <a:p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Árbol de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recubrimiento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mínimo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(MST)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Conectar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todos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los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nodos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de un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grafo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con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el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costo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total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mínimo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(p.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ej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., Prim, Kruskal).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Ejemplo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: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diseño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de redes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eléctricas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o de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comunicación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 sz="3600">
              <a:solidFill>
                <a:srgbClr val="1C3D80"/>
              </a:solidFill>
            </a:endParaRPr>
          </a:p>
          <a:p>
            <a:endParaRPr lang="en-US" sz="3600" dirty="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4353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C6AE6-9D00-5732-37A0-7C21DCD06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3DCCA-1223-5F22-BB7D-AD789E1C8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501"/>
            <a:ext cx="10515600" cy="6150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600" b="1" err="1">
                <a:solidFill>
                  <a:srgbClr val="1C3D80"/>
                </a:solidFill>
              </a:rPr>
              <a:t>Problemas</a:t>
            </a:r>
            <a:r>
              <a:rPr lang="en-US" sz="3600" b="1" dirty="0">
                <a:solidFill>
                  <a:srgbClr val="1C3D80"/>
                </a:solidFill>
              </a:rPr>
              <a:t> de </a:t>
            </a:r>
            <a:r>
              <a:rPr lang="en-US" sz="3600" b="1" err="1">
                <a:solidFill>
                  <a:srgbClr val="1C3D80"/>
                </a:solidFill>
              </a:rPr>
              <a:t>optimización</a:t>
            </a:r>
            <a:r>
              <a:rPr lang="en-US" sz="3600" b="1" dirty="0">
                <a:solidFill>
                  <a:srgbClr val="1C3D80"/>
                </a:solidFill>
              </a:rPr>
              <a:t> </a:t>
            </a:r>
            <a:r>
              <a:rPr lang="en-US" sz="3600" b="1" err="1">
                <a:solidFill>
                  <a:srgbClr val="1C3D80"/>
                </a:solidFill>
              </a:rPr>
              <a:t>combinatoria</a:t>
            </a:r>
            <a:endParaRPr lang="en-US" sz="3600">
              <a:solidFill>
                <a:srgbClr val="1C3D80"/>
              </a:solidFill>
            </a:endParaRPr>
          </a:p>
          <a:p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Problema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del </a:t>
            </a:r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viajante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(TSP)</a:t>
            </a:r>
            <a:b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Encontrar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la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ruta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más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corta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que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visita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todos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los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nodos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exactamente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una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vez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y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regresa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al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origen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Ejemplo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: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planificación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entregas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 sz="3600" dirty="0">
              <a:ea typeface="+mn-lt"/>
              <a:cs typeface="+mn-lt"/>
            </a:endParaRPr>
          </a:p>
          <a:p>
            <a:endParaRPr lang="en-US" sz="3600" dirty="0">
              <a:solidFill>
                <a:srgbClr val="1C3D80"/>
              </a:solidFill>
              <a:ea typeface="+mn-lt"/>
              <a:cs typeface="+mn-lt"/>
            </a:endParaRPr>
          </a:p>
          <a:p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Problema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de la mochila (Knapsack)</a:t>
            </a:r>
            <a:b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</a:b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Seleccionar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elementos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con valor y peso para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maximizar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el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valor sin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superar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un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límite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de peso.</a:t>
            </a:r>
            <a:br>
              <a:rPr lang="en-US" sz="3600" dirty="0">
                <a:ea typeface="+mn-lt"/>
                <a:cs typeface="+mn-lt"/>
              </a:rPr>
            </a:b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Ejemplo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: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asignación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recursos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limitados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endParaRPr lang="en-US" sz="3600" dirty="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990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43FF1F-D568-AC02-EBEB-0717B161A3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62458" y="1366837"/>
            <a:ext cx="4413661" cy="4114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DD5AA9B-A6E9-A485-1D31-7B840CBABFEC}"/>
              </a:ext>
            </a:extLst>
          </p:cNvPr>
          <p:cNvSpPr txBox="1"/>
          <p:nvPr/>
        </p:nvSpPr>
        <p:spPr>
          <a:xfrm>
            <a:off x="914399" y="923511"/>
            <a:ext cx="426719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C3D80"/>
                </a:solidFill>
                <a:latin typeface="Aptos Display"/>
              </a:rPr>
              <a:t>¿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Qué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 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saben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 de ALGABO?​</a:t>
            </a:r>
            <a:endParaRPr lang="en-US" dirty="0">
              <a:solidFill>
                <a:srgbClr val="1C3D80"/>
              </a:solidFill>
              <a:latin typeface="Aptos" panose="020B00040202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C3D80"/>
                </a:solidFill>
                <a:latin typeface="Aptos Display"/>
              </a:rPr>
              <a:t>¿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Qué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 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esperan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 de la 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materia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?​</a:t>
            </a:r>
            <a:endParaRPr lang="en-US" dirty="0">
              <a:solidFill>
                <a:srgbClr val="1C3D80"/>
              </a:solidFill>
              <a:latin typeface="Aptos" panose="020B0004020202020204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rgbClr val="1C3D80"/>
                </a:solidFill>
                <a:latin typeface="Aptos Display"/>
              </a:rPr>
              <a:t>¿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Qué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 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esperan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 de 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ustedes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 al 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terminar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 la </a:t>
            </a:r>
            <a:r>
              <a:rPr lang="en-US" sz="4000" dirty="0" err="1">
                <a:solidFill>
                  <a:srgbClr val="1C3D80"/>
                </a:solidFill>
                <a:latin typeface="Aptos Display"/>
              </a:rPr>
              <a:t>materia</a:t>
            </a:r>
            <a:r>
              <a:rPr lang="en-US" sz="4000" dirty="0">
                <a:solidFill>
                  <a:srgbClr val="1C3D80"/>
                </a:solidFill>
                <a:latin typeface="Aptos Display"/>
              </a:rPr>
              <a:t>?​</a:t>
            </a:r>
            <a:endParaRPr lang="en-US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9193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AE9E67-82D1-50C7-0A5F-D08E2F47E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3588" y="1391478"/>
            <a:ext cx="7084909" cy="54665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4C93D7-E09F-115F-7062-4ABE8DE5A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417" y="751647"/>
            <a:ext cx="3999948" cy="1932953"/>
          </a:xfrm>
        </p:spPr>
        <p:txBody>
          <a:bodyPr/>
          <a:lstStyle/>
          <a:p>
            <a:r>
              <a:rPr lang="en-US" b="1" dirty="0">
                <a:solidFill>
                  <a:srgbClr val="1C3D80"/>
                </a:solidFill>
              </a:rPr>
              <a:t>¿</a:t>
            </a:r>
            <a:r>
              <a:rPr lang="en-US" b="1" dirty="0" err="1">
                <a:solidFill>
                  <a:srgbClr val="1C3D80"/>
                </a:solidFill>
              </a:rPr>
              <a:t>Qué</a:t>
            </a:r>
            <a:r>
              <a:rPr lang="en-US" b="1" dirty="0">
                <a:solidFill>
                  <a:srgbClr val="1C3D80"/>
                </a:solidFill>
              </a:rPr>
              <a:t> </a:t>
            </a:r>
            <a:r>
              <a:rPr lang="en-US" b="1" dirty="0" err="1">
                <a:solidFill>
                  <a:srgbClr val="1C3D80"/>
                </a:solidFill>
              </a:rPr>
              <a:t>vimos</a:t>
            </a:r>
            <a:r>
              <a:rPr lang="en-US" b="1" dirty="0">
                <a:solidFill>
                  <a:srgbClr val="1C3D80"/>
                </a:solidFill>
              </a:rPr>
              <a:t> </a:t>
            </a:r>
            <a:r>
              <a:rPr lang="en-US" b="1" dirty="0" err="1">
                <a:solidFill>
                  <a:srgbClr val="1C3D80"/>
                </a:solidFill>
              </a:rPr>
              <a:t>en</a:t>
            </a:r>
            <a:r>
              <a:rPr lang="en-US" b="1" dirty="0">
                <a:solidFill>
                  <a:srgbClr val="1C3D80"/>
                </a:solidFill>
              </a:rPr>
              <a:t> </a:t>
            </a:r>
            <a:r>
              <a:rPr lang="en-US" b="1" dirty="0" err="1">
                <a:solidFill>
                  <a:srgbClr val="1C3D80"/>
                </a:solidFill>
              </a:rPr>
              <a:t>el</a:t>
            </a:r>
            <a:r>
              <a:rPr lang="en-US" b="1" dirty="0">
                <a:solidFill>
                  <a:srgbClr val="1C3D80"/>
                </a:solidFill>
              </a:rPr>
              <a:t> día de hoy?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205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1C4669-5D7D-7E3A-C71F-6F2EF6E47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651261-4EB6-2325-902B-90DE1866D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15899"/>
            <a:ext cx="10515600" cy="1627359"/>
          </a:xfrm>
        </p:spPr>
        <p:txBody>
          <a:bodyPr>
            <a:normAutofit/>
          </a:bodyPr>
          <a:lstStyle/>
          <a:p>
            <a:pPr algn="ctr"/>
            <a:r>
              <a:rPr lang="es-ES" sz="4800" dirty="0"/>
              <a:t>Tema 1: Introducción a los Algoritmos de Búsqueda y Optimización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B341FC-8C55-2C44-31A4-991ED0CD2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49652"/>
            <a:ext cx="10515600" cy="15001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s-ES" dirty="0"/>
              <a:t>Un acercamiento a los conceptos básicos de ALGABO</a:t>
            </a:r>
          </a:p>
        </p:txBody>
      </p:sp>
    </p:spTree>
    <p:extLst>
      <p:ext uri="{BB962C8B-B14F-4D97-AF65-F5344CB8AC3E}">
        <p14:creationId xmlns:p14="http://schemas.microsoft.com/office/powerpoint/2010/main" val="69571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E4C4F-33FE-0205-3515-9A8CD3B50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rgbClr val="1C3D80"/>
                </a:solidFill>
              </a:rPr>
              <a:t>¿</a:t>
            </a:r>
            <a:r>
              <a:rPr lang="en-US" sz="4000" dirty="0" err="1">
                <a:solidFill>
                  <a:srgbClr val="1C3D80"/>
                </a:solidFill>
              </a:rPr>
              <a:t>Qué</a:t>
            </a:r>
            <a:r>
              <a:rPr lang="en-US" sz="4000" dirty="0">
                <a:solidFill>
                  <a:srgbClr val="1C3D80"/>
                </a:solidFill>
              </a:rPr>
              <a:t> </a:t>
            </a:r>
            <a:r>
              <a:rPr lang="en-US" sz="4000" dirty="0" err="1">
                <a:solidFill>
                  <a:srgbClr val="1C3D80"/>
                </a:solidFill>
              </a:rPr>
              <a:t>entendemos</a:t>
            </a:r>
            <a:r>
              <a:rPr lang="en-US" sz="4000" dirty="0">
                <a:solidFill>
                  <a:srgbClr val="1C3D80"/>
                </a:solidFill>
              </a:rPr>
              <a:t> </a:t>
            </a:r>
            <a:r>
              <a:rPr lang="en-US" sz="4000" dirty="0" err="1">
                <a:solidFill>
                  <a:srgbClr val="1C3D80"/>
                </a:solidFill>
              </a:rPr>
              <a:t>por</a:t>
            </a:r>
            <a:r>
              <a:rPr lang="en-US" sz="4000" dirty="0">
                <a:solidFill>
                  <a:srgbClr val="1C3D80"/>
                </a:solidFill>
              </a:rPr>
              <a:t>:...?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19201C-50E6-7D4F-1E59-61B3754AEE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1288" y="2123123"/>
            <a:ext cx="6096000" cy="260223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1DD5F-D139-AA7A-AE7F-0A3D70708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457200" indent="-457200">
              <a:buChar char="•"/>
            </a:pPr>
            <a:r>
              <a:rPr lang="en-US" sz="2800" dirty="0" err="1">
                <a:solidFill>
                  <a:srgbClr val="1C3D80"/>
                </a:solidFill>
              </a:rPr>
              <a:t>Algoritmo</a:t>
            </a:r>
            <a:endParaRPr lang="en-US">
              <a:solidFill>
                <a:srgbClr val="1C3D80"/>
              </a:solidFill>
            </a:endParaRPr>
          </a:p>
          <a:p>
            <a:pPr marL="457200" indent="-457200">
              <a:buChar char="•"/>
            </a:pPr>
            <a:r>
              <a:rPr lang="en-US" sz="2800" dirty="0" err="1">
                <a:solidFill>
                  <a:srgbClr val="1C3D80"/>
                </a:solidFill>
              </a:rPr>
              <a:t>Búsqueda</a:t>
            </a:r>
            <a:endParaRPr lang="en-US" sz="2800" dirty="0">
              <a:solidFill>
                <a:srgbClr val="1C3D80"/>
              </a:solidFill>
            </a:endParaRPr>
          </a:p>
          <a:p>
            <a:pPr marL="457200" indent="-457200">
              <a:buChar char="•"/>
            </a:pPr>
            <a:r>
              <a:rPr lang="en-US" sz="2800" dirty="0" err="1">
                <a:solidFill>
                  <a:srgbClr val="1C3D80"/>
                </a:solidFill>
              </a:rPr>
              <a:t>Optimización</a:t>
            </a:r>
            <a:endParaRPr lang="en-US" sz="280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52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92E40C-6843-9F70-9B54-B58F205AF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199" y="2080054"/>
            <a:ext cx="4077443" cy="32848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E19950-1B5C-F43B-E8A7-08614AE04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1C3D80"/>
                </a:solidFill>
              </a:rPr>
              <a:t>¿De </a:t>
            </a:r>
            <a:r>
              <a:rPr lang="en-US" dirty="0" err="1">
                <a:solidFill>
                  <a:srgbClr val="1C3D80"/>
                </a:solidFill>
              </a:rPr>
              <a:t>qué</a:t>
            </a:r>
            <a:r>
              <a:rPr lang="en-US" dirty="0">
                <a:solidFill>
                  <a:srgbClr val="1C3D80"/>
                </a:solidFill>
              </a:rPr>
              <a:t> </a:t>
            </a:r>
            <a:r>
              <a:rPr lang="en-US" dirty="0" err="1">
                <a:solidFill>
                  <a:srgbClr val="1C3D80"/>
                </a:solidFill>
              </a:rPr>
              <a:t>va</a:t>
            </a:r>
            <a:r>
              <a:rPr lang="en-US" dirty="0">
                <a:solidFill>
                  <a:srgbClr val="1C3D80"/>
                </a:solidFill>
              </a:rPr>
              <a:t> ALGABO?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84029-E802-048D-A880-ED7E25783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059"/>
            <a:ext cx="6952734" cy="480441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s-MX" dirty="0">
                <a:solidFill>
                  <a:srgbClr val="1C3D80"/>
                </a:solidFill>
                <a:ea typeface="+mn-lt"/>
                <a:cs typeface="+mn-lt"/>
              </a:rPr>
              <a:t>Definición de optimización y problemas complejos. </a:t>
            </a:r>
            <a:endParaRPr lang="en-US"/>
          </a:p>
          <a:p>
            <a:r>
              <a:rPr lang="es-MX" dirty="0">
                <a:solidFill>
                  <a:srgbClr val="1C3D80"/>
                </a:solidFill>
                <a:ea typeface="+mn-lt"/>
                <a:cs typeface="+mn-lt"/>
              </a:rPr>
              <a:t>Tipos de algoritmos de búsqueda y optimización. </a:t>
            </a:r>
            <a:endParaRPr lang="es-MX" dirty="0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es-MX" dirty="0">
                <a:solidFill>
                  <a:srgbClr val="1C3D80"/>
                </a:solidFill>
                <a:ea typeface="+mn-lt"/>
                <a:cs typeface="+mn-lt"/>
              </a:rPr>
              <a:t>Programación dinámica: Definición, ventajas y desventajas. Caracterización de los problemas de PD. Aplicaciones de la misma</a:t>
            </a:r>
          </a:p>
          <a:p>
            <a:r>
              <a:rPr lang="es-MX" dirty="0">
                <a:solidFill>
                  <a:srgbClr val="1C3D80"/>
                </a:solidFill>
                <a:ea typeface="+mn-lt"/>
                <a:cs typeface="+mn-lt"/>
              </a:rPr>
              <a:t>Heurísticas</a:t>
            </a:r>
          </a:p>
          <a:p>
            <a:r>
              <a:rPr lang="es-MX" dirty="0">
                <a:solidFill>
                  <a:srgbClr val="1C3D80"/>
                </a:solidFill>
                <a:ea typeface="+mn-lt"/>
                <a:cs typeface="+mn-lt"/>
              </a:rPr>
              <a:t>Algoritmos como Branch &amp; </a:t>
            </a:r>
            <a:r>
              <a:rPr lang="es-MX" dirty="0" err="1">
                <a:solidFill>
                  <a:srgbClr val="1C3D80"/>
                </a:solidFill>
                <a:ea typeface="+mn-lt"/>
                <a:cs typeface="+mn-lt"/>
              </a:rPr>
              <a:t>Bound</a:t>
            </a:r>
            <a:r>
              <a:rPr lang="es-MX" dirty="0">
                <a:solidFill>
                  <a:srgbClr val="1C3D80"/>
                </a:solidFill>
                <a:ea typeface="+mn-lt"/>
                <a:cs typeface="+mn-lt"/>
              </a:rPr>
              <a:t>, y genéticos</a:t>
            </a:r>
          </a:p>
          <a:p>
            <a:r>
              <a:rPr lang="es-MX" dirty="0">
                <a:solidFill>
                  <a:srgbClr val="1C3D80"/>
                </a:solidFill>
                <a:ea typeface="+mn-lt"/>
                <a:cs typeface="+mn-lt"/>
              </a:rPr>
              <a:t>Análisis de complejidad y tiempo de ejecución. Evaluación de la eficacia de los algoritmos.</a:t>
            </a:r>
            <a:endParaRPr lang="es-MX" sz="3000">
              <a:solidFill>
                <a:srgbClr val="1C3D80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2880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FA114-09B8-0D0E-E44F-F0C117F5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1C3D80"/>
                </a:solidFill>
              </a:rPr>
              <a:t>Objetivo</a:t>
            </a:r>
            <a:endParaRPr lang="en-US" b="1">
              <a:solidFill>
                <a:srgbClr val="1C3D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72BD32-926B-8F31-B656-5B73ACC87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Definir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 y </a:t>
            </a:r>
            <a:r>
              <a:rPr lang="en-US" sz="3600" b="1" dirty="0" err="1">
                <a:solidFill>
                  <a:srgbClr val="1C3D80"/>
                </a:solidFill>
                <a:ea typeface="+mn-lt"/>
                <a:cs typeface="+mn-lt"/>
              </a:rPr>
              <a:t>Caracterizar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problema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de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búsqueda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y de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optimización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</a:p>
          <a:p>
            <a:r>
              <a:rPr lang="en-US" sz="3600" dirty="0" err="1">
                <a:solidFill>
                  <a:srgbClr val="1C3D80"/>
                </a:solidFill>
              </a:rPr>
              <a:t>Explicar</a:t>
            </a:r>
            <a:r>
              <a:rPr lang="en-US" sz="3600" dirty="0">
                <a:solidFill>
                  <a:srgbClr val="1C3D80"/>
                </a:solidFill>
              </a:rPr>
              <a:t> </a:t>
            </a:r>
            <a:r>
              <a:rPr lang="en-US" sz="3600" dirty="0" err="1">
                <a:solidFill>
                  <a:srgbClr val="1C3D80"/>
                </a:solidFill>
              </a:rPr>
              <a:t>conceptos</a:t>
            </a:r>
            <a:r>
              <a:rPr lang="en-US" sz="3600" dirty="0">
                <a:solidFill>
                  <a:srgbClr val="1C3D80"/>
                </a:solidFill>
              </a:rPr>
              <a:t> </a:t>
            </a:r>
            <a:r>
              <a:rPr lang="en-US" sz="3600" dirty="0" err="1">
                <a:solidFill>
                  <a:srgbClr val="1C3D80"/>
                </a:solidFill>
              </a:rPr>
              <a:t>básicos</a:t>
            </a:r>
            <a:r>
              <a:rPr lang="en-US" sz="3600" dirty="0">
                <a:solidFill>
                  <a:srgbClr val="1C3D80"/>
                </a:solidFill>
              </a:rPr>
              <a:t> de </a:t>
            </a:r>
            <a:r>
              <a:rPr lang="en-US" sz="3600" dirty="0" err="1">
                <a:solidFill>
                  <a:srgbClr val="1C3D80"/>
                </a:solidFill>
              </a:rPr>
              <a:t>búsqueda</a:t>
            </a:r>
            <a:r>
              <a:rPr lang="en-US" sz="3600" dirty="0">
                <a:solidFill>
                  <a:srgbClr val="1C3D80"/>
                </a:solidFill>
              </a:rPr>
              <a:t> y </a:t>
            </a:r>
            <a:r>
              <a:rPr lang="en-US" sz="3600" dirty="0" err="1">
                <a:solidFill>
                  <a:srgbClr val="1C3D80"/>
                </a:solidFill>
              </a:rPr>
              <a:t>optimización</a:t>
            </a:r>
            <a:r>
              <a:rPr lang="en-US" sz="3600" dirty="0">
                <a:solidFill>
                  <a:srgbClr val="1C3D80"/>
                </a:solidFill>
              </a:rPr>
              <a:t>.</a:t>
            </a:r>
          </a:p>
          <a:p>
            <a:r>
              <a:rPr lang="en-US" sz="3600" dirty="0" err="1">
                <a:solidFill>
                  <a:srgbClr val="1C3D80"/>
                </a:solidFill>
              </a:rPr>
              <a:t>Comparar</a:t>
            </a:r>
            <a:r>
              <a:rPr lang="en-US" sz="3600" dirty="0">
                <a:solidFill>
                  <a:srgbClr val="1C3D80"/>
                </a:solidFill>
              </a:rPr>
              <a:t> las </a:t>
            </a:r>
            <a:r>
              <a:rPr lang="en-US" sz="3600" dirty="0" err="1">
                <a:solidFill>
                  <a:srgbClr val="1C3D80"/>
                </a:solidFill>
              </a:rPr>
              <a:t>acepciones</a:t>
            </a:r>
            <a:r>
              <a:rPr lang="en-US" sz="3600" dirty="0">
                <a:solidFill>
                  <a:srgbClr val="1C3D80"/>
                </a:solidFill>
              </a:rPr>
              <a:t> de </a:t>
            </a:r>
            <a:r>
              <a:rPr lang="en-US" sz="3600" dirty="0" err="1">
                <a:solidFill>
                  <a:srgbClr val="1C3D80"/>
                </a:solidFill>
              </a:rPr>
              <a:t>búsqueda</a:t>
            </a:r>
            <a:r>
              <a:rPr lang="en-US" sz="3600" dirty="0">
                <a:solidFill>
                  <a:srgbClr val="1C3D80"/>
                </a:solidFill>
              </a:rPr>
              <a:t> vs </a:t>
            </a:r>
            <a:r>
              <a:rPr lang="en-US" sz="3600" dirty="0" err="1">
                <a:solidFill>
                  <a:srgbClr val="1C3D80"/>
                </a:solidFill>
              </a:rPr>
              <a:t>optimización</a:t>
            </a:r>
            <a:endParaRPr lang="en-US" sz="3600" dirty="0">
              <a:solidFill>
                <a:srgbClr val="1C3D80"/>
              </a:solidFill>
            </a:endParaRPr>
          </a:p>
          <a:p>
            <a:r>
              <a:rPr lang="en-US" sz="3600" dirty="0" err="1">
                <a:solidFill>
                  <a:srgbClr val="1C3D80"/>
                </a:solidFill>
              </a:rPr>
              <a:t>Debatir</a:t>
            </a:r>
            <a:r>
              <a:rPr lang="en-US" sz="3600" dirty="0">
                <a:solidFill>
                  <a:srgbClr val="1C3D80"/>
                </a:solidFill>
              </a:rPr>
              <a:t> </a:t>
            </a:r>
            <a:r>
              <a:rPr lang="en-US" sz="3600" dirty="0" err="1">
                <a:solidFill>
                  <a:srgbClr val="1C3D80"/>
                </a:solidFill>
              </a:rPr>
              <a:t>los</a:t>
            </a:r>
            <a:r>
              <a:rPr lang="en-US" sz="3600" dirty="0">
                <a:solidFill>
                  <a:srgbClr val="1C3D80"/>
                </a:solidFill>
              </a:rPr>
              <a:t> </a:t>
            </a:r>
            <a:r>
              <a:rPr lang="en-US" sz="3600" dirty="0" err="1">
                <a:solidFill>
                  <a:srgbClr val="1C3D80"/>
                </a:solidFill>
              </a:rPr>
              <a:t>conceptos</a:t>
            </a:r>
            <a:r>
              <a:rPr lang="en-US" sz="3600" dirty="0">
                <a:solidFill>
                  <a:srgbClr val="1C3D80"/>
                </a:solidFill>
              </a:rPr>
              <a:t> </a:t>
            </a:r>
            <a:r>
              <a:rPr lang="en-US" sz="3600" dirty="0" err="1">
                <a:solidFill>
                  <a:srgbClr val="1C3D80"/>
                </a:solidFill>
              </a:rPr>
              <a:t>mencionados</a:t>
            </a:r>
            <a:endParaRPr lang="en-US" sz="3600" dirty="0">
              <a:solidFill>
                <a:srgbClr val="1C3D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4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E6810-A528-4B10-A86A-CACD41CA6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2629728"/>
            <a:ext cx="3932237" cy="1600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1C3D80"/>
                </a:solidFill>
              </a:rPr>
              <a:t>¿</a:t>
            </a:r>
            <a:r>
              <a:rPr lang="en-US" sz="4000" dirty="0" err="1">
                <a:solidFill>
                  <a:srgbClr val="1C3D80"/>
                </a:solidFill>
              </a:rPr>
              <a:t>Qué</a:t>
            </a:r>
            <a:r>
              <a:rPr lang="en-US" sz="4000" dirty="0">
                <a:solidFill>
                  <a:srgbClr val="1C3D80"/>
                </a:solidFill>
              </a:rPr>
              <a:t> </a:t>
            </a:r>
            <a:r>
              <a:rPr lang="en-US" sz="4000" dirty="0" err="1">
                <a:solidFill>
                  <a:srgbClr val="1C3D80"/>
                </a:solidFill>
              </a:rPr>
              <a:t>sabemos</a:t>
            </a:r>
            <a:r>
              <a:rPr lang="en-US" sz="4000" dirty="0">
                <a:solidFill>
                  <a:srgbClr val="1C3D80"/>
                </a:solidFill>
              </a:rPr>
              <a:t> de </a:t>
            </a:r>
            <a:r>
              <a:rPr lang="en-US" sz="4000" dirty="0" err="1">
                <a:solidFill>
                  <a:srgbClr val="1C3D80"/>
                </a:solidFill>
              </a:rPr>
              <a:t>los</a:t>
            </a:r>
            <a:r>
              <a:rPr lang="en-US" sz="4000" dirty="0">
                <a:solidFill>
                  <a:srgbClr val="1C3D80"/>
                </a:solidFill>
              </a:rPr>
              <a:t> </a:t>
            </a:r>
            <a:r>
              <a:rPr lang="en-US" sz="4000" dirty="0" err="1">
                <a:solidFill>
                  <a:srgbClr val="1C3D80"/>
                </a:solidFill>
              </a:rPr>
              <a:t>grafos</a:t>
            </a:r>
            <a:r>
              <a:rPr lang="en-US" sz="4000" dirty="0">
                <a:solidFill>
                  <a:srgbClr val="1C3D80"/>
                </a:solidFill>
              </a:rPr>
              <a:t>?</a:t>
            </a:r>
          </a:p>
        </p:txBody>
      </p:sp>
      <p:pic>
        <p:nvPicPr>
          <p:cNvPr id="23" name="Content Placeholder 22">
            <a:extLst>
              <a:ext uri="{FF2B5EF4-FFF2-40B4-BE49-F238E27FC236}">
                <a16:creationId xmlns:a16="http://schemas.microsoft.com/office/drawing/2014/main" id="{58342CC4-FDBC-8F6E-0ED9-415500C6B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97613" y="1643062"/>
            <a:ext cx="3943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543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F88C8-7CFB-B5C3-49C6-E3645677B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err="1">
                <a:solidFill>
                  <a:srgbClr val="1C3D80"/>
                </a:solidFill>
              </a:rPr>
              <a:t>Grafo</a:t>
            </a:r>
            <a:endParaRPr lang="en-US" b="1">
              <a:solidFill>
                <a:srgbClr val="1C3D8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CB22-CD7E-0CE9-D651-9F625378D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1017"/>
            <a:ext cx="6584121" cy="45059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Un </a:t>
            </a:r>
            <a:r>
              <a:rPr lang="en-US" sz="3600" b="1" err="1">
                <a:solidFill>
                  <a:srgbClr val="1C3D80"/>
                </a:solidFill>
                <a:ea typeface="+mn-lt"/>
                <a:cs typeface="+mn-lt"/>
              </a:rPr>
              <a:t>grafo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G es un par G=(V,A)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donde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V es un conjunto finito de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elementos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que se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denominan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rgbClr val="1C3D80"/>
                </a:solidFill>
                <a:ea typeface="+mn-lt"/>
                <a:cs typeface="+mn-lt"/>
              </a:rPr>
              <a:t>Vértices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y A es un conjunto de 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pares no </a:t>
            </a:r>
            <a:r>
              <a:rPr lang="en-US" sz="3600" b="1" err="1">
                <a:solidFill>
                  <a:srgbClr val="1C3D80"/>
                </a:solidFill>
                <a:ea typeface="+mn-lt"/>
                <a:cs typeface="+mn-lt"/>
              </a:rPr>
              <a:t>ordenados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 &lt;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x,y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&gt;,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donde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xϵV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y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yϵV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, </a:t>
            </a:r>
            <a:r>
              <a:rPr lang="en-US" sz="3600" err="1">
                <a:solidFill>
                  <a:srgbClr val="1C3D80"/>
                </a:solidFill>
                <a:ea typeface="+mn-lt"/>
                <a:cs typeface="+mn-lt"/>
              </a:rPr>
              <a:t>denominados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rgbClr val="1C3D80"/>
                </a:solidFill>
                <a:ea typeface="+mn-lt"/>
                <a:cs typeface="+mn-lt"/>
              </a:rPr>
              <a:t>Aristas o Arcos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.</a:t>
            </a:r>
            <a:endParaRPr lang="en-US" sz="3600" dirty="0">
              <a:solidFill>
                <a:srgbClr val="1C3D80"/>
              </a:solidFill>
            </a:endParaRPr>
          </a:p>
          <a:p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Cuando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se dice que A es un conjunto de pares no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ordenados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&lt;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x,y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&gt;,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significa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que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los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pares &lt;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x,y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&gt; y &lt;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y,x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&gt; se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referirán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a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una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</a:t>
            </a:r>
            <a:r>
              <a:rPr lang="en-US" sz="3600" dirty="0" err="1">
                <a:solidFill>
                  <a:srgbClr val="1C3D80"/>
                </a:solidFill>
                <a:ea typeface="+mn-lt"/>
                <a:cs typeface="+mn-lt"/>
              </a:rPr>
              <a:t>misma</a:t>
            </a:r>
            <a:r>
              <a:rPr lang="en-US" sz="3600" dirty="0">
                <a:solidFill>
                  <a:srgbClr val="1C3D80"/>
                </a:solidFill>
                <a:ea typeface="+mn-lt"/>
                <a:cs typeface="+mn-lt"/>
              </a:rPr>
              <a:t> arista.</a:t>
            </a:r>
            <a:endParaRPr lang="en-US" sz="3600" dirty="0">
              <a:solidFill>
                <a:srgbClr val="1C3D80"/>
              </a:solidFill>
            </a:endParaRPr>
          </a:p>
        </p:txBody>
      </p:sp>
      <p:pic>
        <p:nvPicPr>
          <p:cNvPr id="6" name="Content Placeholder 22">
            <a:extLst>
              <a:ext uri="{FF2B5EF4-FFF2-40B4-BE49-F238E27FC236}">
                <a16:creationId xmlns:a16="http://schemas.microsoft.com/office/drawing/2014/main" id="{6F28B3E6-21E7-45AA-065B-767CA6A92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2048" y="1654105"/>
            <a:ext cx="3943350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744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41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2" baseType="lpstr">
      <vt:lpstr>Tema de Office</vt:lpstr>
      <vt:lpstr>Tema 1: Introducción a los Algoritmos de Búsqueda y Optimización</vt:lpstr>
      <vt:lpstr>¡Mucho gusto!</vt:lpstr>
      <vt:lpstr>Un espacio de trabajo debe ser:</vt:lpstr>
      <vt:lpstr>PowerPoint Presentation</vt:lpstr>
      <vt:lpstr>¿Qué entendemos por:...?</vt:lpstr>
      <vt:lpstr>¿De qué va ALGABO?</vt:lpstr>
      <vt:lpstr>Objetivo</vt:lpstr>
      <vt:lpstr>¿Qué sabemos de los grafos?</vt:lpstr>
      <vt:lpstr>Grafo</vt:lpstr>
      <vt:lpstr>Grafo</vt:lpstr>
      <vt:lpstr>¿Cómo podemos implementar un grafo?</vt:lpstr>
      <vt:lpstr>Matriz de Adyacencia</vt:lpstr>
      <vt:lpstr>Matriz de Adyacencia</vt:lpstr>
      <vt:lpstr>Lista de Adyacencia</vt:lpstr>
      <vt:lpstr>Lista de Adyacencia</vt:lpstr>
      <vt:lpstr>Trabajo independiente</vt:lpstr>
      <vt:lpstr>¿Qué es un Algoritmo de Búsqueda?</vt:lpstr>
      <vt:lpstr>Conceptos</vt:lpstr>
      <vt:lpstr>Conceptos</vt:lpstr>
      <vt:lpstr>Conceptos</vt:lpstr>
      <vt:lpstr>Formulá tu problema</vt:lpstr>
      <vt:lpstr>Informada VS No Informada</vt:lpstr>
      <vt:lpstr>Búsqueda No Informada</vt:lpstr>
      <vt:lpstr>Búsqueda No Informada</vt:lpstr>
      <vt:lpstr>Búsqueda Informada</vt:lpstr>
      <vt:lpstr>Búsqueda Informada</vt:lpstr>
      <vt:lpstr>Carrera BFS vs DFS</vt:lpstr>
      <vt:lpstr>Carrera BFS vs DFS</vt:lpstr>
      <vt:lpstr>Recapitulamos</vt:lpstr>
      <vt:lpstr>Búsqueda Informada</vt:lpstr>
      <vt:lpstr>¿Qué es una heurística h(n)?</vt:lpstr>
      <vt:lpstr>Desde el aspecto matemático...</vt:lpstr>
      <vt:lpstr>Ejemplos por dominio</vt:lpstr>
      <vt:lpstr>Tips para diseñar buenas heurísticas </vt:lpstr>
      <vt:lpstr>Tips para diseñar buenas heurísticas </vt:lpstr>
      <vt:lpstr>Diseñá tu heurística</vt:lpstr>
      <vt:lpstr>Diseñá tu heurística</vt:lpstr>
      <vt:lpstr>Y... ¿qué hacemos con esto?</vt:lpstr>
      <vt:lpstr>PowerPoint Presentation</vt:lpstr>
      <vt:lpstr>¿Qué vimos en el día de hoy?</vt:lpstr>
      <vt:lpstr>Tema 1: Introducción a los Algoritmos de Búsqueda y Optimización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875</cp:revision>
  <dcterms:created xsi:type="dcterms:W3CDTF">2025-08-09T16:44:35Z</dcterms:created>
  <dcterms:modified xsi:type="dcterms:W3CDTF">2025-08-10T20:22:34Z</dcterms:modified>
</cp:coreProperties>
</file>