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6" r:id="rId4"/>
    <p:sldId id="259" r:id="rId5"/>
    <p:sldId id="277" r:id="rId6"/>
    <p:sldId id="261" r:id="rId7"/>
    <p:sldId id="278" r:id="rId8"/>
    <p:sldId id="279" r:id="rId9"/>
    <p:sldId id="280" r:id="rId10"/>
    <p:sldId id="281" r:id="rId11"/>
    <p:sldId id="262" r:id="rId12"/>
    <p:sldId id="263" r:id="rId13"/>
    <p:sldId id="282" r:id="rId14"/>
    <p:sldId id="283" r:id="rId15"/>
    <p:sldId id="264" r:id="rId16"/>
    <p:sldId id="265" r:id="rId17"/>
    <p:sldId id="284" r:id="rId18"/>
    <p:sldId id="266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69" r:id="rId29"/>
    <p:sldId id="270" r:id="rId30"/>
    <p:sldId id="29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71" autoAdjust="0"/>
  </p:normalViewPr>
  <p:slideViewPr>
    <p:cSldViewPr snapToGrid="0" snapToObjects="1">
      <p:cViewPr varScale="1">
        <p:scale>
          <a:sx n="72" d="100"/>
          <a:sy n="72" d="100"/>
        </p:scale>
        <p:origin x="355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14BCB-615E-4954-8328-1D2DF1B3010C}" type="datetimeFigureOut">
              <a:rPr lang="en-US" smtClean="0"/>
              <a:t>15-Aug-25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36845-253D-4A3C-BEBA-0D6B324A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0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Enfatiza que heap es el medio para hacer eficiente la selección del siguiente nodo.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árbol binario completo es un </a:t>
            </a:r>
            <a:r>
              <a:rPr lang="es-ES" dirty="0"/>
              <a:t>árbol binario donde cada nodo interno (no hoja) tiene exactamente dos hijos, y todos los nodos hoja están en el mismo nivel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36845-253D-4A3C-BEBA-0D6B324AC0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44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Ejemplo: agenda de tareas con prioridades.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Este patrón es clave para eficiencia y corrección práctica.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36845-253D-4A3C-BEBA-0D6B324AC0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04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Recalcar que requiere w ≥ 0 para que el greedy sea válido.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  <a:lvl2pPr algn="l">
              <a:defRPr sz="3600">
                <a:solidFill>
                  <a:srgbClr val="002060"/>
                </a:solidFill>
              </a:defRPr>
            </a:lvl2pPr>
            <a:lvl3pPr algn="l">
              <a:defRPr sz="3600">
                <a:solidFill>
                  <a:srgbClr val="002060"/>
                </a:solidFill>
              </a:defRPr>
            </a:lvl3pPr>
            <a:lvl4pPr algn="l">
              <a:defRPr sz="3600">
                <a:solidFill>
                  <a:srgbClr val="002060"/>
                </a:solidFill>
              </a:defRPr>
            </a:lvl4pPr>
            <a:lvl5pPr algn="l">
              <a:defRPr sz="360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15-Aug-25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15-Aug-25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15-Aug-25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2.png"/><Relationship Id="rId5" Type="http://schemas.openxmlformats.org/officeDocument/2006/relationships/image" Target="../media/image13.pn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111306"/>
            <a:ext cx="10363200" cy="1073474"/>
          </a:xfrm>
        </p:spPr>
        <p:txBody>
          <a:bodyPr/>
          <a:lstStyle/>
          <a:p>
            <a:r>
              <a:rPr lang="es-ES" dirty="0"/>
              <a:t>Tema 2: Algoritmos de búsqueda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184780"/>
            <a:ext cx="8534400" cy="1752600"/>
          </a:xfrm>
        </p:spPr>
        <p:txBody>
          <a:bodyPr/>
          <a:lstStyle/>
          <a:p>
            <a:r>
              <a:rPr lang="es-ES" dirty="0"/>
              <a:t>Algoritmo de Dijkstra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44B96-6194-C9DB-C43D-C29E8CBFD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FC62-F707-23BE-AD35-D4EAF517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b="1" dirty="0">
                <a:solidFill>
                  <a:srgbClr val="002060"/>
                </a:solidFill>
              </a:rPr>
              <a:t>Añadir (</a:t>
            </a:r>
            <a:r>
              <a:rPr lang="es-ES" b="1" dirty="0" err="1">
                <a:solidFill>
                  <a:srgbClr val="002060"/>
                </a:solidFill>
              </a:rPr>
              <a:t>insert</a:t>
            </a:r>
            <a:r>
              <a:rPr lang="es-ES" b="1" dirty="0">
                <a:solidFill>
                  <a:srgbClr val="002060"/>
                </a:solidFill>
              </a:rPr>
              <a:t> / </a:t>
            </a:r>
            <a:r>
              <a:rPr lang="es-ES" b="1" dirty="0" err="1">
                <a:solidFill>
                  <a:srgbClr val="002060"/>
                </a:solidFill>
              </a:rPr>
              <a:t>push</a:t>
            </a:r>
            <a:r>
              <a:rPr lang="es-ES" b="1" dirty="0">
                <a:solidFill>
                  <a:srgbClr val="002060"/>
                </a:solidFill>
              </a:rPr>
              <a:t> / </a:t>
            </a:r>
            <a:r>
              <a:rPr lang="es-ES" b="1" dirty="0" err="1">
                <a:solidFill>
                  <a:srgbClr val="002060"/>
                </a:solidFill>
              </a:rPr>
              <a:t>append</a:t>
            </a:r>
            <a:r>
              <a:rPr lang="es-ES" b="1" dirty="0">
                <a:solidFill>
                  <a:srgbClr val="002060"/>
                </a:solidFill>
              </a:rPr>
              <a:t>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1E45-D8FC-72A9-B2F4-D7758AB01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3398874" cy="4525963"/>
          </a:xfrm>
        </p:spPr>
        <p:txBody>
          <a:bodyPr>
            <a:normAutofit fontScale="92500"/>
          </a:bodyPr>
          <a:lstStyle/>
          <a:p>
            <a:r>
              <a:rPr lang="es-ES" sz="3600" b="1" dirty="0">
                <a:solidFill>
                  <a:srgbClr val="002060"/>
                </a:solidFill>
              </a:rPr>
              <a:t>Idea:</a:t>
            </a:r>
            <a:r>
              <a:rPr lang="es-ES" sz="3600" dirty="0">
                <a:solidFill>
                  <a:srgbClr val="002060"/>
                </a:solidFill>
              </a:rPr>
              <a:t> agregar al final y “hacerlo subir” (</a:t>
            </a:r>
            <a:r>
              <a:rPr lang="es-ES" sz="3600" i="1" dirty="0" err="1">
                <a:solidFill>
                  <a:srgbClr val="002060"/>
                </a:solidFill>
              </a:rPr>
              <a:t>sift</a:t>
            </a:r>
            <a:r>
              <a:rPr lang="es-ES" sz="3600" i="1" dirty="0">
                <a:solidFill>
                  <a:srgbClr val="002060"/>
                </a:solidFill>
              </a:rPr>
              <a:t>-up</a:t>
            </a:r>
            <a:r>
              <a:rPr lang="es-ES" sz="3600" dirty="0">
                <a:solidFill>
                  <a:srgbClr val="002060"/>
                </a:solidFill>
              </a:rPr>
              <a:t>) hasta restaurar la propiedad de </a:t>
            </a:r>
            <a:r>
              <a:rPr lang="es-ES" sz="3600" dirty="0" err="1">
                <a:solidFill>
                  <a:srgbClr val="002060"/>
                </a:solidFill>
              </a:rPr>
              <a:t>heap</a:t>
            </a:r>
            <a:r>
              <a:rPr lang="es-ES" sz="3600" dirty="0">
                <a:solidFill>
                  <a:srgbClr val="002060"/>
                </a:solidFill>
              </a:rPr>
              <a:t>.</a:t>
            </a:r>
            <a:br>
              <a:rPr lang="es-ES" sz="3600" dirty="0">
                <a:solidFill>
                  <a:srgbClr val="002060"/>
                </a:solidFill>
              </a:rPr>
            </a:b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2F6C5E-4FB1-8DAE-D2B9-F7A1E9A16CFA}"/>
              </a:ext>
            </a:extLst>
          </p:cNvPr>
          <p:cNvSpPr/>
          <p:nvPr/>
        </p:nvSpPr>
        <p:spPr>
          <a:xfrm>
            <a:off x="8271689" y="1600201"/>
            <a:ext cx="723014" cy="7230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rgbClr val="002060"/>
                </a:solidFill>
              </a:rPr>
              <a:t>2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21B5A-5025-836E-8B5A-5624A5EFFBD0}"/>
              </a:ext>
            </a:extLst>
          </p:cNvPr>
          <p:cNvSpPr/>
          <p:nvPr/>
        </p:nvSpPr>
        <p:spPr>
          <a:xfrm>
            <a:off x="7112740" y="2695354"/>
            <a:ext cx="723014" cy="72301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rgbClr val="002060"/>
                </a:solidFill>
              </a:rPr>
              <a:t>4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4B1FFE-485B-843F-176F-FB921F958667}"/>
              </a:ext>
            </a:extLst>
          </p:cNvPr>
          <p:cNvSpPr/>
          <p:nvPr/>
        </p:nvSpPr>
        <p:spPr>
          <a:xfrm>
            <a:off x="9430638" y="2684722"/>
            <a:ext cx="723014" cy="7230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rgbClr val="002060"/>
                </a:solidFill>
              </a:rPr>
              <a:t>10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B557E9-9724-37C2-6956-4746AB331D0B}"/>
              </a:ext>
            </a:extLst>
          </p:cNvPr>
          <p:cNvSpPr/>
          <p:nvPr/>
        </p:nvSpPr>
        <p:spPr>
          <a:xfrm>
            <a:off x="6304666" y="3779874"/>
            <a:ext cx="723014" cy="72301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rgbClr val="002060"/>
                </a:solidFill>
              </a:rPr>
              <a:t>5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37EA65-1EBA-2780-A56F-168414E0DF82}"/>
              </a:ext>
            </a:extLst>
          </p:cNvPr>
          <p:cNvSpPr/>
          <p:nvPr/>
        </p:nvSpPr>
        <p:spPr>
          <a:xfrm>
            <a:off x="7616015" y="3779874"/>
            <a:ext cx="723014" cy="7230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rgbClr val="002060"/>
                </a:solidFill>
              </a:rPr>
              <a:t>8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4B635C-86E5-72A9-34BD-5DEE2817D0AE}"/>
              </a:ext>
            </a:extLst>
          </p:cNvPr>
          <p:cNvSpPr/>
          <p:nvPr/>
        </p:nvSpPr>
        <p:spPr>
          <a:xfrm>
            <a:off x="8927364" y="3779874"/>
            <a:ext cx="723014" cy="7230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rgbClr val="002060"/>
                </a:solidFill>
              </a:rPr>
              <a:t>11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023B8B-35DD-522E-FA5F-FBE5CEF9399A}"/>
              </a:ext>
            </a:extLst>
          </p:cNvPr>
          <p:cNvSpPr/>
          <p:nvPr/>
        </p:nvSpPr>
        <p:spPr>
          <a:xfrm>
            <a:off x="10238712" y="3779874"/>
            <a:ext cx="723014" cy="7230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rgbClr val="002060"/>
                </a:solidFill>
              </a:rPr>
              <a:t>20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AAE6D3-C453-9DE4-895E-6E7FABD52D73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7729871" y="2217332"/>
            <a:ext cx="647701" cy="583905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C0AFF7-98A4-32FC-798A-8D956EB4093E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8888820" y="2217332"/>
            <a:ext cx="647701" cy="57327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9452E4-A33C-BE49-E7CF-4CA32A2D7CBF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6666173" y="3312485"/>
            <a:ext cx="552450" cy="46738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942778-9946-AB44-3B9E-574FB9F98834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7729871" y="3312485"/>
            <a:ext cx="247651" cy="46738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403C01-D49B-46BE-E087-93EF5C2F2C72}"/>
              </a:ext>
            </a:extLst>
          </p:cNvPr>
          <p:cNvCxnSpPr>
            <a:stCxn id="10" idx="0"/>
            <a:endCxn id="7" idx="3"/>
          </p:cNvCxnSpPr>
          <p:nvPr/>
        </p:nvCxnSpPr>
        <p:spPr>
          <a:xfrm flipV="1">
            <a:off x="9288871" y="3301853"/>
            <a:ext cx="247650" cy="47802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B7771C-2562-8063-CC63-3363E13E3F5F}"/>
              </a:ext>
            </a:extLst>
          </p:cNvPr>
          <p:cNvCxnSpPr>
            <a:stCxn id="7" idx="5"/>
            <a:endCxn id="11" idx="0"/>
          </p:cNvCxnSpPr>
          <p:nvPr/>
        </p:nvCxnSpPr>
        <p:spPr>
          <a:xfrm>
            <a:off x="10047769" y="3301853"/>
            <a:ext cx="552450" cy="47802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D07F1C8-09A6-645C-9351-8CB06D897E62}"/>
              </a:ext>
            </a:extLst>
          </p:cNvPr>
          <p:cNvSpPr/>
          <p:nvPr/>
        </p:nvSpPr>
        <p:spPr>
          <a:xfrm>
            <a:off x="5507665" y="4933509"/>
            <a:ext cx="723014" cy="7230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rgbClr val="002060"/>
                </a:solidFill>
              </a:rPr>
              <a:t>9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634330-0793-3BDB-82D6-2A801BE6C142}"/>
              </a:ext>
            </a:extLst>
          </p:cNvPr>
          <p:cNvCxnSpPr>
            <a:cxnSpLocks/>
            <a:stCxn id="19" idx="0"/>
            <a:endCxn id="8" idx="3"/>
          </p:cNvCxnSpPr>
          <p:nvPr/>
        </p:nvCxnSpPr>
        <p:spPr>
          <a:xfrm flipV="1">
            <a:off x="5869172" y="4397005"/>
            <a:ext cx="541377" cy="53650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35255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b="1" dirty="0">
                <a:solidFill>
                  <a:srgbClr val="002060"/>
                </a:solidFill>
              </a:rPr>
              <a:t>Cola de </a:t>
            </a:r>
            <a:r>
              <a:rPr b="1" dirty="0" err="1">
                <a:solidFill>
                  <a:srgbClr val="002060"/>
                </a:solidFill>
              </a:rPr>
              <a:t>prioridad</a:t>
            </a:r>
            <a:r>
              <a:rPr b="1" dirty="0">
                <a:solidFill>
                  <a:srgbClr val="002060"/>
                </a:solidFill>
              </a:rPr>
              <a:t> con heap (Python)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3600" dirty="0" err="1">
                <a:solidFill>
                  <a:srgbClr val="002060"/>
                </a:solidFill>
              </a:rPr>
              <a:t>heapq</a:t>
            </a:r>
            <a:r>
              <a:rPr sz="3600" dirty="0">
                <a:solidFill>
                  <a:srgbClr val="002060"/>
                </a:solidFill>
              </a:rPr>
              <a:t> es un min-heap; usar </a:t>
            </a:r>
            <a:r>
              <a:rPr sz="3600" dirty="0" err="1">
                <a:solidFill>
                  <a:srgbClr val="002060"/>
                </a:solidFill>
              </a:rPr>
              <a:t>tuplas</a:t>
            </a:r>
            <a:r>
              <a:rPr sz="3600" dirty="0">
                <a:solidFill>
                  <a:srgbClr val="002060"/>
                </a:solidFill>
              </a:rPr>
              <a:t> (</a:t>
            </a:r>
            <a:r>
              <a:rPr sz="3600" dirty="0" err="1">
                <a:solidFill>
                  <a:srgbClr val="002060"/>
                </a:solidFill>
              </a:rPr>
              <a:t>dist</a:t>
            </a:r>
            <a:r>
              <a:rPr sz="3600" dirty="0">
                <a:solidFill>
                  <a:srgbClr val="002060"/>
                </a:solidFill>
              </a:rPr>
              <a:t>, </a:t>
            </a:r>
            <a:r>
              <a:rPr sz="3600" dirty="0" err="1">
                <a:solidFill>
                  <a:srgbClr val="002060"/>
                </a:solidFill>
              </a:rPr>
              <a:t>nodo</a:t>
            </a:r>
            <a:r>
              <a:rPr sz="3600" dirty="0">
                <a:solidFill>
                  <a:srgbClr val="002060"/>
                </a:solidFill>
              </a:rPr>
              <a:t>).</a:t>
            </a:r>
          </a:p>
          <a:p>
            <a:pPr>
              <a:defRPr sz="2000"/>
            </a:pPr>
            <a:r>
              <a:rPr sz="3600" dirty="0">
                <a:solidFill>
                  <a:srgbClr val="002060"/>
                </a:solidFill>
              </a:rPr>
              <a:t>No hay decrease-key → </a:t>
            </a:r>
            <a:r>
              <a:rPr sz="3600" dirty="0" err="1">
                <a:solidFill>
                  <a:srgbClr val="002060"/>
                </a:solidFill>
              </a:rPr>
              <a:t>empuja</a:t>
            </a:r>
            <a:r>
              <a:rPr sz="3600" dirty="0">
                <a:solidFill>
                  <a:srgbClr val="002060"/>
                </a:solidFill>
              </a:rPr>
              <a:t> </a:t>
            </a:r>
            <a:r>
              <a:rPr sz="3600" dirty="0" err="1">
                <a:solidFill>
                  <a:srgbClr val="002060"/>
                </a:solidFill>
              </a:rPr>
              <a:t>nueva</a:t>
            </a:r>
            <a:r>
              <a:rPr sz="3600" dirty="0">
                <a:solidFill>
                  <a:srgbClr val="002060"/>
                </a:solidFill>
              </a:rPr>
              <a:t> (</a:t>
            </a:r>
            <a:r>
              <a:rPr sz="3600" dirty="0" err="1">
                <a:solidFill>
                  <a:srgbClr val="002060"/>
                </a:solidFill>
              </a:rPr>
              <a:t>dist,nodo</a:t>
            </a:r>
            <a:r>
              <a:rPr sz="3600" dirty="0">
                <a:solidFill>
                  <a:srgbClr val="002060"/>
                </a:solidFill>
              </a:rPr>
              <a:t>) y </a:t>
            </a:r>
            <a:r>
              <a:rPr sz="3600" dirty="0" err="1">
                <a:solidFill>
                  <a:srgbClr val="002060"/>
                </a:solidFill>
              </a:rPr>
              <a:t>descarta</a:t>
            </a:r>
            <a:r>
              <a:rPr sz="3600" dirty="0">
                <a:solidFill>
                  <a:srgbClr val="002060"/>
                </a:solidFill>
              </a:rPr>
              <a:t> </a:t>
            </a:r>
            <a:r>
              <a:rPr sz="3600" dirty="0" err="1">
                <a:solidFill>
                  <a:srgbClr val="002060"/>
                </a:solidFill>
              </a:rPr>
              <a:t>obsoletas</a:t>
            </a:r>
            <a:r>
              <a:rPr sz="3600" dirty="0">
                <a:solidFill>
                  <a:srgbClr val="002060"/>
                </a:solidFill>
              </a:rPr>
              <a:t> al </a:t>
            </a:r>
            <a:r>
              <a:rPr sz="3600" dirty="0" err="1">
                <a:solidFill>
                  <a:srgbClr val="002060"/>
                </a:solidFill>
              </a:rPr>
              <a:t>extraer</a:t>
            </a:r>
            <a:r>
              <a:rPr sz="3600" dirty="0">
                <a:solidFill>
                  <a:srgbClr val="002060"/>
                </a:solidFill>
              </a:rPr>
              <a:t>.</a:t>
            </a:r>
          </a:p>
          <a:p>
            <a:pPr>
              <a:defRPr sz="2000"/>
            </a:pPr>
            <a:r>
              <a:rPr sz="3600" dirty="0" err="1">
                <a:solidFill>
                  <a:srgbClr val="002060"/>
                </a:solidFill>
              </a:rPr>
              <a:t>Patrón</a:t>
            </a:r>
            <a:r>
              <a:rPr sz="3600" dirty="0">
                <a:solidFill>
                  <a:srgbClr val="002060"/>
                </a:solidFill>
              </a:rPr>
              <a:t>: if d != </a:t>
            </a:r>
            <a:r>
              <a:rPr sz="3600" dirty="0" err="1">
                <a:solidFill>
                  <a:srgbClr val="002060"/>
                </a:solidFill>
              </a:rPr>
              <a:t>dist</a:t>
            </a:r>
            <a:r>
              <a:rPr sz="3600" dirty="0">
                <a:solidFill>
                  <a:srgbClr val="002060"/>
                </a:solidFill>
              </a:rPr>
              <a:t>[u]: continue</a:t>
            </a:r>
            <a:endParaRPr lang="es-ES" sz="3600" dirty="0">
              <a:solidFill>
                <a:srgbClr val="002060"/>
              </a:solidFill>
            </a:endParaRPr>
          </a:p>
          <a:p>
            <a:pPr>
              <a:defRPr sz="2000"/>
            </a:pPr>
            <a:endParaRPr lang="en-US" sz="3600" dirty="0">
              <a:solidFill>
                <a:srgbClr val="002060"/>
              </a:solidFill>
            </a:endParaRPr>
          </a:p>
          <a:p>
            <a:pPr>
              <a:defRPr sz="2000"/>
            </a:pPr>
            <a:endParaRPr sz="3600" dirty="0">
              <a:solidFill>
                <a:srgbClr val="00206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7F2049-E505-6195-9C6D-1444D6F1D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418278"/>
            <a:ext cx="90341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nodo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extraído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 del heap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 “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siguiente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candidato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”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procesar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 = la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distancia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costo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acumulado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) con la que ese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nodo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fue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metido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</a:rPr>
              <a:t> al heap.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 dirty="0">
                <a:solidFill>
                  <a:srgbClr val="002060"/>
                </a:solidFill>
              </a:rPr>
              <a:t>Camino </a:t>
            </a:r>
            <a:r>
              <a:rPr b="1" dirty="0" err="1">
                <a:solidFill>
                  <a:srgbClr val="002060"/>
                </a:solidFill>
              </a:rPr>
              <a:t>mínimo</a:t>
            </a:r>
            <a:r>
              <a:rPr b="1" dirty="0">
                <a:solidFill>
                  <a:srgbClr val="002060"/>
                </a:solidFill>
              </a:rPr>
              <a:t>: </a:t>
            </a:r>
            <a:r>
              <a:rPr b="1" dirty="0" err="1">
                <a:solidFill>
                  <a:srgbClr val="002060"/>
                </a:solidFill>
              </a:rPr>
              <a:t>problema</a:t>
            </a:r>
            <a:r>
              <a:rPr b="1" dirty="0">
                <a:solidFill>
                  <a:srgbClr val="002060"/>
                </a:solidFill>
              </a:rPr>
              <a:t> </a:t>
            </a:r>
            <a:r>
              <a:rPr b="1" dirty="0" err="1">
                <a:solidFill>
                  <a:srgbClr val="002060"/>
                </a:solidFill>
              </a:rPr>
              <a:t>objetivo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3600" dirty="0">
                <a:solidFill>
                  <a:srgbClr val="002060"/>
                </a:solidFill>
              </a:rPr>
              <a:t>Entrada: </a:t>
            </a:r>
            <a:r>
              <a:rPr sz="3600" dirty="0" err="1">
                <a:solidFill>
                  <a:srgbClr val="002060"/>
                </a:solidFill>
              </a:rPr>
              <a:t>grafo</a:t>
            </a:r>
            <a:r>
              <a:rPr sz="3600" dirty="0">
                <a:solidFill>
                  <a:srgbClr val="002060"/>
                </a:solidFill>
              </a:rPr>
              <a:t> </a:t>
            </a:r>
            <a:r>
              <a:rPr sz="3600" dirty="0" err="1">
                <a:solidFill>
                  <a:srgbClr val="002060"/>
                </a:solidFill>
              </a:rPr>
              <a:t>ponderado</a:t>
            </a:r>
            <a:r>
              <a:rPr sz="3600" dirty="0">
                <a:solidFill>
                  <a:srgbClr val="002060"/>
                </a:solidFill>
              </a:rPr>
              <a:t> con pesos no </a:t>
            </a:r>
            <a:r>
              <a:rPr sz="3600" dirty="0" err="1">
                <a:solidFill>
                  <a:srgbClr val="002060"/>
                </a:solidFill>
              </a:rPr>
              <a:t>negativos</a:t>
            </a:r>
            <a:r>
              <a:rPr sz="3600" dirty="0">
                <a:solidFill>
                  <a:srgbClr val="002060"/>
                </a:solidFill>
              </a:rPr>
              <a:t>.</a:t>
            </a:r>
          </a:p>
          <a:p>
            <a:pPr>
              <a:defRPr sz="2000"/>
            </a:pPr>
            <a:r>
              <a:rPr sz="3600" dirty="0">
                <a:solidFill>
                  <a:srgbClr val="002060"/>
                </a:solidFill>
              </a:rPr>
              <a:t>Salida: </a:t>
            </a:r>
            <a:r>
              <a:rPr sz="3600" dirty="0" err="1">
                <a:solidFill>
                  <a:srgbClr val="002060"/>
                </a:solidFill>
              </a:rPr>
              <a:t>distancias</a:t>
            </a:r>
            <a:r>
              <a:rPr sz="3600" dirty="0">
                <a:solidFill>
                  <a:srgbClr val="002060"/>
                </a:solidFill>
              </a:rPr>
              <a:t> </a:t>
            </a:r>
            <a:r>
              <a:rPr sz="3600" dirty="0" err="1">
                <a:solidFill>
                  <a:srgbClr val="002060"/>
                </a:solidFill>
              </a:rPr>
              <a:t>mínimas</a:t>
            </a:r>
            <a:r>
              <a:rPr sz="3600" dirty="0">
                <a:solidFill>
                  <a:srgbClr val="002060"/>
                </a:solidFill>
              </a:rPr>
              <a:t> </a:t>
            </a:r>
            <a:r>
              <a:rPr sz="3600" dirty="0" err="1">
                <a:solidFill>
                  <a:srgbClr val="002060"/>
                </a:solidFill>
              </a:rPr>
              <a:t>desde</a:t>
            </a:r>
            <a:r>
              <a:rPr sz="3600" dirty="0">
                <a:solidFill>
                  <a:srgbClr val="002060"/>
                </a:solidFill>
              </a:rPr>
              <a:t> un </a:t>
            </a:r>
            <a:r>
              <a:rPr sz="3600" dirty="0" err="1">
                <a:solidFill>
                  <a:srgbClr val="002060"/>
                </a:solidFill>
              </a:rPr>
              <a:t>origen</a:t>
            </a:r>
            <a:r>
              <a:rPr sz="3600" dirty="0">
                <a:solidFill>
                  <a:srgbClr val="002060"/>
                </a:solidFill>
              </a:rPr>
              <a:t> (y </a:t>
            </a:r>
            <a:r>
              <a:rPr sz="3600" dirty="0" err="1">
                <a:solidFill>
                  <a:srgbClr val="002060"/>
                </a:solidFill>
              </a:rPr>
              <a:t>caminos</a:t>
            </a:r>
            <a:r>
              <a:rPr sz="3600" dirty="0">
                <a:solidFill>
                  <a:srgbClr val="002060"/>
                </a:solidFill>
              </a:rPr>
              <a:t>).</a:t>
            </a:r>
          </a:p>
          <a:p>
            <a:pPr>
              <a:defRPr sz="2000"/>
            </a:pPr>
            <a:endParaRPr lang="es-ES" sz="3600" dirty="0">
              <a:solidFill>
                <a:srgbClr val="002060"/>
              </a:solidFill>
            </a:endParaRPr>
          </a:p>
          <a:p>
            <a:pPr>
              <a:defRPr sz="2000"/>
            </a:pPr>
            <a:r>
              <a:rPr sz="3600" dirty="0" err="1">
                <a:solidFill>
                  <a:srgbClr val="002060"/>
                </a:solidFill>
              </a:rPr>
              <a:t>Diferencia</a:t>
            </a:r>
            <a:r>
              <a:rPr sz="3600" dirty="0">
                <a:solidFill>
                  <a:srgbClr val="002060"/>
                </a:solidFill>
              </a:rPr>
              <a:t>: BFS </a:t>
            </a:r>
            <a:r>
              <a:rPr sz="3600" dirty="0" err="1">
                <a:solidFill>
                  <a:srgbClr val="002060"/>
                </a:solidFill>
              </a:rPr>
              <a:t>aplica</a:t>
            </a:r>
            <a:r>
              <a:rPr sz="3600" dirty="0">
                <a:solidFill>
                  <a:srgbClr val="002060"/>
                </a:solidFill>
              </a:rPr>
              <a:t> </a:t>
            </a:r>
            <a:r>
              <a:rPr sz="3600" dirty="0" err="1">
                <a:solidFill>
                  <a:srgbClr val="002060"/>
                </a:solidFill>
              </a:rPr>
              <a:t>si</a:t>
            </a:r>
            <a:r>
              <a:rPr sz="3600" dirty="0">
                <a:solidFill>
                  <a:srgbClr val="002060"/>
                </a:solidFill>
              </a:rPr>
              <a:t> </a:t>
            </a:r>
            <a:r>
              <a:rPr sz="3600" dirty="0" err="1">
                <a:solidFill>
                  <a:srgbClr val="002060"/>
                </a:solidFill>
              </a:rPr>
              <a:t>todos</a:t>
            </a:r>
            <a:r>
              <a:rPr sz="3600" dirty="0">
                <a:solidFill>
                  <a:srgbClr val="002060"/>
                </a:solidFill>
              </a:rPr>
              <a:t> </a:t>
            </a:r>
            <a:r>
              <a:rPr sz="3600" dirty="0" err="1">
                <a:solidFill>
                  <a:srgbClr val="002060"/>
                </a:solidFill>
              </a:rPr>
              <a:t>los</a:t>
            </a:r>
            <a:r>
              <a:rPr sz="3600" dirty="0">
                <a:solidFill>
                  <a:srgbClr val="002060"/>
                </a:solidFill>
              </a:rPr>
              <a:t> pesos </a:t>
            </a:r>
            <a:r>
              <a:rPr sz="3600" dirty="0" err="1">
                <a:solidFill>
                  <a:srgbClr val="002060"/>
                </a:solidFill>
              </a:rPr>
              <a:t>valen</a:t>
            </a:r>
            <a:r>
              <a:rPr sz="3600" dirty="0">
                <a:solidFill>
                  <a:srgbClr val="002060"/>
                </a:solidFill>
              </a:rPr>
              <a:t> 1.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F2AAFBD-2174-015A-FE28-961B3BB9BA1C}"/>
              </a:ext>
            </a:extLst>
          </p:cNvPr>
          <p:cNvGrpSpPr/>
          <p:nvPr/>
        </p:nvGrpSpPr>
        <p:grpSpPr>
          <a:xfrm>
            <a:off x="1259390" y="1545410"/>
            <a:ext cx="9673220" cy="3767180"/>
            <a:chOff x="970671" y="1896346"/>
            <a:chExt cx="9673220" cy="37671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F55176-B3FB-799F-4A7A-561A9FD7565F}"/>
                </a:ext>
              </a:extLst>
            </p:cNvPr>
            <p:cNvSpPr/>
            <p:nvPr/>
          </p:nvSpPr>
          <p:spPr>
            <a:xfrm>
              <a:off x="970671" y="1896346"/>
              <a:ext cx="967322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s-ES" sz="3600" dirty="0">
                  <a:solidFill>
                    <a:srgbClr val="002060"/>
                  </a:solidFill>
                  <a:cs typeface="Arial" panose="020B0604020202020204" pitchFamily="34" charset="0"/>
                </a:rPr>
                <a:t>El peso w(c) de un camino c = (v</a:t>
              </a:r>
              <a:r>
                <a:rPr lang="es-ES" sz="3600" baseline="-25000" dirty="0">
                  <a:solidFill>
                    <a:srgbClr val="002060"/>
                  </a:solidFill>
                  <a:cs typeface="Arial" panose="020B0604020202020204" pitchFamily="34" charset="0"/>
                </a:rPr>
                <a:t>0</a:t>
              </a:r>
              <a:r>
                <a:rPr lang="es-ES" sz="3600" dirty="0">
                  <a:solidFill>
                    <a:srgbClr val="002060"/>
                  </a:solidFill>
                  <a:cs typeface="Arial" panose="020B0604020202020204" pitchFamily="34" charset="0"/>
                </a:rPr>
                <a:t>, v</a:t>
              </a:r>
              <a:r>
                <a:rPr lang="es-ES" sz="3600" baseline="-25000" dirty="0">
                  <a:solidFill>
                    <a:srgbClr val="002060"/>
                  </a:solidFill>
                  <a:cs typeface="Arial" panose="020B0604020202020204" pitchFamily="34" charset="0"/>
                </a:rPr>
                <a:t>1</a:t>
              </a:r>
              <a:r>
                <a:rPr lang="es-ES" sz="3600" dirty="0">
                  <a:solidFill>
                    <a:srgbClr val="002060"/>
                  </a:solidFill>
                  <a:cs typeface="Arial" panose="020B0604020202020204" pitchFamily="34" charset="0"/>
                </a:rPr>
                <a:t> , ..., </a:t>
              </a:r>
              <a:r>
                <a:rPr lang="es-ES" sz="36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v</a:t>
              </a:r>
              <a:r>
                <a:rPr lang="es-ES" sz="3600" baseline="-250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n</a:t>
              </a:r>
              <a:r>
                <a:rPr lang="es-ES" sz="3600" dirty="0">
                  <a:solidFill>
                    <a:srgbClr val="002060"/>
                  </a:solidFill>
                  <a:cs typeface="Arial" panose="020B0604020202020204" pitchFamily="34" charset="0"/>
                </a:rPr>
                <a:t> ) es la suma de los pesos de las aristas que lo constituyen: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D56400-AAF7-4640-7E84-982407BC4480}"/>
                </a:ext>
              </a:extLst>
            </p:cNvPr>
            <p:cNvSpPr txBox="1"/>
            <p:nvPr/>
          </p:nvSpPr>
          <p:spPr>
            <a:xfrm>
              <a:off x="3488787" y="4519481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s-E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07AC08D-3026-81FB-E2BC-8C4BFFB06B6B}"/>
                    </a:ext>
                  </a:extLst>
                </p:cNvPr>
                <p:cNvSpPr txBox="1"/>
                <p:nvPr/>
              </p:nvSpPr>
              <p:spPr>
                <a:xfrm>
                  <a:off x="970671" y="3814558"/>
                  <a:ext cx="5748881" cy="18489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4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(</m:t>
                            </m:r>
                            <m:sSub>
                              <m:sSubPr>
                                <m:ctrlPr>
                                  <a:rPr lang="en-US" sz="4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4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4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s-ES" sz="4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07AC08D-3026-81FB-E2BC-8C4BFFB06B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671" y="3814558"/>
                  <a:ext cx="5748881" cy="184896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598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E3240F1-30E4-01AF-1644-2B26584FD1B3}"/>
              </a:ext>
            </a:extLst>
          </p:cNvPr>
          <p:cNvGrpSpPr/>
          <p:nvPr/>
        </p:nvGrpSpPr>
        <p:grpSpPr>
          <a:xfrm>
            <a:off x="1259390" y="1836922"/>
            <a:ext cx="9673220" cy="3184157"/>
            <a:chOff x="984737" y="1837605"/>
            <a:chExt cx="9673220" cy="31841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8B217E-889A-6149-5F4F-4252D61A33A6}"/>
                </a:ext>
              </a:extLst>
            </p:cNvPr>
            <p:cNvSpPr/>
            <p:nvPr/>
          </p:nvSpPr>
          <p:spPr>
            <a:xfrm>
              <a:off x="984737" y="1837605"/>
              <a:ext cx="96732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3600" dirty="0">
                  <a:solidFill>
                    <a:srgbClr val="002060"/>
                  </a:solidFill>
                  <a:cs typeface="Arial" panose="020B0604020202020204" pitchFamily="34" charset="0"/>
                </a:rPr>
                <a:t>El </a:t>
              </a:r>
              <a:r>
                <a:rPr lang="es-ES" sz="3600" b="1" dirty="0">
                  <a:solidFill>
                    <a:srgbClr val="002060"/>
                  </a:solidFill>
                  <a:cs typeface="Arial" panose="020B0604020202020204" pitchFamily="34" charset="0"/>
                </a:rPr>
                <a:t>peso del camino </a:t>
              </a:r>
              <a:r>
                <a:rPr lang="es-ES" sz="3600" b="1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mı́nimo</a:t>
              </a:r>
              <a:r>
                <a:rPr lang="es-ES" sz="3600" dirty="0">
                  <a:solidFill>
                    <a:srgbClr val="002060"/>
                  </a:solidFill>
                  <a:cs typeface="Arial" panose="020B0604020202020204" pitchFamily="34" charset="0"/>
                </a:rPr>
                <a:t> desde un </a:t>
              </a:r>
              <a:r>
                <a:rPr lang="es-ES" sz="36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vértice</a:t>
              </a:r>
              <a:r>
                <a:rPr lang="es-ES" sz="3600" dirty="0">
                  <a:solidFill>
                    <a:srgbClr val="002060"/>
                  </a:solidFill>
                  <a:cs typeface="Arial" panose="020B0604020202020204" pitchFamily="34" charset="0"/>
                </a:rPr>
                <a:t> </a:t>
              </a:r>
              <a:r>
                <a:rPr lang="es-ES" sz="3600" i="1" dirty="0">
                  <a:solidFill>
                    <a:srgbClr val="002060"/>
                  </a:solidFill>
                  <a:cs typeface="Arial" panose="020B0604020202020204" pitchFamily="34" charset="0"/>
                </a:rPr>
                <a:t>u</a:t>
              </a:r>
              <a:r>
                <a:rPr lang="es-ES" sz="3600" dirty="0">
                  <a:solidFill>
                    <a:srgbClr val="002060"/>
                  </a:solidFill>
                  <a:cs typeface="Arial" panose="020B0604020202020204" pitchFamily="34" charset="0"/>
                </a:rPr>
                <a:t> hasta un </a:t>
              </a:r>
              <a:r>
                <a:rPr lang="es-ES" sz="36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vértice</a:t>
              </a:r>
              <a:r>
                <a:rPr lang="es-ES" sz="3600" dirty="0">
                  <a:solidFill>
                    <a:srgbClr val="002060"/>
                  </a:solidFill>
                  <a:cs typeface="Arial" panose="020B0604020202020204" pitchFamily="34" charset="0"/>
                </a:rPr>
                <a:t> </a:t>
              </a:r>
              <a:r>
                <a:rPr lang="es-ES" sz="3600" i="1" dirty="0">
                  <a:solidFill>
                    <a:srgbClr val="002060"/>
                  </a:solidFill>
                  <a:cs typeface="Arial" panose="020B0604020202020204" pitchFamily="34" charset="0"/>
                </a:rPr>
                <a:t>v</a:t>
              </a:r>
              <a:r>
                <a:rPr lang="es-ES" sz="3600" dirty="0">
                  <a:solidFill>
                    <a:srgbClr val="002060"/>
                  </a:solidFill>
                  <a:cs typeface="Arial" panose="020B0604020202020204" pitchFamily="34" charset="0"/>
                </a:rPr>
                <a:t> </a:t>
              </a:r>
              <a:r>
                <a:rPr lang="es-ES" sz="3600" dirty="0" err="1">
                  <a:solidFill>
                    <a:srgbClr val="002060"/>
                  </a:solidFill>
                  <a:cs typeface="Arial" panose="020B0604020202020204" pitchFamily="34" charset="0"/>
                </a:rPr>
                <a:t>podrı́a</a:t>
              </a:r>
              <a:r>
                <a:rPr lang="es-ES" sz="3600" dirty="0">
                  <a:solidFill>
                    <a:srgbClr val="002060"/>
                  </a:solidFill>
                  <a:cs typeface="Arial" panose="020B0604020202020204" pitchFamily="34" charset="0"/>
                </a:rPr>
                <a:t> definirse como:</a:t>
              </a:r>
              <a:endParaRPr lang="es-ES" sz="4400" dirty="0">
                <a:solidFill>
                  <a:srgbClr val="002060"/>
                </a:solidFill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E076C7E-F0BF-2DD6-971C-92A55B892F2D}"/>
                    </a:ext>
                  </a:extLst>
                </p:cNvPr>
                <p:cNvSpPr txBox="1"/>
                <p:nvPr/>
              </p:nvSpPr>
              <p:spPr>
                <a:xfrm>
                  <a:off x="984737" y="3511412"/>
                  <a:ext cx="7360541" cy="1510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4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4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4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4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4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ctrlPr>
                                          <a:rPr lang="en-US" sz="4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4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  <m:r>
                                      <a:rPr lang="en-US" sz="4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: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4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4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s-ES" sz="4400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E076C7E-F0BF-2DD6-971C-92A55B892F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737" y="3511412"/>
                  <a:ext cx="7360541" cy="151035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0909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 dirty="0">
                <a:solidFill>
                  <a:srgbClr val="002060"/>
                </a:solidFill>
              </a:rPr>
              <a:t>Dijkstra — idea e </a:t>
            </a:r>
            <a:r>
              <a:rPr b="1" dirty="0" err="1">
                <a:solidFill>
                  <a:srgbClr val="002060"/>
                </a:solidFill>
              </a:rPr>
              <a:t>invariantes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3600" dirty="0" err="1">
                <a:solidFill>
                  <a:srgbClr val="002060"/>
                </a:solidFill>
              </a:rPr>
              <a:t>Mantiene</a:t>
            </a:r>
            <a:r>
              <a:rPr sz="3600" dirty="0">
                <a:solidFill>
                  <a:srgbClr val="002060"/>
                </a:solidFill>
              </a:rPr>
              <a:t> </a:t>
            </a:r>
            <a:r>
              <a:rPr sz="3600" dirty="0" err="1">
                <a:solidFill>
                  <a:srgbClr val="002060"/>
                </a:solidFill>
              </a:rPr>
              <a:t>dist</a:t>
            </a:r>
            <a:r>
              <a:rPr sz="3600" dirty="0">
                <a:solidFill>
                  <a:srgbClr val="002060"/>
                </a:solidFill>
              </a:rPr>
              <a:t>[u] </a:t>
            </a:r>
            <a:r>
              <a:rPr sz="3600" dirty="0" err="1">
                <a:solidFill>
                  <a:srgbClr val="002060"/>
                </a:solidFill>
              </a:rPr>
              <a:t>como</a:t>
            </a:r>
            <a:r>
              <a:rPr sz="3600" dirty="0">
                <a:solidFill>
                  <a:srgbClr val="002060"/>
                </a:solidFill>
              </a:rPr>
              <a:t> </a:t>
            </a:r>
            <a:r>
              <a:rPr sz="3600" dirty="0" err="1">
                <a:solidFill>
                  <a:srgbClr val="002060"/>
                </a:solidFill>
              </a:rPr>
              <a:t>mejor</a:t>
            </a:r>
            <a:r>
              <a:rPr sz="3600" dirty="0">
                <a:solidFill>
                  <a:srgbClr val="002060"/>
                </a:solidFill>
              </a:rPr>
              <a:t> </a:t>
            </a:r>
            <a:r>
              <a:rPr sz="3600" dirty="0" err="1">
                <a:solidFill>
                  <a:srgbClr val="002060"/>
                </a:solidFill>
              </a:rPr>
              <a:t>costo</a:t>
            </a:r>
            <a:r>
              <a:rPr sz="3600" dirty="0">
                <a:solidFill>
                  <a:srgbClr val="002060"/>
                </a:solidFill>
              </a:rPr>
              <a:t> </a:t>
            </a:r>
            <a:r>
              <a:rPr sz="3600" dirty="0" err="1">
                <a:solidFill>
                  <a:srgbClr val="002060"/>
                </a:solidFill>
              </a:rPr>
              <a:t>conocido</a:t>
            </a:r>
            <a:r>
              <a:rPr sz="3600" dirty="0">
                <a:solidFill>
                  <a:srgbClr val="002060"/>
                </a:solidFill>
              </a:rPr>
              <a:t>.</a:t>
            </a:r>
          </a:p>
          <a:p>
            <a:pPr>
              <a:defRPr sz="2000"/>
            </a:pPr>
            <a:r>
              <a:rPr sz="3600" dirty="0">
                <a:solidFill>
                  <a:srgbClr val="002060"/>
                </a:solidFill>
              </a:rPr>
              <a:t>El </a:t>
            </a:r>
            <a:r>
              <a:rPr sz="3600" dirty="0" err="1">
                <a:solidFill>
                  <a:srgbClr val="002060"/>
                </a:solidFill>
              </a:rPr>
              <a:t>nodo</a:t>
            </a:r>
            <a:r>
              <a:rPr sz="3600" dirty="0">
                <a:solidFill>
                  <a:srgbClr val="002060"/>
                </a:solidFill>
              </a:rPr>
              <a:t> </a:t>
            </a:r>
            <a:r>
              <a:rPr sz="3600" dirty="0" err="1">
                <a:solidFill>
                  <a:srgbClr val="002060"/>
                </a:solidFill>
              </a:rPr>
              <a:t>extraído</a:t>
            </a:r>
            <a:r>
              <a:rPr sz="3600" dirty="0">
                <a:solidFill>
                  <a:srgbClr val="002060"/>
                </a:solidFill>
              </a:rPr>
              <a:t> con </a:t>
            </a:r>
            <a:r>
              <a:rPr sz="3600" dirty="0" err="1">
                <a:solidFill>
                  <a:srgbClr val="002060"/>
                </a:solidFill>
              </a:rPr>
              <a:t>menor</a:t>
            </a:r>
            <a:r>
              <a:rPr sz="3600" dirty="0">
                <a:solidFill>
                  <a:srgbClr val="002060"/>
                </a:solidFill>
              </a:rPr>
              <a:t> </a:t>
            </a:r>
            <a:r>
              <a:rPr sz="3600" dirty="0" err="1">
                <a:solidFill>
                  <a:srgbClr val="002060"/>
                </a:solidFill>
              </a:rPr>
              <a:t>dist</a:t>
            </a:r>
            <a:r>
              <a:rPr sz="3600" dirty="0">
                <a:solidFill>
                  <a:srgbClr val="002060"/>
                </a:solidFill>
              </a:rPr>
              <a:t> se </a:t>
            </a:r>
            <a:r>
              <a:rPr sz="3600" dirty="0" err="1">
                <a:solidFill>
                  <a:srgbClr val="002060"/>
                </a:solidFill>
              </a:rPr>
              <a:t>considera</a:t>
            </a:r>
            <a:r>
              <a:rPr sz="3600" dirty="0">
                <a:solidFill>
                  <a:srgbClr val="002060"/>
                </a:solidFill>
              </a:rPr>
              <a:t> </a:t>
            </a:r>
            <a:r>
              <a:rPr sz="3600" dirty="0" err="1">
                <a:solidFill>
                  <a:srgbClr val="002060"/>
                </a:solidFill>
              </a:rPr>
              <a:t>finalizado</a:t>
            </a:r>
            <a:r>
              <a:rPr sz="3600" dirty="0">
                <a:solidFill>
                  <a:srgbClr val="002060"/>
                </a:solidFill>
              </a:rPr>
              <a:t> (</a:t>
            </a:r>
            <a:r>
              <a:rPr sz="3600" dirty="0" err="1">
                <a:solidFill>
                  <a:srgbClr val="002060"/>
                </a:solidFill>
              </a:rPr>
              <a:t>óptimo</a:t>
            </a:r>
            <a:r>
              <a:rPr sz="3600" dirty="0">
                <a:solidFill>
                  <a:srgbClr val="002060"/>
                </a:solidFill>
              </a:rPr>
              <a:t>).</a:t>
            </a:r>
          </a:p>
          <a:p>
            <a:pPr>
              <a:defRPr sz="2000"/>
            </a:pPr>
            <a:r>
              <a:rPr sz="3600" dirty="0" err="1">
                <a:solidFill>
                  <a:srgbClr val="002060"/>
                </a:solidFill>
              </a:rPr>
              <a:t>Relaja</a:t>
            </a:r>
            <a:r>
              <a:rPr sz="3600" dirty="0">
                <a:solidFill>
                  <a:srgbClr val="002060"/>
                </a:solidFill>
              </a:rPr>
              <a:t> </a:t>
            </a:r>
            <a:r>
              <a:rPr sz="3600" dirty="0" err="1">
                <a:solidFill>
                  <a:srgbClr val="002060"/>
                </a:solidFill>
              </a:rPr>
              <a:t>aristas</a:t>
            </a:r>
            <a:r>
              <a:rPr sz="3600" dirty="0">
                <a:solidFill>
                  <a:srgbClr val="002060"/>
                </a:solidFill>
              </a:rPr>
              <a:t>: </a:t>
            </a:r>
            <a:r>
              <a:rPr sz="3600" dirty="0" err="1">
                <a:solidFill>
                  <a:srgbClr val="002060"/>
                </a:solidFill>
              </a:rPr>
              <a:t>mejora</a:t>
            </a:r>
            <a:r>
              <a:rPr sz="3600" dirty="0">
                <a:solidFill>
                  <a:srgbClr val="002060"/>
                </a:solidFill>
              </a:rPr>
              <a:t> </a:t>
            </a:r>
            <a:r>
              <a:rPr sz="3600" dirty="0" err="1">
                <a:solidFill>
                  <a:srgbClr val="002060"/>
                </a:solidFill>
              </a:rPr>
              <a:t>dist</a:t>
            </a:r>
            <a:r>
              <a:rPr sz="3600" dirty="0">
                <a:solidFill>
                  <a:srgbClr val="002060"/>
                </a:solidFill>
              </a:rPr>
              <a:t>[v] </a:t>
            </a:r>
            <a:r>
              <a:rPr sz="3600" dirty="0" err="1">
                <a:solidFill>
                  <a:srgbClr val="002060"/>
                </a:solidFill>
              </a:rPr>
              <a:t>si</a:t>
            </a:r>
            <a:r>
              <a:rPr sz="3600" dirty="0">
                <a:solidFill>
                  <a:srgbClr val="002060"/>
                </a:solidFill>
              </a:rPr>
              <a:t> </a:t>
            </a:r>
            <a:r>
              <a:rPr sz="3600" dirty="0" err="1">
                <a:solidFill>
                  <a:srgbClr val="002060"/>
                </a:solidFill>
              </a:rPr>
              <a:t>pasa</a:t>
            </a:r>
            <a:r>
              <a:rPr sz="3600" dirty="0">
                <a:solidFill>
                  <a:srgbClr val="002060"/>
                </a:solidFill>
              </a:rPr>
              <a:t> </a:t>
            </a:r>
            <a:r>
              <a:rPr sz="3600" dirty="0" err="1">
                <a:solidFill>
                  <a:srgbClr val="002060"/>
                </a:solidFill>
              </a:rPr>
              <a:t>por</a:t>
            </a:r>
            <a:r>
              <a:rPr sz="3600" dirty="0">
                <a:solidFill>
                  <a:srgbClr val="002060"/>
                </a:solidFill>
              </a:rPr>
              <a:t> u.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b="1" dirty="0">
                <a:solidFill>
                  <a:srgbClr val="002060"/>
                </a:solidFill>
              </a:rPr>
              <a:t>Dijkstra — </a:t>
            </a:r>
            <a:r>
              <a:rPr b="1" dirty="0" err="1">
                <a:solidFill>
                  <a:srgbClr val="002060"/>
                </a:solidFill>
              </a:rPr>
              <a:t>pseudocódigo</a:t>
            </a:r>
            <a:r>
              <a:rPr b="1" dirty="0">
                <a:solidFill>
                  <a:srgbClr val="002060"/>
                </a:solidFill>
              </a:rPr>
              <a:t> (con heap)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5440362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  <a:defRPr sz="1600">
                <a:latin typeface="Courier New"/>
              </a:defRPr>
            </a:pPr>
            <a:r>
              <a:rPr lang="en-US" sz="2400" dirty="0" err="1"/>
              <a:t>Inicializa</a:t>
            </a:r>
            <a:r>
              <a:rPr lang="en-US" sz="2400" dirty="0"/>
              <a:t> </a:t>
            </a:r>
            <a:r>
              <a:rPr lang="en-US" sz="2400" dirty="0" err="1"/>
              <a:t>dist</a:t>
            </a:r>
            <a:r>
              <a:rPr lang="en-US" sz="2400" dirty="0"/>
              <a:t>[u] = ∞, </a:t>
            </a:r>
            <a:r>
              <a:rPr lang="en-US" sz="2400" dirty="0" err="1"/>
              <a:t>dist</a:t>
            </a:r>
            <a:r>
              <a:rPr lang="en-US" sz="2400" dirty="0"/>
              <a:t>[source] = 0</a:t>
            </a:r>
          </a:p>
          <a:p>
            <a:pPr>
              <a:buFont typeface="+mj-lt"/>
              <a:buAutoNum type="arabicPeriod"/>
              <a:defRPr sz="1600">
                <a:latin typeface="Courier New"/>
              </a:defRPr>
            </a:pPr>
            <a:r>
              <a:rPr lang="en-US" sz="2400" dirty="0"/>
              <a:t>parent[u] = None</a:t>
            </a:r>
          </a:p>
          <a:p>
            <a:pPr>
              <a:buFont typeface="+mj-lt"/>
              <a:buAutoNum type="arabicPeriod"/>
              <a:defRPr sz="1600">
                <a:latin typeface="Courier New"/>
              </a:defRPr>
            </a:pPr>
            <a:r>
              <a:rPr lang="en-US" sz="2400" dirty="0"/>
              <a:t>heap = [(0, source)]</a:t>
            </a:r>
          </a:p>
          <a:p>
            <a:pPr>
              <a:buFont typeface="+mj-lt"/>
              <a:buAutoNum type="arabicPeriod"/>
              <a:defRPr sz="1600">
                <a:latin typeface="Courier New"/>
              </a:defRPr>
            </a:pPr>
            <a:endParaRPr lang="en-US" sz="2400" dirty="0"/>
          </a:p>
          <a:p>
            <a:pPr>
              <a:buFont typeface="+mj-lt"/>
              <a:buAutoNum type="arabicPeriod"/>
              <a:defRPr sz="1600">
                <a:latin typeface="Courier New"/>
              </a:defRPr>
            </a:pPr>
            <a:r>
              <a:rPr lang="en-US" sz="2400" dirty="0" err="1"/>
              <a:t>mientras</a:t>
            </a:r>
            <a:r>
              <a:rPr lang="en-US" sz="2400" dirty="0"/>
              <a:t> heap no </a:t>
            </a:r>
            <a:r>
              <a:rPr lang="en-US" sz="2400" dirty="0" err="1"/>
              <a:t>vacío</a:t>
            </a:r>
            <a:r>
              <a:rPr lang="en-US" sz="2400" dirty="0"/>
              <a:t>:</a:t>
            </a:r>
          </a:p>
          <a:p>
            <a:pPr>
              <a:buFont typeface="+mj-lt"/>
              <a:buAutoNum type="arabicPeriod"/>
              <a:defRPr sz="1600">
                <a:latin typeface="Courier New"/>
              </a:defRPr>
            </a:pPr>
            <a:r>
              <a:rPr lang="en-US" sz="2400" dirty="0"/>
              <a:t>    d, u = </a:t>
            </a:r>
            <a:r>
              <a:rPr lang="en-US" sz="2400" dirty="0" err="1"/>
              <a:t>extraer_min</a:t>
            </a:r>
            <a:r>
              <a:rPr lang="en-US" sz="2400" dirty="0"/>
              <a:t>(heap)</a:t>
            </a:r>
          </a:p>
          <a:p>
            <a:pPr>
              <a:buFont typeface="+mj-lt"/>
              <a:buAutoNum type="arabicPeriod"/>
              <a:defRPr sz="1600">
                <a:latin typeface="Courier New"/>
              </a:defRPr>
            </a:pPr>
            <a:r>
              <a:rPr lang="en-US" sz="2400" dirty="0"/>
              <a:t>    </a:t>
            </a:r>
            <a:r>
              <a:rPr lang="en-US" sz="2400" dirty="0" err="1"/>
              <a:t>si</a:t>
            </a:r>
            <a:r>
              <a:rPr lang="en-US" sz="2400" dirty="0"/>
              <a:t> d != </a:t>
            </a:r>
            <a:r>
              <a:rPr lang="en-US" sz="2400" dirty="0" err="1"/>
              <a:t>dist</a:t>
            </a:r>
            <a:r>
              <a:rPr lang="en-US" sz="2400" dirty="0"/>
              <a:t>[u]: </a:t>
            </a:r>
            <a:r>
              <a:rPr lang="en-US" sz="2400" dirty="0" err="1"/>
              <a:t>continuar</a:t>
            </a:r>
            <a:r>
              <a:rPr lang="en-US" sz="2400" dirty="0"/>
              <a:t>   # entrada obsoleta</a:t>
            </a:r>
          </a:p>
          <a:p>
            <a:pPr>
              <a:buFont typeface="+mj-lt"/>
              <a:buAutoNum type="arabicPeriod"/>
              <a:defRPr sz="1600">
                <a:latin typeface="Courier New"/>
              </a:defRPr>
            </a:pPr>
            <a:r>
              <a:rPr lang="en-US" sz="2400" dirty="0"/>
              <a:t>    para </a:t>
            </a:r>
            <a:r>
              <a:rPr lang="en-US" sz="2400" dirty="0" err="1"/>
              <a:t>cada</a:t>
            </a:r>
            <a:r>
              <a:rPr lang="en-US" sz="2400" dirty="0"/>
              <a:t> (v, w) </a:t>
            </a:r>
            <a:r>
              <a:rPr lang="en-US" sz="2400" dirty="0" err="1"/>
              <a:t>en</a:t>
            </a:r>
            <a:r>
              <a:rPr lang="en-US" sz="2400" dirty="0"/>
              <a:t> Ady[u]:</a:t>
            </a:r>
          </a:p>
          <a:p>
            <a:pPr>
              <a:buFont typeface="+mj-lt"/>
              <a:buAutoNum type="arabicPeriod"/>
              <a:defRPr sz="1600">
                <a:latin typeface="Courier New"/>
              </a:defRPr>
            </a:pPr>
            <a:r>
              <a:rPr lang="en-US" sz="2400" dirty="0"/>
              <a:t>        </a:t>
            </a:r>
            <a:r>
              <a:rPr lang="en-US" sz="2400" dirty="0" err="1"/>
              <a:t>si</a:t>
            </a:r>
            <a:r>
              <a:rPr lang="en-US" sz="2400" dirty="0"/>
              <a:t> w &lt; 0: error (no </a:t>
            </a:r>
            <a:r>
              <a:rPr lang="en-US" sz="2400" dirty="0" err="1"/>
              <a:t>válido</a:t>
            </a:r>
            <a:r>
              <a:rPr lang="en-US" sz="2400" dirty="0"/>
              <a:t> para Dijkstra)</a:t>
            </a:r>
          </a:p>
          <a:p>
            <a:pPr>
              <a:buFont typeface="+mj-lt"/>
              <a:buAutoNum type="arabicPeriod"/>
              <a:defRPr sz="1600">
                <a:latin typeface="Courier New"/>
              </a:defRPr>
            </a:pPr>
            <a:r>
              <a:rPr lang="en-US" sz="2400" dirty="0"/>
              <a:t>        </a:t>
            </a:r>
            <a:r>
              <a:rPr lang="en-US" sz="2400" dirty="0" err="1"/>
              <a:t>si</a:t>
            </a:r>
            <a:r>
              <a:rPr lang="en-US" sz="2400" dirty="0"/>
              <a:t> d + w &lt; </a:t>
            </a:r>
            <a:r>
              <a:rPr lang="en-US" sz="2400" dirty="0" err="1"/>
              <a:t>dist</a:t>
            </a:r>
            <a:r>
              <a:rPr lang="en-US" sz="2400" dirty="0"/>
              <a:t>[v]:</a:t>
            </a:r>
          </a:p>
          <a:p>
            <a:pPr>
              <a:buFont typeface="+mj-lt"/>
              <a:buAutoNum type="arabicPeriod"/>
              <a:defRPr sz="1600">
                <a:latin typeface="Courier New"/>
              </a:defRPr>
            </a:pPr>
            <a:r>
              <a:rPr lang="en-US" sz="2400" dirty="0"/>
              <a:t>            </a:t>
            </a:r>
            <a:r>
              <a:rPr lang="en-US" sz="2400" dirty="0" err="1"/>
              <a:t>dist</a:t>
            </a:r>
            <a:r>
              <a:rPr lang="en-US" sz="2400" dirty="0"/>
              <a:t>[v] = d + w</a:t>
            </a:r>
          </a:p>
          <a:p>
            <a:pPr>
              <a:buFont typeface="+mj-lt"/>
              <a:buAutoNum type="arabicPeriod"/>
              <a:defRPr sz="1600">
                <a:latin typeface="Courier New"/>
              </a:defRPr>
            </a:pPr>
            <a:r>
              <a:rPr lang="en-US" sz="2400" dirty="0"/>
              <a:t>            parent[v] = u</a:t>
            </a:r>
          </a:p>
          <a:p>
            <a:pPr>
              <a:buFont typeface="+mj-lt"/>
              <a:buAutoNum type="arabicPeriod"/>
              <a:defRPr sz="1600">
                <a:latin typeface="Courier New"/>
              </a:defRPr>
            </a:pPr>
            <a:r>
              <a:rPr lang="en-US" sz="2400" dirty="0"/>
              <a:t>            push(heap, (</a:t>
            </a:r>
            <a:r>
              <a:rPr lang="en-US" sz="2400" dirty="0" err="1"/>
              <a:t>dist</a:t>
            </a:r>
            <a:r>
              <a:rPr lang="en-US" sz="2400" dirty="0"/>
              <a:t>[v], v))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3BB8-76D9-476F-5D90-63BE7399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— </a:t>
            </a:r>
            <a:r>
              <a:rPr lang="en-US" dirty="0" err="1"/>
              <a:t>Funcionamiento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31A5E-14DD-F35B-13FA-DAC62FD29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248940" cy="4525963"/>
          </a:xfrm>
        </p:spPr>
        <p:txBody>
          <a:bodyPr/>
          <a:lstStyle/>
          <a:p>
            <a:r>
              <a:rPr lang="es-ES" dirty="0">
                <a:cs typeface="Arial" panose="020B0604020202020204" pitchFamily="34" charset="0"/>
              </a:rPr>
              <a:t>Funciona etiquetando los vértices o nodos: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6BFFE-8D45-0ABA-9FBD-2517BBF0A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550" y="1417638"/>
            <a:ext cx="3371850" cy="1762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77C08A-7837-D792-79E4-181ED0286C9F}"/>
                  </a:ext>
                </a:extLst>
              </p:cNvPr>
              <p:cNvSpPr txBox="1"/>
              <p:nvPr/>
            </p:nvSpPr>
            <p:spPr>
              <a:xfrm>
                <a:off x="3867164" y="3678238"/>
                <a:ext cx="2918363" cy="987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6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6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8,</m:t>
                              </m:r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6000" dirty="0">
                              <a:solidFill>
                                <a:srgbClr val="002060"/>
                              </a:solidFill>
                            </a:rPr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6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6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6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77C08A-7837-D792-79E4-181ED0286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164" y="3678238"/>
                <a:ext cx="2918363" cy="987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A36A4A1-9E70-A3FA-2A32-53ABAD0B72A7}"/>
              </a:ext>
            </a:extLst>
          </p:cNvPr>
          <p:cNvSpPr txBox="1"/>
          <p:nvPr/>
        </p:nvSpPr>
        <p:spPr>
          <a:xfrm>
            <a:off x="1641398" y="5074349"/>
            <a:ext cx="303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002060"/>
                </a:solidFill>
                <a:cs typeface="Arial" panose="020B0604020202020204" pitchFamily="34" charset="0"/>
              </a:rPr>
              <a:t>Acumulado</a:t>
            </a:r>
            <a:endParaRPr lang="es-ES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A6E737-CC5C-DB0A-2A84-2B99CDB76ABC}"/>
              </a:ext>
            </a:extLst>
          </p:cNvPr>
          <p:cNvCxnSpPr>
            <a:stCxn id="6" idx="0"/>
          </p:cNvCxnSpPr>
          <p:nvPr/>
        </p:nvCxnSpPr>
        <p:spPr>
          <a:xfrm flipV="1">
            <a:off x="3158471" y="4610450"/>
            <a:ext cx="922884" cy="46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DBD2CC-3516-76D2-4725-220FACBBCB9A}"/>
              </a:ext>
            </a:extLst>
          </p:cNvPr>
          <p:cNvSpPr txBox="1"/>
          <p:nvPr/>
        </p:nvSpPr>
        <p:spPr>
          <a:xfrm>
            <a:off x="5268454" y="5074349"/>
            <a:ext cx="303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002060"/>
                </a:solidFill>
                <a:cs typeface="Arial" panose="020B0604020202020204" pitchFamily="34" charset="0"/>
              </a:rPr>
              <a:t>Predecesor</a:t>
            </a:r>
            <a:endParaRPr lang="es-ES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B7C95A-4810-929C-0D65-7E9B5C886D60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H="1" flipV="1">
            <a:off x="5326346" y="4666073"/>
            <a:ext cx="1459181" cy="40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318D96-F917-8FAB-8FCE-E57FC63A8A61}"/>
              </a:ext>
            </a:extLst>
          </p:cNvPr>
          <p:cNvSpPr txBox="1"/>
          <p:nvPr/>
        </p:nvSpPr>
        <p:spPr>
          <a:xfrm>
            <a:off x="7494220" y="4204283"/>
            <a:ext cx="3034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002060"/>
                </a:solidFill>
                <a:cs typeface="Arial" panose="020B0604020202020204" pitchFamily="34" charset="0"/>
              </a:rPr>
              <a:t>Iteración</a:t>
            </a:r>
            <a:endParaRPr lang="es-ES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D7FC78-FDBC-1384-B23B-B9D34049CDEE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6739503" y="4496670"/>
            <a:ext cx="7547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91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3875648" y="2737858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B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859283" y="2722781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D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840354" y="2722202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H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824327" y="814203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A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07962" y="799126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C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89033" y="798547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F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824327" y="4261212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G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789033" y="4261212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E</a:t>
            </a:r>
            <a:endParaRPr lang="es-ES" sz="4400" dirty="0">
              <a:solidFill>
                <a:srgbClr val="022274"/>
              </a:solidFill>
            </a:endParaRPr>
          </a:p>
        </p:txBody>
      </p:sp>
      <p:cxnSp>
        <p:nvCxnSpPr>
          <p:cNvPr id="34" name="Straight Connector 33"/>
          <p:cNvCxnSpPr>
            <a:stCxn id="27" idx="6"/>
            <a:endCxn id="28" idx="2"/>
          </p:cNvCxnSpPr>
          <p:nvPr/>
        </p:nvCxnSpPr>
        <p:spPr>
          <a:xfrm flipV="1">
            <a:off x="2738727" y="1256326"/>
            <a:ext cx="2069235" cy="15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8" idx="6"/>
            <a:endCxn id="29" idx="2"/>
          </p:cNvCxnSpPr>
          <p:nvPr/>
        </p:nvCxnSpPr>
        <p:spPr>
          <a:xfrm flipV="1">
            <a:off x="5722362" y="1255747"/>
            <a:ext cx="2066671" cy="579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5"/>
            <a:endCxn id="24" idx="1"/>
          </p:cNvCxnSpPr>
          <p:nvPr/>
        </p:nvCxnSpPr>
        <p:spPr>
          <a:xfrm>
            <a:off x="2604816" y="1594692"/>
            <a:ext cx="1404743" cy="1277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3"/>
            <a:endCxn id="30" idx="7"/>
          </p:cNvCxnSpPr>
          <p:nvPr/>
        </p:nvCxnSpPr>
        <p:spPr>
          <a:xfrm flipH="1">
            <a:off x="2604816" y="3518347"/>
            <a:ext cx="1404743" cy="876776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4" idx="6"/>
            <a:endCxn id="25" idx="2"/>
          </p:cNvCxnSpPr>
          <p:nvPr/>
        </p:nvCxnSpPr>
        <p:spPr>
          <a:xfrm flipV="1">
            <a:off x="4790048" y="3179981"/>
            <a:ext cx="2069235" cy="15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8" idx="5"/>
            <a:endCxn id="25" idx="1"/>
          </p:cNvCxnSpPr>
          <p:nvPr/>
        </p:nvCxnSpPr>
        <p:spPr>
          <a:xfrm>
            <a:off x="5588451" y="1579615"/>
            <a:ext cx="1404743" cy="1277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5" idx="7"/>
            <a:endCxn id="29" idx="4"/>
          </p:cNvCxnSpPr>
          <p:nvPr/>
        </p:nvCxnSpPr>
        <p:spPr>
          <a:xfrm flipV="1">
            <a:off x="7639772" y="1712947"/>
            <a:ext cx="606461" cy="1143745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" idx="6"/>
            <a:endCxn id="32" idx="2"/>
          </p:cNvCxnSpPr>
          <p:nvPr/>
        </p:nvCxnSpPr>
        <p:spPr>
          <a:xfrm>
            <a:off x="2738727" y="4718412"/>
            <a:ext cx="5050306" cy="0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5" idx="5"/>
            <a:endCxn id="32" idx="0"/>
          </p:cNvCxnSpPr>
          <p:nvPr/>
        </p:nvCxnSpPr>
        <p:spPr>
          <a:xfrm>
            <a:off x="7639772" y="3503270"/>
            <a:ext cx="606461" cy="757942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9" idx="5"/>
            <a:endCxn id="26" idx="1"/>
          </p:cNvCxnSpPr>
          <p:nvPr/>
        </p:nvCxnSpPr>
        <p:spPr>
          <a:xfrm>
            <a:off x="8569522" y="1579036"/>
            <a:ext cx="1404743" cy="1277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6" idx="3"/>
            <a:endCxn id="32" idx="7"/>
          </p:cNvCxnSpPr>
          <p:nvPr/>
        </p:nvCxnSpPr>
        <p:spPr>
          <a:xfrm flipH="1">
            <a:off x="8569522" y="3502691"/>
            <a:ext cx="1404743" cy="892432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34566" y="569410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dirty="0"/>
          </a:p>
        </p:txBody>
      </p:sp>
      <p:sp>
        <p:nvSpPr>
          <p:cNvPr id="56" name="TextBox 55"/>
          <p:cNvSpPr txBox="1"/>
          <p:nvPr/>
        </p:nvSpPr>
        <p:spPr>
          <a:xfrm>
            <a:off x="6477268" y="541676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ES" dirty="0"/>
          </a:p>
        </p:txBody>
      </p:sp>
      <p:sp>
        <p:nvSpPr>
          <p:cNvPr id="57" name="TextBox 56"/>
          <p:cNvSpPr txBox="1"/>
          <p:nvPr/>
        </p:nvSpPr>
        <p:spPr>
          <a:xfrm>
            <a:off x="5370232" y="254762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dirty="0"/>
          </a:p>
        </p:txBody>
      </p:sp>
      <p:sp>
        <p:nvSpPr>
          <p:cNvPr id="58" name="TextBox 57"/>
          <p:cNvSpPr txBox="1"/>
          <p:nvPr/>
        </p:nvSpPr>
        <p:spPr>
          <a:xfrm>
            <a:off x="9359124" y="371881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dirty="0"/>
          </a:p>
        </p:txBody>
      </p:sp>
      <p:sp>
        <p:nvSpPr>
          <p:cNvPr id="59" name="TextBox 58"/>
          <p:cNvSpPr txBox="1"/>
          <p:nvPr/>
        </p:nvSpPr>
        <p:spPr>
          <a:xfrm>
            <a:off x="6343357" y="1734140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dirty="0"/>
          </a:p>
        </p:txBody>
      </p:sp>
      <p:sp>
        <p:nvSpPr>
          <p:cNvPr id="60" name="TextBox 59"/>
          <p:cNvSpPr txBox="1"/>
          <p:nvPr/>
        </p:nvSpPr>
        <p:spPr>
          <a:xfrm>
            <a:off x="7466154" y="1721515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dirty="0"/>
          </a:p>
        </p:txBody>
      </p:sp>
      <p:sp>
        <p:nvSpPr>
          <p:cNvPr id="61" name="TextBox 60"/>
          <p:cNvSpPr txBox="1"/>
          <p:nvPr/>
        </p:nvSpPr>
        <p:spPr>
          <a:xfrm>
            <a:off x="5486350" y="411414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dirty="0"/>
          </a:p>
        </p:txBody>
      </p:sp>
      <p:sp>
        <p:nvSpPr>
          <p:cNvPr id="62" name="TextBox 61"/>
          <p:cNvSpPr txBox="1"/>
          <p:nvPr/>
        </p:nvSpPr>
        <p:spPr>
          <a:xfrm>
            <a:off x="3300997" y="168813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ES" dirty="0"/>
          </a:p>
        </p:txBody>
      </p:sp>
      <p:sp>
        <p:nvSpPr>
          <p:cNvPr id="64" name="TextBox 63"/>
          <p:cNvSpPr txBox="1"/>
          <p:nvPr/>
        </p:nvSpPr>
        <p:spPr>
          <a:xfrm>
            <a:off x="9324428" y="1691027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ES" dirty="0"/>
          </a:p>
        </p:txBody>
      </p:sp>
      <p:sp>
        <p:nvSpPr>
          <p:cNvPr id="66" name="TextBox 65"/>
          <p:cNvSpPr txBox="1"/>
          <p:nvPr/>
        </p:nvSpPr>
        <p:spPr>
          <a:xfrm>
            <a:off x="3367952" y="371881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ES" dirty="0"/>
          </a:p>
        </p:txBody>
      </p:sp>
      <p:sp>
        <p:nvSpPr>
          <p:cNvPr id="67" name="TextBox 66"/>
          <p:cNvSpPr txBox="1"/>
          <p:nvPr/>
        </p:nvSpPr>
        <p:spPr>
          <a:xfrm>
            <a:off x="7427076" y="3683389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2390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1824327" y="814203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A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875648" y="2737858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B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859283" y="2722781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D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840354" y="2722202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H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07962" y="799126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C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89033" y="798547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F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824327" y="4261212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G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789033" y="4261212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E</a:t>
            </a:r>
            <a:endParaRPr lang="es-ES" sz="4400" dirty="0">
              <a:solidFill>
                <a:srgbClr val="022274"/>
              </a:solidFill>
            </a:endParaRPr>
          </a:p>
        </p:txBody>
      </p:sp>
      <p:cxnSp>
        <p:nvCxnSpPr>
          <p:cNvPr id="34" name="Straight Connector 33"/>
          <p:cNvCxnSpPr>
            <a:stCxn id="27" idx="6"/>
            <a:endCxn id="28" idx="2"/>
          </p:cNvCxnSpPr>
          <p:nvPr/>
        </p:nvCxnSpPr>
        <p:spPr>
          <a:xfrm flipV="1">
            <a:off x="2738727" y="1256326"/>
            <a:ext cx="2069235" cy="15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8" idx="6"/>
            <a:endCxn id="29" idx="2"/>
          </p:cNvCxnSpPr>
          <p:nvPr/>
        </p:nvCxnSpPr>
        <p:spPr>
          <a:xfrm flipV="1">
            <a:off x="5722362" y="1255747"/>
            <a:ext cx="2066671" cy="579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5"/>
            <a:endCxn id="24" idx="1"/>
          </p:cNvCxnSpPr>
          <p:nvPr/>
        </p:nvCxnSpPr>
        <p:spPr>
          <a:xfrm>
            <a:off x="2604816" y="1594692"/>
            <a:ext cx="1404743" cy="1277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3"/>
            <a:endCxn id="30" idx="7"/>
          </p:cNvCxnSpPr>
          <p:nvPr/>
        </p:nvCxnSpPr>
        <p:spPr>
          <a:xfrm flipH="1">
            <a:off x="2604816" y="3518347"/>
            <a:ext cx="1404743" cy="876776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4" idx="6"/>
            <a:endCxn id="25" idx="2"/>
          </p:cNvCxnSpPr>
          <p:nvPr/>
        </p:nvCxnSpPr>
        <p:spPr>
          <a:xfrm flipV="1">
            <a:off x="4790048" y="3179981"/>
            <a:ext cx="2069235" cy="15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8" idx="5"/>
            <a:endCxn id="25" idx="1"/>
          </p:cNvCxnSpPr>
          <p:nvPr/>
        </p:nvCxnSpPr>
        <p:spPr>
          <a:xfrm>
            <a:off x="5588451" y="1579615"/>
            <a:ext cx="1404743" cy="1277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5" idx="7"/>
            <a:endCxn id="29" idx="4"/>
          </p:cNvCxnSpPr>
          <p:nvPr/>
        </p:nvCxnSpPr>
        <p:spPr>
          <a:xfrm flipV="1">
            <a:off x="7639772" y="1712947"/>
            <a:ext cx="606461" cy="1143745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" idx="6"/>
            <a:endCxn id="32" idx="2"/>
          </p:cNvCxnSpPr>
          <p:nvPr/>
        </p:nvCxnSpPr>
        <p:spPr>
          <a:xfrm>
            <a:off x="2738727" y="4718412"/>
            <a:ext cx="5050306" cy="0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5" idx="5"/>
            <a:endCxn id="32" idx="0"/>
          </p:cNvCxnSpPr>
          <p:nvPr/>
        </p:nvCxnSpPr>
        <p:spPr>
          <a:xfrm>
            <a:off x="7639772" y="3503270"/>
            <a:ext cx="606461" cy="757942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9" idx="5"/>
            <a:endCxn id="26" idx="1"/>
          </p:cNvCxnSpPr>
          <p:nvPr/>
        </p:nvCxnSpPr>
        <p:spPr>
          <a:xfrm>
            <a:off x="8569522" y="1579036"/>
            <a:ext cx="1404743" cy="1277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6" idx="3"/>
            <a:endCxn id="32" idx="7"/>
          </p:cNvCxnSpPr>
          <p:nvPr/>
        </p:nvCxnSpPr>
        <p:spPr>
          <a:xfrm flipH="1">
            <a:off x="8569522" y="3502691"/>
            <a:ext cx="1404743" cy="892432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34566" y="569410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dirty="0"/>
          </a:p>
        </p:txBody>
      </p:sp>
      <p:sp>
        <p:nvSpPr>
          <p:cNvPr id="56" name="TextBox 55"/>
          <p:cNvSpPr txBox="1"/>
          <p:nvPr/>
        </p:nvSpPr>
        <p:spPr>
          <a:xfrm>
            <a:off x="6477268" y="541676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ES" dirty="0"/>
          </a:p>
        </p:txBody>
      </p:sp>
      <p:sp>
        <p:nvSpPr>
          <p:cNvPr id="57" name="TextBox 56"/>
          <p:cNvSpPr txBox="1"/>
          <p:nvPr/>
        </p:nvSpPr>
        <p:spPr>
          <a:xfrm>
            <a:off x="5370232" y="254762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dirty="0"/>
          </a:p>
        </p:txBody>
      </p:sp>
      <p:sp>
        <p:nvSpPr>
          <p:cNvPr id="58" name="TextBox 57"/>
          <p:cNvSpPr txBox="1"/>
          <p:nvPr/>
        </p:nvSpPr>
        <p:spPr>
          <a:xfrm>
            <a:off x="9359124" y="371881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dirty="0"/>
          </a:p>
        </p:txBody>
      </p:sp>
      <p:sp>
        <p:nvSpPr>
          <p:cNvPr id="59" name="TextBox 58"/>
          <p:cNvSpPr txBox="1"/>
          <p:nvPr/>
        </p:nvSpPr>
        <p:spPr>
          <a:xfrm>
            <a:off x="6343357" y="1734140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dirty="0"/>
          </a:p>
        </p:txBody>
      </p:sp>
      <p:sp>
        <p:nvSpPr>
          <p:cNvPr id="60" name="TextBox 59"/>
          <p:cNvSpPr txBox="1"/>
          <p:nvPr/>
        </p:nvSpPr>
        <p:spPr>
          <a:xfrm>
            <a:off x="7466154" y="1721515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dirty="0"/>
          </a:p>
        </p:txBody>
      </p:sp>
      <p:sp>
        <p:nvSpPr>
          <p:cNvPr id="61" name="TextBox 60"/>
          <p:cNvSpPr txBox="1"/>
          <p:nvPr/>
        </p:nvSpPr>
        <p:spPr>
          <a:xfrm>
            <a:off x="5486350" y="411414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dirty="0"/>
          </a:p>
        </p:txBody>
      </p:sp>
      <p:sp>
        <p:nvSpPr>
          <p:cNvPr id="62" name="TextBox 61"/>
          <p:cNvSpPr txBox="1"/>
          <p:nvPr/>
        </p:nvSpPr>
        <p:spPr>
          <a:xfrm>
            <a:off x="3300997" y="168813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ES" dirty="0"/>
          </a:p>
        </p:txBody>
      </p:sp>
      <p:sp>
        <p:nvSpPr>
          <p:cNvPr id="64" name="TextBox 63"/>
          <p:cNvSpPr txBox="1"/>
          <p:nvPr/>
        </p:nvSpPr>
        <p:spPr>
          <a:xfrm>
            <a:off x="9324428" y="1691027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ES" dirty="0"/>
          </a:p>
        </p:txBody>
      </p:sp>
      <p:sp>
        <p:nvSpPr>
          <p:cNvPr id="66" name="TextBox 65"/>
          <p:cNvSpPr txBox="1"/>
          <p:nvPr/>
        </p:nvSpPr>
        <p:spPr>
          <a:xfrm>
            <a:off x="3367952" y="371881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ES" dirty="0"/>
          </a:p>
        </p:txBody>
      </p:sp>
      <p:sp>
        <p:nvSpPr>
          <p:cNvPr id="67" name="TextBox 66"/>
          <p:cNvSpPr txBox="1"/>
          <p:nvPr/>
        </p:nvSpPr>
        <p:spPr>
          <a:xfrm>
            <a:off x="7427076" y="3683389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15483" y="273014"/>
                <a:ext cx="1797159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0,−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83" y="273014"/>
                <a:ext cx="1797159" cy="592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85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 dirty="0" err="1">
                <a:solidFill>
                  <a:srgbClr val="002060"/>
                </a:solidFill>
              </a:rPr>
              <a:t>Objetivos</a:t>
            </a:r>
            <a:r>
              <a:rPr b="1" dirty="0">
                <a:solidFill>
                  <a:srgbClr val="002060"/>
                </a:solidFill>
              </a:rPr>
              <a:t> de </a:t>
            </a:r>
            <a:r>
              <a:rPr b="1" dirty="0" err="1">
                <a:solidFill>
                  <a:srgbClr val="002060"/>
                </a:solidFill>
              </a:rPr>
              <a:t>aprendizaje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 sz="2000"/>
            </a:pPr>
            <a:r>
              <a:rPr sz="3600" dirty="0" err="1">
                <a:solidFill>
                  <a:srgbClr val="002060"/>
                </a:solidFill>
              </a:rPr>
              <a:t>Comprender</a:t>
            </a:r>
            <a:r>
              <a:rPr sz="3600" dirty="0">
                <a:solidFill>
                  <a:srgbClr val="002060"/>
                </a:solidFill>
              </a:rPr>
              <a:t> </a:t>
            </a:r>
            <a:r>
              <a:rPr sz="3600" dirty="0" err="1">
                <a:solidFill>
                  <a:srgbClr val="002060"/>
                </a:solidFill>
              </a:rPr>
              <a:t>qué</a:t>
            </a:r>
            <a:r>
              <a:rPr sz="3600" dirty="0">
                <a:solidFill>
                  <a:srgbClr val="002060"/>
                </a:solidFill>
              </a:rPr>
              <a:t> es un heap (min-heap) y </a:t>
            </a:r>
            <a:r>
              <a:rPr sz="3600" dirty="0" err="1">
                <a:solidFill>
                  <a:srgbClr val="002060"/>
                </a:solidFill>
              </a:rPr>
              <a:t>su</a:t>
            </a:r>
            <a:r>
              <a:rPr sz="3600" dirty="0">
                <a:solidFill>
                  <a:srgbClr val="002060"/>
                </a:solidFill>
              </a:rPr>
              <a:t> </a:t>
            </a:r>
            <a:r>
              <a:rPr sz="3600" dirty="0" err="1">
                <a:solidFill>
                  <a:srgbClr val="002060"/>
                </a:solidFill>
              </a:rPr>
              <a:t>relación</a:t>
            </a:r>
            <a:r>
              <a:rPr sz="3600" dirty="0">
                <a:solidFill>
                  <a:srgbClr val="002060"/>
                </a:solidFill>
              </a:rPr>
              <a:t> con colas de </a:t>
            </a:r>
            <a:r>
              <a:rPr sz="3600" dirty="0" err="1">
                <a:solidFill>
                  <a:srgbClr val="002060"/>
                </a:solidFill>
              </a:rPr>
              <a:t>prioridad</a:t>
            </a:r>
            <a:r>
              <a:rPr sz="3600" dirty="0">
                <a:solidFill>
                  <a:srgbClr val="002060"/>
                </a:solidFill>
              </a:rPr>
              <a:t>.</a:t>
            </a:r>
          </a:p>
          <a:p>
            <a:pPr>
              <a:defRPr sz="2000"/>
            </a:pPr>
            <a:r>
              <a:rPr sz="3600" dirty="0" err="1">
                <a:solidFill>
                  <a:srgbClr val="002060"/>
                </a:solidFill>
              </a:rPr>
              <a:t>Entender</a:t>
            </a:r>
            <a:r>
              <a:rPr sz="3600" dirty="0">
                <a:solidFill>
                  <a:srgbClr val="002060"/>
                </a:solidFill>
              </a:rPr>
              <a:t> </a:t>
            </a:r>
            <a:r>
              <a:rPr sz="3600" dirty="0" err="1">
                <a:solidFill>
                  <a:srgbClr val="002060"/>
                </a:solidFill>
              </a:rPr>
              <a:t>el</a:t>
            </a:r>
            <a:r>
              <a:rPr sz="3600" dirty="0">
                <a:solidFill>
                  <a:srgbClr val="002060"/>
                </a:solidFill>
              </a:rPr>
              <a:t> </a:t>
            </a:r>
            <a:r>
              <a:rPr sz="3600" dirty="0" err="1">
                <a:solidFill>
                  <a:srgbClr val="002060"/>
                </a:solidFill>
              </a:rPr>
              <a:t>algoritmo</a:t>
            </a:r>
            <a:r>
              <a:rPr sz="3600" dirty="0">
                <a:solidFill>
                  <a:srgbClr val="002060"/>
                </a:solidFill>
              </a:rPr>
              <a:t> de Dijkstra y sus </a:t>
            </a:r>
            <a:r>
              <a:rPr sz="3600" dirty="0" err="1">
                <a:solidFill>
                  <a:srgbClr val="002060"/>
                </a:solidFill>
              </a:rPr>
              <a:t>invariantes</a:t>
            </a:r>
            <a:r>
              <a:rPr sz="3600" dirty="0">
                <a:solidFill>
                  <a:srgbClr val="002060"/>
                </a:solidFill>
              </a:rPr>
              <a:t> clave.</a:t>
            </a:r>
          </a:p>
          <a:p>
            <a:pPr>
              <a:defRPr sz="2000"/>
            </a:pPr>
            <a:r>
              <a:rPr sz="3600" dirty="0" err="1">
                <a:solidFill>
                  <a:srgbClr val="002060"/>
                </a:solidFill>
              </a:rPr>
              <a:t>Implementar</a:t>
            </a:r>
            <a:r>
              <a:rPr sz="3600" dirty="0">
                <a:solidFill>
                  <a:srgbClr val="002060"/>
                </a:solidFill>
              </a:rPr>
              <a:t> Dijkstra con heap (priority queue) y </a:t>
            </a:r>
            <a:r>
              <a:rPr sz="3600" dirty="0" err="1">
                <a:solidFill>
                  <a:srgbClr val="002060"/>
                </a:solidFill>
              </a:rPr>
              <a:t>reconstrucción</a:t>
            </a:r>
            <a:r>
              <a:rPr sz="3600" dirty="0">
                <a:solidFill>
                  <a:srgbClr val="002060"/>
                </a:solidFill>
              </a:rPr>
              <a:t> de </a:t>
            </a:r>
            <a:r>
              <a:rPr sz="3600" dirty="0" err="1">
                <a:solidFill>
                  <a:srgbClr val="002060"/>
                </a:solidFill>
              </a:rPr>
              <a:t>camino</a:t>
            </a:r>
            <a:r>
              <a:rPr sz="3600" dirty="0">
                <a:solidFill>
                  <a:srgbClr val="00206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4807962" y="798836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C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875648" y="2737858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B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859283" y="2722781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D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840354" y="2722202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H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824327" y="814203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A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89033" y="798547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F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824327" y="4261212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G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789033" y="4261212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E</a:t>
            </a:r>
            <a:endParaRPr lang="es-ES" sz="4400" dirty="0">
              <a:solidFill>
                <a:srgbClr val="022274"/>
              </a:solidFill>
            </a:endParaRPr>
          </a:p>
        </p:txBody>
      </p:sp>
      <p:cxnSp>
        <p:nvCxnSpPr>
          <p:cNvPr id="34" name="Straight Connector 33"/>
          <p:cNvCxnSpPr>
            <a:stCxn id="27" idx="6"/>
            <a:endCxn id="28" idx="2"/>
          </p:cNvCxnSpPr>
          <p:nvPr/>
        </p:nvCxnSpPr>
        <p:spPr>
          <a:xfrm flipV="1">
            <a:off x="2738727" y="1256326"/>
            <a:ext cx="2069235" cy="15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8" idx="6"/>
            <a:endCxn id="29" idx="2"/>
          </p:cNvCxnSpPr>
          <p:nvPr/>
        </p:nvCxnSpPr>
        <p:spPr>
          <a:xfrm flipV="1">
            <a:off x="5722362" y="1255747"/>
            <a:ext cx="2066671" cy="579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5"/>
            <a:endCxn id="24" idx="1"/>
          </p:cNvCxnSpPr>
          <p:nvPr/>
        </p:nvCxnSpPr>
        <p:spPr>
          <a:xfrm>
            <a:off x="2604816" y="1594692"/>
            <a:ext cx="1404743" cy="1277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3"/>
            <a:endCxn id="30" idx="7"/>
          </p:cNvCxnSpPr>
          <p:nvPr/>
        </p:nvCxnSpPr>
        <p:spPr>
          <a:xfrm flipH="1">
            <a:off x="2604816" y="3518347"/>
            <a:ext cx="1404743" cy="876776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4" idx="6"/>
            <a:endCxn id="25" idx="2"/>
          </p:cNvCxnSpPr>
          <p:nvPr/>
        </p:nvCxnSpPr>
        <p:spPr>
          <a:xfrm flipV="1">
            <a:off x="4790048" y="3179981"/>
            <a:ext cx="2069235" cy="15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8" idx="5"/>
            <a:endCxn id="25" idx="1"/>
          </p:cNvCxnSpPr>
          <p:nvPr/>
        </p:nvCxnSpPr>
        <p:spPr>
          <a:xfrm>
            <a:off x="5588451" y="1579615"/>
            <a:ext cx="1404743" cy="1277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5" idx="7"/>
            <a:endCxn id="29" idx="4"/>
          </p:cNvCxnSpPr>
          <p:nvPr/>
        </p:nvCxnSpPr>
        <p:spPr>
          <a:xfrm flipV="1">
            <a:off x="7639772" y="1712947"/>
            <a:ext cx="606461" cy="1143745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" idx="6"/>
            <a:endCxn id="32" idx="2"/>
          </p:cNvCxnSpPr>
          <p:nvPr/>
        </p:nvCxnSpPr>
        <p:spPr>
          <a:xfrm>
            <a:off x="2738727" y="4718412"/>
            <a:ext cx="5050306" cy="0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5" idx="5"/>
            <a:endCxn id="32" idx="0"/>
          </p:cNvCxnSpPr>
          <p:nvPr/>
        </p:nvCxnSpPr>
        <p:spPr>
          <a:xfrm>
            <a:off x="7639772" y="3503270"/>
            <a:ext cx="606461" cy="757942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9" idx="5"/>
            <a:endCxn id="26" idx="1"/>
          </p:cNvCxnSpPr>
          <p:nvPr/>
        </p:nvCxnSpPr>
        <p:spPr>
          <a:xfrm>
            <a:off x="8569522" y="1579036"/>
            <a:ext cx="1404743" cy="1277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6" idx="3"/>
            <a:endCxn id="32" idx="7"/>
          </p:cNvCxnSpPr>
          <p:nvPr/>
        </p:nvCxnSpPr>
        <p:spPr>
          <a:xfrm flipH="1">
            <a:off x="8569522" y="3502691"/>
            <a:ext cx="1404743" cy="892432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34566" y="569410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dirty="0"/>
          </a:p>
        </p:txBody>
      </p:sp>
      <p:sp>
        <p:nvSpPr>
          <p:cNvPr id="56" name="TextBox 55"/>
          <p:cNvSpPr txBox="1"/>
          <p:nvPr/>
        </p:nvSpPr>
        <p:spPr>
          <a:xfrm>
            <a:off x="6477268" y="541676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ES" dirty="0"/>
          </a:p>
        </p:txBody>
      </p:sp>
      <p:sp>
        <p:nvSpPr>
          <p:cNvPr id="57" name="TextBox 56"/>
          <p:cNvSpPr txBox="1"/>
          <p:nvPr/>
        </p:nvSpPr>
        <p:spPr>
          <a:xfrm>
            <a:off x="5370232" y="254762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dirty="0"/>
          </a:p>
        </p:txBody>
      </p:sp>
      <p:sp>
        <p:nvSpPr>
          <p:cNvPr id="58" name="TextBox 57"/>
          <p:cNvSpPr txBox="1"/>
          <p:nvPr/>
        </p:nvSpPr>
        <p:spPr>
          <a:xfrm>
            <a:off x="9359124" y="371881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dirty="0"/>
          </a:p>
        </p:txBody>
      </p:sp>
      <p:sp>
        <p:nvSpPr>
          <p:cNvPr id="59" name="TextBox 58"/>
          <p:cNvSpPr txBox="1"/>
          <p:nvPr/>
        </p:nvSpPr>
        <p:spPr>
          <a:xfrm>
            <a:off x="6343357" y="1734140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dirty="0"/>
          </a:p>
        </p:txBody>
      </p:sp>
      <p:sp>
        <p:nvSpPr>
          <p:cNvPr id="60" name="TextBox 59"/>
          <p:cNvSpPr txBox="1"/>
          <p:nvPr/>
        </p:nvSpPr>
        <p:spPr>
          <a:xfrm>
            <a:off x="7466154" y="1721515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dirty="0"/>
          </a:p>
        </p:txBody>
      </p:sp>
      <p:sp>
        <p:nvSpPr>
          <p:cNvPr id="61" name="TextBox 60"/>
          <p:cNvSpPr txBox="1"/>
          <p:nvPr/>
        </p:nvSpPr>
        <p:spPr>
          <a:xfrm>
            <a:off x="5486350" y="411414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dirty="0"/>
          </a:p>
        </p:txBody>
      </p:sp>
      <p:sp>
        <p:nvSpPr>
          <p:cNvPr id="62" name="TextBox 61"/>
          <p:cNvSpPr txBox="1"/>
          <p:nvPr/>
        </p:nvSpPr>
        <p:spPr>
          <a:xfrm>
            <a:off x="3300997" y="168813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ES" dirty="0"/>
          </a:p>
        </p:txBody>
      </p:sp>
      <p:sp>
        <p:nvSpPr>
          <p:cNvPr id="64" name="TextBox 63"/>
          <p:cNvSpPr txBox="1"/>
          <p:nvPr/>
        </p:nvSpPr>
        <p:spPr>
          <a:xfrm>
            <a:off x="9324428" y="1691027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ES" dirty="0"/>
          </a:p>
        </p:txBody>
      </p:sp>
      <p:sp>
        <p:nvSpPr>
          <p:cNvPr id="66" name="TextBox 65"/>
          <p:cNvSpPr txBox="1"/>
          <p:nvPr/>
        </p:nvSpPr>
        <p:spPr>
          <a:xfrm>
            <a:off x="3367952" y="371881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ES" dirty="0"/>
          </a:p>
        </p:txBody>
      </p:sp>
      <p:sp>
        <p:nvSpPr>
          <p:cNvPr id="67" name="TextBox 66"/>
          <p:cNvSpPr txBox="1"/>
          <p:nvPr/>
        </p:nvSpPr>
        <p:spPr>
          <a:xfrm>
            <a:off x="7427076" y="3683389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15483" y="273014"/>
                <a:ext cx="1797159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0,−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83" y="273014"/>
                <a:ext cx="1797159" cy="592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314520" y="273014"/>
                <a:ext cx="1748748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520" y="273014"/>
                <a:ext cx="1748748" cy="592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94618" y="2808496"/>
                <a:ext cx="1748748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618" y="2808496"/>
                <a:ext cx="1748748" cy="592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81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3875648" y="2737858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B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859283" y="2722781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D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840354" y="2722202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H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824327" y="814203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A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07962" y="79912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C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89033" y="798547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F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824327" y="4261212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G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789033" y="4261212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E</a:t>
            </a:r>
            <a:endParaRPr lang="es-ES" sz="4400" dirty="0">
              <a:solidFill>
                <a:srgbClr val="022274"/>
              </a:solidFill>
            </a:endParaRPr>
          </a:p>
        </p:txBody>
      </p:sp>
      <p:cxnSp>
        <p:nvCxnSpPr>
          <p:cNvPr id="34" name="Straight Connector 33"/>
          <p:cNvCxnSpPr>
            <a:stCxn id="27" idx="6"/>
            <a:endCxn id="28" idx="2"/>
          </p:cNvCxnSpPr>
          <p:nvPr/>
        </p:nvCxnSpPr>
        <p:spPr>
          <a:xfrm flipV="1">
            <a:off x="2738727" y="1256326"/>
            <a:ext cx="2069235" cy="15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8" idx="6"/>
            <a:endCxn id="29" idx="2"/>
          </p:cNvCxnSpPr>
          <p:nvPr/>
        </p:nvCxnSpPr>
        <p:spPr>
          <a:xfrm flipV="1">
            <a:off x="5722362" y="1255747"/>
            <a:ext cx="2066671" cy="579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5"/>
            <a:endCxn id="24" idx="1"/>
          </p:cNvCxnSpPr>
          <p:nvPr/>
        </p:nvCxnSpPr>
        <p:spPr>
          <a:xfrm>
            <a:off x="2604816" y="1594692"/>
            <a:ext cx="1404743" cy="1277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3"/>
            <a:endCxn id="30" idx="7"/>
          </p:cNvCxnSpPr>
          <p:nvPr/>
        </p:nvCxnSpPr>
        <p:spPr>
          <a:xfrm flipH="1">
            <a:off x="2604816" y="3518347"/>
            <a:ext cx="1404743" cy="876776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4" idx="6"/>
            <a:endCxn id="25" idx="2"/>
          </p:cNvCxnSpPr>
          <p:nvPr/>
        </p:nvCxnSpPr>
        <p:spPr>
          <a:xfrm flipV="1">
            <a:off x="4790048" y="3179981"/>
            <a:ext cx="2069235" cy="15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8" idx="5"/>
            <a:endCxn id="25" idx="1"/>
          </p:cNvCxnSpPr>
          <p:nvPr/>
        </p:nvCxnSpPr>
        <p:spPr>
          <a:xfrm>
            <a:off x="5588451" y="1579615"/>
            <a:ext cx="1404743" cy="1277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5" idx="7"/>
            <a:endCxn id="29" idx="4"/>
          </p:cNvCxnSpPr>
          <p:nvPr/>
        </p:nvCxnSpPr>
        <p:spPr>
          <a:xfrm flipV="1">
            <a:off x="7639772" y="1712947"/>
            <a:ext cx="606461" cy="1143745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" idx="6"/>
            <a:endCxn id="32" idx="2"/>
          </p:cNvCxnSpPr>
          <p:nvPr/>
        </p:nvCxnSpPr>
        <p:spPr>
          <a:xfrm>
            <a:off x="2738727" y="4718412"/>
            <a:ext cx="5050306" cy="0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5" idx="5"/>
            <a:endCxn id="32" idx="0"/>
          </p:cNvCxnSpPr>
          <p:nvPr/>
        </p:nvCxnSpPr>
        <p:spPr>
          <a:xfrm>
            <a:off x="7639772" y="3503270"/>
            <a:ext cx="606461" cy="757942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9" idx="5"/>
            <a:endCxn id="26" idx="1"/>
          </p:cNvCxnSpPr>
          <p:nvPr/>
        </p:nvCxnSpPr>
        <p:spPr>
          <a:xfrm>
            <a:off x="8569522" y="1579036"/>
            <a:ext cx="1404743" cy="1277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6" idx="3"/>
            <a:endCxn id="32" idx="7"/>
          </p:cNvCxnSpPr>
          <p:nvPr/>
        </p:nvCxnSpPr>
        <p:spPr>
          <a:xfrm flipH="1">
            <a:off x="8569522" y="3502691"/>
            <a:ext cx="1404743" cy="892432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34566" y="569410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dirty="0"/>
          </a:p>
        </p:txBody>
      </p:sp>
      <p:sp>
        <p:nvSpPr>
          <p:cNvPr id="56" name="TextBox 55"/>
          <p:cNvSpPr txBox="1"/>
          <p:nvPr/>
        </p:nvSpPr>
        <p:spPr>
          <a:xfrm>
            <a:off x="6477268" y="541676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ES" dirty="0"/>
          </a:p>
        </p:txBody>
      </p:sp>
      <p:sp>
        <p:nvSpPr>
          <p:cNvPr id="57" name="TextBox 56"/>
          <p:cNvSpPr txBox="1"/>
          <p:nvPr/>
        </p:nvSpPr>
        <p:spPr>
          <a:xfrm>
            <a:off x="5370232" y="254762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dirty="0"/>
          </a:p>
        </p:txBody>
      </p:sp>
      <p:sp>
        <p:nvSpPr>
          <p:cNvPr id="58" name="TextBox 57"/>
          <p:cNvSpPr txBox="1"/>
          <p:nvPr/>
        </p:nvSpPr>
        <p:spPr>
          <a:xfrm>
            <a:off x="9359124" y="371881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dirty="0"/>
          </a:p>
        </p:txBody>
      </p:sp>
      <p:sp>
        <p:nvSpPr>
          <p:cNvPr id="59" name="TextBox 58"/>
          <p:cNvSpPr txBox="1"/>
          <p:nvPr/>
        </p:nvSpPr>
        <p:spPr>
          <a:xfrm>
            <a:off x="6343357" y="1734140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dirty="0"/>
          </a:p>
        </p:txBody>
      </p:sp>
      <p:sp>
        <p:nvSpPr>
          <p:cNvPr id="60" name="TextBox 59"/>
          <p:cNvSpPr txBox="1"/>
          <p:nvPr/>
        </p:nvSpPr>
        <p:spPr>
          <a:xfrm>
            <a:off x="7466154" y="1721515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dirty="0"/>
          </a:p>
        </p:txBody>
      </p:sp>
      <p:sp>
        <p:nvSpPr>
          <p:cNvPr id="61" name="TextBox 60"/>
          <p:cNvSpPr txBox="1"/>
          <p:nvPr/>
        </p:nvSpPr>
        <p:spPr>
          <a:xfrm>
            <a:off x="5486350" y="411414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dirty="0"/>
          </a:p>
        </p:txBody>
      </p:sp>
      <p:sp>
        <p:nvSpPr>
          <p:cNvPr id="62" name="TextBox 61"/>
          <p:cNvSpPr txBox="1"/>
          <p:nvPr/>
        </p:nvSpPr>
        <p:spPr>
          <a:xfrm>
            <a:off x="3300997" y="168813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ES" dirty="0"/>
          </a:p>
        </p:txBody>
      </p:sp>
      <p:sp>
        <p:nvSpPr>
          <p:cNvPr id="64" name="TextBox 63"/>
          <p:cNvSpPr txBox="1"/>
          <p:nvPr/>
        </p:nvSpPr>
        <p:spPr>
          <a:xfrm>
            <a:off x="9324428" y="1691027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ES" dirty="0"/>
          </a:p>
        </p:txBody>
      </p:sp>
      <p:sp>
        <p:nvSpPr>
          <p:cNvPr id="66" name="TextBox 65"/>
          <p:cNvSpPr txBox="1"/>
          <p:nvPr/>
        </p:nvSpPr>
        <p:spPr>
          <a:xfrm>
            <a:off x="3367952" y="371881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ES" dirty="0"/>
          </a:p>
        </p:txBody>
      </p:sp>
      <p:sp>
        <p:nvSpPr>
          <p:cNvPr id="67" name="TextBox 66"/>
          <p:cNvSpPr txBox="1"/>
          <p:nvPr/>
        </p:nvSpPr>
        <p:spPr>
          <a:xfrm>
            <a:off x="7427076" y="3683389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15483" y="273014"/>
                <a:ext cx="1797159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0,−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83" y="273014"/>
                <a:ext cx="1797159" cy="592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314520" y="273014"/>
                <a:ext cx="1748748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520" y="273014"/>
                <a:ext cx="1748748" cy="592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94618" y="2808496"/>
                <a:ext cx="1748748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618" y="2808496"/>
                <a:ext cx="1748748" cy="592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548806" y="273014"/>
                <a:ext cx="1748492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6,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806" y="273014"/>
                <a:ext cx="1748492" cy="5927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821118" y="2808495"/>
                <a:ext cx="1748492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118" y="2808495"/>
                <a:ext cx="1748492" cy="5927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16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3875648" y="2737858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B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859283" y="2722781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D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840354" y="2722202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H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824327" y="814203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A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07962" y="79912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C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89033" y="798547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F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824327" y="4261212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G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789033" y="4261212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E</a:t>
            </a:r>
            <a:endParaRPr lang="es-ES" sz="4400" dirty="0">
              <a:solidFill>
                <a:srgbClr val="022274"/>
              </a:solidFill>
            </a:endParaRPr>
          </a:p>
        </p:txBody>
      </p:sp>
      <p:cxnSp>
        <p:nvCxnSpPr>
          <p:cNvPr id="34" name="Straight Connector 33"/>
          <p:cNvCxnSpPr>
            <a:stCxn id="27" idx="6"/>
            <a:endCxn id="28" idx="2"/>
          </p:cNvCxnSpPr>
          <p:nvPr/>
        </p:nvCxnSpPr>
        <p:spPr>
          <a:xfrm flipV="1">
            <a:off x="2738727" y="1256326"/>
            <a:ext cx="2069235" cy="15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8" idx="6"/>
            <a:endCxn id="29" idx="2"/>
          </p:cNvCxnSpPr>
          <p:nvPr/>
        </p:nvCxnSpPr>
        <p:spPr>
          <a:xfrm flipV="1">
            <a:off x="5722362" y="1255747"/>
            <a:ext cx="2066671" cy="579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5"/>
            <a:endCxn id="24" idx="1"/>
          </p:cNvCxnSpPr>
          <p:nvPr/>
        </p:nvCxnSpPr>
        <p:spPr>
          <a:xfrm>
            <a:off x="2604816" y="1594692"/>
            <a:ext cx="1404743" cy="1277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3"/>
            <a:endCxn id="30" idx="7"/>
          </p:cNvCxnSpPr>
          <p:nvPr/>
        </p:nvCxnSpPr>
        <p:spPr>
          <a:xfrm flipH="1">
            <a:off x="2604816" y="3518347"/>
            <a:ext cx="1404743" cy="876776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4" idx="6"/>
            <a:endCxn id="25" idx="2"/>
          </p:cNvCxnSpPr>
          <p:nvPr/>
        </p:nvCxnSpPr>
        <p:spPr>
          <a:xfrm flipV="1">
            <a:off x="4790048" y="3179981"/>
            <a:ext cx="2069235" cy="15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8" idx="5"/>
            <a:endCxn id="25" idx="1"/>
          </p:cNvCxnSpPr>
          <p:nvPr/>
        </p:nvCxnSpPr>
        <p:spPr>
          <a:xfrm>
            <a:off x="5588451" y="1579615"/>
            <a:ext cx="1404743" cy="1277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5" idx="7"/>
            <a:endCxn id="29" idx="4"/>
          </p:cNvCxnSpPr>
          <p:nvPr/>
        </p:nvCxnSpPr>
        <p:spPr>
          <a:xfrm flipV="1">
            <a:off x="7639772" y="1712947"/>
            <a:ext cx="606461" cy="1143745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" idx="6"/>
            <a:endCxn id="32" idx="2"/>
          </p:cNvCxnSpPr>
          <p:nvPr/>
        </p:nvCxnSpPr>
        <p:spPr>
          <a:xfrm>
            <a:off x="2738727" y="4718412"/>
            <a:ext cx="5050306" cy="0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5" idx="5"/>
            <a:endCxn id="32" idx="0"/>
          </p:cNvCxnSpPr>
          <p:nvPr/>
        </p:nvCxnSpPr>
        <p:spPr>
          <a:xfrm>
            <a:off x="7639772" y="3503270"/>
            <a:ext cx="606461" cy="757942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9" idx="5"/>
            <a:endCxn id="26" idx="1"/>
          </p:cNvCxnSpPr>
          <p:nvPr/>
        </p:nvCxnSpPr>
        <p:spPr>
          <a:xfrm>
            <a:off x="8569522" y="1579036"/>
            <a:ext cx="1404743" cy="1277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6" idx="3"/>
            <a:endCxn id="32" idx="7"/>
          </p:cNvCxnSpPr>
          <p:nvPr/>
        </p:nvCxnSpPr>
        <p:spPr>
          <a:xfrm flipH="1">
            <a:off x="8569522" y="3502691"/>
            <a:ext cx="1404743" cy="892432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34566" y="569410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dirty="0"/>
          </a:p>
        </p:txBody>
      </p:sp>
      <p:sp>
        <p:nvSpPr>
          <p:cNvPr id="56" name="TextBox 55"/>
          <p:cNvSpPr txBox="1"/>
          <p:nvPr/>
        </p:nvSpPr>
        <p:spPr>
          <a:xfrm>
            <a:off x="6477268" y="541676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ES" dirty="0"/>
          </a:p>
        </p:txBody>
      </p:sp>
      <p:sp>
        <p:nvSpPr>
          <p:cNvPr id="57" name="TextBox 56"/>
          <p:cNvSpPr txBox="1"/>
          <p:nvPr/>
        </p:nvSpPr>
        <p:spPr>
          <a:xfrm>
            <a:off x="5370232" y="254762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dirty="0"/>
          </a:p>
        </p:txBody>
      </p:sp>
      <p:sp>
        <p:nvSpPr>
          <p:cNvPr id="58" name="TextBox 57"/>
          <p:cNvSpPr txBox="1"/>
          <p:nvPr/>
        </p:nvSpPr>
        <p:spPr>
          <a:xfrm>
            <a:off x="9359124" y="371881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dirty="0"/>
          </a:p>
        </p:txBody>
      </p:sp>
      <p:sp>
        <p:nvSpPr>
          <p:cNvPr id="59" name="TextBox 58"/>
          <p:cNvSpPr txBox="1"/>
          <p:nvPr/>
        </p:nvSpPr>
        <p:spPr>
          <a:xfrm>
            <a:off x="6343357" y="1734140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dirty="0"/>
          </a:p>
        </p:txBody>
      </p:sp>
      <p:sp>
        <p:nvSpPr>
          <p:cNvPr id="60" name="TextBox 59"/>
          <p:cNvSpPr txBox="1"/>
          <p:nvPr/>
        </p:nvSpPr>
        <p:spPr>
          <a:xfrm>
            <a:off x="7466154" y="1721515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dirty="0"/>
          </a:p>
        </p:txBody>
      </p:sp>
      <p:sp>
        <p:nvSpPr>
          <p:cNvPr id="61" name="TextBox 60"/>
          <p:cNvSpPr txBox="1"/>
          <p:nvPr/>
        </p:nvSpPr>
        <p:spPr>
          <a:xfrm>
            <a:off x="5486350" y="411414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dirty="0"/>
          </a:p>
        </p:txBody>
      </p:sp>
      <p:sp>
        <p:nvSpPr>
          <p:cNvPr id="62" name="TextBox 61"/>
          <p:cNvSpPr txBox="1"/>
          <p:nvPr/>
        </p:nvSpPr>
        <p:spPr>
          <a:xfrm>
            <a:off x="3300997" y="168813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ES" dirty="0"/>
          </a:p>
        </p:txBody>
      </p:sp>
      <p:sp>
        <p:nvSpPr>
          <p:cNvPr id="64" name="TextBox 63"/>
          <p:cNvSpPr txBox="1"/>
          <p:nvPr/>
        </p:nvSpPr>
        <p:spPr>
          <a:xfrm>
            <a:off x="9324428" y="1691027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ES" dirty="0"/>
          </a:p>
        </p:txBody>
      </p:sp>
      <p:sp>
        <p:nvSpPr>
          <p:cNvPr id="66" name="TextBox 65"/>
          <p:cNvSpPr txBox="1"/>
          <p:nvPr/>
        </p:nvSpPr>
        <p:spPr>
          <a:xfrm>
            <a:off x="3367952" y="371881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ES" dirty="0"/>
          </a:p>
        </p:txBody>
      </p:sp>
      <p:sp>
        <p:nvSpPr>
          <p:cNvPr id="67" name="TextBox 66"/>
          <p:cNvSpPr txBox="1"/>
          <p:nvPr/>
        </p:nvSpPr>
        <p:spPr>
          <a:xfrm>
            <a:off x="7427076" y="3683389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15483" y="273014"/>
                <a:ext cx="1797159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0,−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83" y="273014"/>
                <a:ext cx="1797159" cy="592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314520" y="273014"/>
                <a:ext cx="1748748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520" y="273014"/>
                <a:ext cx="1748748" cy="592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94618" y="2808496"/>
                <a:ext cx="1748748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618" y="2808496"/>
                <a:ext cx="1748748" cy="592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548806" y="273014"/>
                <a:ext cx="1748492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6,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806" y="273014"/>
                <a:ext cx="1748492" cy="5927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821118" y="2808495"/>
                <a:ext cx="1748492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118" y="2808495"/>
                <a:ext cx="1748492" cy="5927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671200" y="4858318"/>
                <a:ext cx="1785039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7,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200" y="4858318"/>
                <a:ext cx="1785039" cy="5927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765624" y="828925"/>
                <a:ext cx="1785039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5,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24" y="828925"/>
                <a:ext cx="1785039" cy="5927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8548806" y="570783"/>
            <a:ext cx="1748492" cy="0"/>
          </a:xfrm>
          <a:prstGeom prst="line">
            <a:avLst/>
          </a:prstGeom>
          <a:ln w="3810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671575" y="3295765"/>
                <a:ext cx="1785040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575" y="3295765"/>
                <a:ext cx="1785040" cy="5927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>
            <a:off x="1730570" y="3620152"/>
            <a:ext cx="1748492" cy="0"/>
          </a:xfrm>
          <a:prstGeom prst="line">
            <a:avLst/>
          </a:prstGeom>
          <a:ln w="3810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92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3875648" y="2737858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B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859283" y="2722781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D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840354" y="2722202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H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824327" y="814203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A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07962" y="79912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C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89033" y="798547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F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824327" y="4261212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G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789033" y="4261212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E</a:t>
            </a:r>
            <a:endParaRPr lang="es-ES" sz="4400" dirty="0">
              <a:solidFill>
                <a:srgbClr val="022274"/>
              </a:solidFill>
            </a:endParaRPr>
          </a:p>
        </p:txBody>
      </p:sp>
      <p:cxnSp>
        <p:nvCxnSpPr>
          <p:cNvPr id="34" name="Straight Connector 33"/>
          <p:cNvCxnSpPr>
            <a:stCxn id="27" idx="6"/>
            <a:endCxn id="28" idx="2"/>
          </p:cNvCxnSpPr>
          <p:nvPr/>
        </p:nvCxnSpPr>
        <p:spPr>
          <a:xfrm flipV="1">
            <a:off x="2738727" y="1256326"/>
            <a:ext cx="2069235" cy="15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8" idx="6"/>
            <a:endCxn id="29" idx="2"/>
          </p:cNvCxnSpPr>
          <p:nvPr/>
        </p:nvCxnSpPr>
        <p:spPr>
          <a:xfrm flipV="1">
            <a:off x="5722362" y="1255747"/>
            <a:ext cx="2066671" cy="579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5"/>
            <a:endCxn id="24" idx="1"/>
          </p:cNvCxnSpPr>
          <p:nvPr/>
        </p:nvCxnSpPr>
        <p:spPr>
          <a:xfrm>
            <a:off x="2604816" y="1594692"/>
            <a:ext cx="1404743" cy="1277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3"/>
            <a:endCxn id="30" idx="7"/>
          </p:cNvCxnSpPr>
          <p:nvPr/>
        </p:nvCxnSpPr>
        <p:spPr>
          <a:xfrm flipH="1">
            <a:off x="2604816" y="3518347"/>
            <a:ext cx="1404743" cy="876776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4" idx="6"/>
            <a:endCxn id="25" idx="2"/>
          </p:cNvCxnSpPr>
          <p:nvPr/>
        </p:nvCxnSpPr>
        <p:spPr>
          <a:xfrm flipV="1">
            <a:off x="4790048" y="3179981"/>
            <a:ext cx="2069235" cy="15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8" idx="5"/>
            <a:endCxn id="25" idx="1"/>
          </p:cNvCxnSpPr>
          <p:nvPr/>
        </p:nvCxnSpPr>
        <p:spPr>
          <a:xfrm>
            <a:off x="5588451" y="1579615"/>
            <a:ext cx="1404743" cy="1277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5" idx="7"/>
            <a:endCxn id="29" idx="4"/>
          </p:cNvCxnSpPr>
          <p:nvPr/>
        </p:nvCxnSpPr>
        <p:spPr>
          <a:xfrm flipV="1">
            <a:off x="7639772" y="1712947"/>
            <a:ext cx="606461" cy="1143745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" idx="6"/>
            <a:endCxn id="32" idx="2"/>
          </p:cNvCxnSpPr>
          <p:nvPr/>
        </p:nvCxnSpPr>
        <p:spPr>
          <a:xfrm>
            <a:off x="2738727" y="4718412"/>
            <a:ext cx="5050306" cy="0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5" idx="5"/>
            <a:endCxn id="32" idx="0"/>
          </p:cNvCxnSpPr>
          <p:nvPr/>
        </p:nvCxnSpPr>
        <p:spPr>
          <a:xfrm>
            <a:off x="7639772" y="3503270"/>
            <a:ext cx="606461" cy="757942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9" idx="5"/>
            <a:endCxn id="26" idx="1"/>
          </p:cNvCxnSpPr>
          <p:nvPr/>
        </p:nvCxnSpPr>
        <p:spPr>
          <a:xfrm>
            <a:off x="8569522" y="1579036"/>
            <a:ext cx="1404743" cy="1277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6" idx="3"/>
            <a:endCxn id="32" idx="7"/>
          </p:cNvCxnSpPr>
          <p:nvPr/>
        </p:nvCxnSpPr>
        <p:spPr>
          <a:xfrm flipH="1">
            <a:off x="8569522" y="3502691"/>
            <a:ext cx="1404743" cy="892432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34566" y="569410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dirty="0"/>
          </a:p>
        </p:txBody>
      </p:sp>
      <p:sp>
        <p:nvSpPr>
          <p:cNvPr id="56" name="TextBox 55"/>
          <p:cNvSpPr txBox="1"/>
          <p:nvPr/>
        </p:nvSpPr>
        <p:spPr>
          <a:xfrm>
            <a:off x="6477268" y="541676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ES" dirty="0"/>
          </a:p>
        </p:txBody>
      </p:sp>
      <p:sp>
        <p:nvSpPr>
          <p:cNvPr id="57" name="TextBox 56"/>
          <p:cNvSpPr txBox="1"/>
          <p:nvPr/>
        </p:nvSpPr>
        <p:spPr>
          <a:xfrm>
            <a:off x="5370232" y="254762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dirty="0"/>
          </a:p>
        </p:txBody>
      </p:sp>
      <p:sp>
        <p:nvSpPr>
          <p:cNvPr id="58" name="TextBox 57"/>
          <p:cNvSpPr txBox="1"/>
          <p:nvPr/>
        </p:nvSpPr>
        <p:spPr>
          <a:xfrm>
            <a:off x="9359124" y="371881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dirty="0"/>
          </a:p>
        </p:txBody>
      </p:sp>
      <p:sp>
        <p:nvSpPr>
          <p:cNvPr id="59" name="TextBox 58"/>
          <p:cNvSpPr txBox="1"/>
          <p:nvPr/>
        </p:nvSpPr>
        <p:spPr>
          <a:xfrm>
            <a:off x="6343357" y="1734140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dirty="0"/>
          </a:p>
        </p:txBody>
      </p:sp>
      <p:sp>
        <p:nvSpPr>
          <p:cNvPr id="60" name="TextBox 59"/>
          <p:cNvSpPr txBox="1"/>
          <p:nvPr/>
        </p:nvSpPr>
        <p:spPr>
          <a:xfrm>
            <a:off x="7466154" y="1721515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dirty="0"/>
          </a:p>
        </p:txBody>
      </p:sp>
      <p:sp>
        <p:nvSpPr>
          <p:cNvPr id="61" name="TextBox 60"/>
          <p:cNvSpPr txBox="1"/>
          <p:nvPr/>
        </p:nvSpPr>
        <p:spPr>
          <a:xfrm>
            <a:off x="5486350" y="411414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dirty="0"/>
          </a:p>
        </p:txBody>
      </p:sp>
      <p:sp>
        <p:nvSpPr>
          <p:cNvPr id="62" name="TextBox 61"/>
          <p:cNvSpPr txBox="1"/>
          <p:nvPr/>
        </p:nvSpPr>
        <p:spPr>
          <a:xfrm>
            <a:off x="3300997" y="168813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ES" dirty="0"/>
          </a:p>
        </p:txBody>
      </p:sp>
      <p:sp>
        <p:nvSpPr>
          <p:cNvPr id="64" name="TextBox 63"/>
          <p:cNvSpPr txBox="1"/>
          <p:nvPr/>
        </p:nvSpPr>
        <p:spPr>
          <a:xfrm>
            <a:off x="9324428" y="1691027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ES" dirty="0"/>
          </a:p>
        </p:txBody>
      </p:sp>
      <p:sp>
        <p:nvSpPr>
          <p:cNvPr id="66" name="TextBox 65"/>
          <p:cNvSpPr txBox="1"/>
          <p:nvPr/>
        </p:nvSpPr>
        <p:spPr>
          <a:xfrm>
            <a:off x="3367952" y="371881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ES" dirty="0"/>
          </a:p>
        </p:txBody>
      </p:sp>
      <p:sp>
        <p:nvSpPr>
          <p:cNvPr id="67" name="TextBox 66"/>
          <p:cNvSpPr txBox="1"/>
          <p:nvPr/>
        </p:nvSpPr>
        <p:spPr>
          <a:xfrm>
            <a:off x="7427076" y="3683389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15483" y="273014"/>
                <a:ext cx="1797159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0,−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83" y="273014"/>
                <a:ext cx="1797159" cy="592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314520" y="273014"/>
                <a:ext cx="1748748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520" y="273014"/>
                <a:ext cx="1748748" cy="592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94618" y="2808496"/>
                <a:ext cx="1748748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618" y="2808496"/>
                <a:ext cx="1748748" cy="592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821118" y="2808495"/>
                <a:ext cx="1748492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118" y="2808495"/>
                <a:ext cx="1748492" cy="5927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671200" y="4858318"/>
                <a:ext cx="1785039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7,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200" y="4858318"/>
                <a:ext cx="1785039" cy="5927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765624" y="828925"/>
                <a:ext cx="1785039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5,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24" y="828925"/>
                <a:ext cx="1785039" cy="5927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57264" y="4858318"/>
                <a:ext cx="1767855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8,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64" y="4858318"/>
                <a:ext cx="1767855" cy="5927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35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3875648" y="2737858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B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859283" y="2722781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D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840354" y="2722202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H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824327" y="814203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A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07962" y="79912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C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89033" y="798547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F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824327" y="4261212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G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789033" y="4261212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E</a:t>
            </a:r>
            <a:endParaRPr lang="es-ES" sz="4400" dirty="0">
              <a:solidFill>
                <a:srgbClr val="022274"/>
              </a:solidFill>
            </a:endParaRPr>
          </a:p>
        </p:txBody>
      </p:sp>
      <p:cxnSp>
        <p:nvCxnSpPr>
          <p:cNvPr id="34" name="Straight Connector 33"/>
          <p:cNvCxnSpPr>
            <a:stCxn id="27" idx="6"/>
            <a:endCxn id="28" idx="2"/>
          </p:cNvCxnSpPr>
          <p:nvPr/>
        </p:nvCxnSpPr>
        <p:spPr>
          <a:xfrm flipV="1">
            <a:off x="2738727" y="1256326"/>
            <a:ext cx="2069235" cy="15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8" idx="6"/>
            <a:endCxn id="29" idx="2"/>
          </p:cNvCxnSpPr>
          <p:nvPr/>
        </p:nvCxnSpPr>
        <p:spPr>
          <a:xfrm flipV="1">
            <a:off x="5722362" y="1255747"/>
            <a:ext cx="2066671" cy="579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5"/>
            <a:endCxn id="24" idx="1"/>
          </p:cNvCxnSpPr>
          <p:nvPr/>
        </p:nvCxnSpPr>
        <p:spPr>
          <a:xfrm>
            <a:off x="2604816" y="1594692"/>
            <a:ext cx="1404743" cy="1277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3"/>
            <a:endCxn id="30" idx="7"/>
          </p:cNvCxnSpPr>
          <p:nvPr/>
        </p:nvCxnSpPr>
        <p:spPr>
          <a:xfrm flipH="1">
            <a:off x="2604816" y="3518347"/>
            <a:ext cx="1404743" cy="876776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4" idx="6"/>
            <a:endCxn id="25" idx="2"/>
          </p:cNvCxnSpPr>
          <p:nvPr/>
        </p:nvCxnSpPr>
        <p:spPr>
          <a:xfrm flipV="1">
            <a:off x="4790048" y="3179981"/>
            <a:ext cx="2069235" cy="15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8" idx="5"/>
            <a:endCxn id="25" idx="1"/>
          </p:cNvCxnSpPr>
          <p:nvPr/>
        </p:nvCxnSpPr>
        <p:spPr>
          <a:xfrm>
            <a:off x="5588451" y="1579615"/>
            <a:ext cx="1404743" cy="1277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5" idx="7"/>
            <a:endCxn id="29" idx="4"/>
          </p:cNvCxnSpPr>
          <p:nvPr/>
        </p:nvCxnSpPr>
        <p:spPr>
          <a:xfrm flipV="1">
            <a:off x="7639772" y="1712947"/>
            <a:ext cx="606461" cy="1143745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" idx="6"/>
            <a:endCxn id="32" idx="2"/>
          </p:cNvCxnSpPr>
          <p:nvPr/>
        </p:nvCxnSpPr>
        <p:spPr>
          <a:xfrm>
            <a:off x="2738727" y="4718412"/>
            <a:ext cx="5050306" cy="0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5" idx="5"/>
            <a:endCxn id="32" idx="0"/>
          </p:cNvCxnSpPr>
          <p:nvPr/>
        </p:nvCxnSpPr>
        <p:spPr>
          <a:xfrm>
            <a:off x="7639772" y="3503270"/>
            <a:ext cx="606461" cy="757942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9" idx="5"/>
            <a:endCxn id="26" idx="1"/>
          </p:cNvCxnSpPr>
          <p:nvPr/>
        </p:nvCxnSpPr>
        <p:spPr>
          <a:xfrm>
            <a:off x="8569522" y="1579036"/>
            <a:ext cx="1404743" cy="1277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6" idx="3"/>
            <a:endCxn id="32" idx="7"/>
          </p:cNvCxnSpPr>
          <p:nvPr/>
        </p:nvCxnSpPr>
        <p:spPr>
          <a:xfrm flipH="1">
            <a:off x="8569522" y="3502691"/>
            <a:ext cx="1404743" cy="892432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34566" y="569410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dirty="0"/>
          </a:p>
        </p:txBody>
      </p:sp>
      <p:sp>
        <p:nvSpPr>
          <p:cNvPr id="56" name="TextBox 55"/>
          <p:cNvSpPr txBox="1"/>
          <p:nvPr/>
        </p:nvSpPr>
        <p:spPr>
          <a:xfrm>
            <a:off x="6477268" y="541676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ES" dirty="0"/>
          </a:p>
        </p:txBody>
      </p:sp>
      <p:sp>
        <p:nvSpPr>
          <p:cNvPr id="57" name="TextBox 56"/>
          <p:cNvSpPr txBox="1"/>
          <p:nvPr/>
        </p:nvSpPr>
        <p:spPr>
          <a:xfrm>
            <a:off x="5370232" y="254762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dirty="0"/>
          </a:p>
        </p:txBody>
      </p:sp>
      <p:sp>
        <p:nvSpPr>
          <p:cNvPr id="58" name="TextBox 57"/>
          <p:cNvSpPr txBox="1"/>
          <p:nvPr/>
        </p:nvSpPr>
        <p:spPr>
          <a:xfrm>
            <a:off x="9359124" y="371881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dirty="0"/>
          </a:p>
        </p:txBody>
      </p:sp>
      <p:sp>
        <p:nvSpPr>
          <p:cNvPr id="59" name="TextBox 58"/>
          <p:cNvSpPr txBox="1"/>
          <p:nvPr/>
        </p:nvSpPr>
        <p:spPr>
          <a:xfrm>
            <a:off x="6343357" y="1734140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dirty="0"/>
          </a:p>
        </p:txBody>
      </p:sp>
      <p:sp>
        <p:nvSpPr>
          <p:cNvPr id="60" name="TextBox 59"/>
          <p:cNvSpPr txBox="1"/>
          <p:nvPr/>
        </p:nvSpPr>
        <p:spPr>
          <a:xfrm>
            <a:off x="7466154" y="1721515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dirty="0"/>
          </a:p>
        </p:txBody>
      </p:sp>
      <p:sp>
        <p:nvSpPr>
          <p:cNvPr id="61" name="TextBox 60"/>
          <p:cNvSpPr txBox="1"/>
          <p:nvPr/>
        </p:nvSpPr>
        <p:spPr>
          <a:xfrm>
            <a:off x="5486350" y="411414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dirty="0"/>
          </a:p>
        </p:txBody>
      </p:sp>
      <p:sp>
        <p:nvSpPr>
          <p:cNvPr id="62" name="TextBox 61"/>
          <p:cNvSpPr txBox="1"/>
          <p:nvPr/>
        </p:nvSpPr>
        <p:spPr>
          <a:xfrm>
            <a:off x="3300997" y="168813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ES" dirty="0"/>
          </a:p>
        </p:txBody>
      </p:sp>
      <p:sp>
        <p:nvSpPr>
          <p:cNvPr id="64" name="TextBox 63"/>
          <p:cNvSpPr txBox="1"/>
          <p:nvPr/>
        </p:nvSpPr>
        <p:spPr>
          <a:xfrm>
            <a:off x="9324428" y="1691027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ES" dirty="0"/>
          </a:p>
        </p:txBody>
      </p:sp>
      <p:sp>
        <p:nvSpPr>
          <p:cNvPr id="66" name="TextBox 65"/>
          <p:cNvSpPr txBox="1"/>
          <p:nvPr/>
        </p:nvSpPr>
        <p:spPr>
          <a:xfrm>
            <a:off x="3367952" y="371881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ES" dirty="0"/>
          </a:p>
        </p:txBody>
      </p:sp>
      <p:sp>
        <p:nvSpPr>
          <p:cNvPr id="67" name="TextBox 66"/>
          <p:cNvSpPr txBox="1"/>
          <p:nvPr/>
        </p:nvSpPr>
        <p:spPr>
          <a:xfrm>
            <a:off x="7427076" y="3683389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15483" y="273014"/>
                <a:ext cx="1797159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0,−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83" y="273014"/>
                <a:ext cx="1797159" cy="592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314520" y="273014"/>
                <a:ext cx="1748748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520" y="273014"/>
                <a:ext cx="1748748" cy="592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94618" y="2808496"/>
                <a:ext cx="1748748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618" y="2808496"/>
                <a:ext cx="1748748" cy="592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821118" y="2808495"/>
                <a:ext cx="1748492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118" y="2808495"/>
                <a:ext cx="1748492" cy="5927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671200" y="4858318"/>
                <a:ext cx="1785039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7,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200" y="4858318"/>
                <a:ext cx="1785039" cy="5927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765624" y="828925"/>
                <a:ext cx="1785039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5,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24" y="828925"/>
                <a:ext cx="1785039" cy="5927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57264" y="4858318"/>
                <a:ext cx="1767855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8,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64" y="4858318"/>
                <a:ext cx="1767855" cy="5927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0253120" y="3612063"/>
                <a:ext cx="1752659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8,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120" y="3612063"/>
                <a:ext cx="1752659" cy="5927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16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3875648" y="2737858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B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859283" y="2722781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D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840354" y="2722202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H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824327" y="814203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A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07962" y="79912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C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89033" y="798547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F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824327" y="4261212"/>
            <a:ext cx="914400" cy="914400"/>
          </a:xfrm>
          <a:prstGeom prst="ellipse">
            <a:avLst/>
          </a:prstGeom>
          <a:noFill/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G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789033" y="4261212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E</a:t>
            </a:r>
            <a:endParaRPr lang="es-ES" sz="4400" dirty="0">
              <a:solidFill>
                <a:srgbClr val="022274"/>
              </a:solidFill>
            </a:endParaRPr>
          </a:p>
        </p:txBody>
      </p:sp>
      <p:cxnSp>
        <p:nvCxnSpPr>
          <p:cNvPr id="34" name="Straight Connector 33"/>
          <p:cNvCxnSpPr>
            <a:stCxn id="27" idx="6"/>
            <a:endCxn id="28" idx="2"/>
          </p:cNvCxnSpPr>
          <p:nvPr/>
        </p:nvCxnSpPr>
        <p:spPr>
          <a:xfrm flipV="1">
            <a:off x="2738727" y="1256326"/>
            <a:ext cx="2069235" cy="15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8" idx="6"/>
            <a:endCxn id="29" idx="2"/>
          </p:cNvCxnSpPr>
          <p:nvPr/>
        </p:nvCxnSpPr>
        <p:spPr>
          <a:xfrm flipV="1">
            <a:off x="5722362" y="1255747"/>
            <a:ext cx="2066671" cy="579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5"/>
            <a:endCxn id="24" idx="1"/>
          </p:cNvCxnSpPr>
          <p:nvPr/>
        </p:nvCxnSpPr>
        <p:spPr>
          <a:xfrm>
            <a:off x="2604816" y="1594692"/>
            <a:ext cx="1404743" cy="1277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3"/>
            <a:endCxn id="30" idx="7"/>
          </p:cNvCxnSpPr>
          <p:nvPr/>
        </p:nvCxnSpPr>
        <p:spPr>
          <a:xfrm flipH="1">
            <a:off x="2604816" y="3518347"/>
            <a:ext cx="1404743" cy="876776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4" idx="6"/>
            <a:endCxn id="25" idx="2"/>
          </p:cNvCxnSpPr>
          <p:nvPr/>
        </p:nvCxnSpPr>
        <p:spPr>
          <a:xfrm flipV="1">
            <a:off x="4790048" y="3179981"/>
            <a:ext cx="2069235" cy="15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8" idx="5"/>
            <a:endCxn id="25" idx="1"/>
          </p:cNvCxnSpPr>
          <p:nvPr/>
        </p:nvCxnSpPr>
        <p:spPr>
          <a:xfrm>
            <a:off x="5588451" y="1579615"/>
            <a:ext cx="1404743" cy="1277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5" idx="7"/>
            <a:endCxn id="29" idx="4"/>
          </p:cNvCxnSpPr>
          <p:nvPr/>
        </p:nvCxnSpPr>
        <p:spPr>
          <a:xfrm flipV="1">
            <a:off x="7639772" y="1712947"/>
            <a:ext cx="606461" cy="1143745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" idx="6"/>
            <a:endCxn id="32" idx="2"/>
          </p:cNvCxnSpPr>
          <p:nvPr/>
        </p:nvCxnSpPr>
        <p:spPr>
          <a:xfrm>
            <a:off x="2738727" y="4718412"/>
            <a:ext cx="5050306" cy="0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5" idx="5"/>
            <a:endCxn id="32" idx="0"/>
          </p:cNvCxnSpPr>
          <p:nvPr/>
        </p:nvCxnSpPr>
        <p:spPr>
          <a:xfrm>
            <a:off x="7639772" y="3503270"/>
            <a:ext cx="606461" cy="757942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9" idx="5"/>
            <a:endCxn id="26" idx="1"/>
          </p:cNvCxnSpPr>
          <p:nvPr/>
        </p:nvCxnSpPr>
        <p:spPr>
          <a:xfrm>
            <a:off x="8569522" y="1579036"/>
            <a:ext cx="1404743" cy="1277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6" idx="3"/>
            <a:endCxn id="32" idx="7"/>
          </p:cNvCxnSpPr>
          <p:nvPr/>
        </p:nvCxnSpPr>
        <p:spPr>
          <a:xfrm flipH="1">
            <a:off x="8569522" y="3502691"/>
            <a:ext cx="1404743" cy="892432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34566" y="569410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dirty="0"/>
          </a:p>
        </p:txBody>
      </p:sp>
      <p:sp>
        <p:nvSpPr>
          <p:cNvPr id="56" name="TextBox 55"/>
          <p:cNvSpPr txBox="1"/>
          <p:nvPr/>
        </p:nvSpPr>
        <p:spPr>
          <a:xfrm>
            <a:off x="6477268" y="541676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ES" dirty="0"/>
          </a:p>
        </p:txBody>
      </p:sp>
      <p:sp>
        <p:nvSpPr>
          <p:cNvPr id="57" name="TextBox 56"/>
          <p:cNvSpPr txBox="1"/>
          <p:nvPr/>
        </p:nvSpPr>
        <p:spPr>
          <a:xfrm>
            <a:off x="5370232" y="254762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dirty="0"/>
          </a:p>
        </p:txBody>
      </p:sp>
      <p:sp>
        <p:nvSpPr>
          <p:cNvPr id="58" name="TextBox 57"/>
          <p:cNvSpPr txBox="1"/>
          <p:nvPr/>
        </p:nvSpPr>
        <p:spPr>
          <a:xfrm>
            <a:off x="9359124" y="371881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dirty="0"/>
          </a:p>
        </p:txBody>
      </p:sp>
      <p:sp>
        <p:nvSpPr>
          <p:cNvPr id="59" name="TextBox 58"/>
          <p:cNvSpPr txBox="1"/>
          <p:nvPr/>
        </p:nvSpPr>
        <p:spPr>
          <a:xfrm>
            <a:off x="6343357" y="1734140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dirty="0"/>
          </a:p>
        </p:txBody>
      </p:sp>
      <p:sp>
        <p:nvSpPr>
          <p:cNvPr id="60" name="TextBox 59"/>
          <p:cNvSpPr txBox="1"/>
          <p:nvPr/>
        </p:nvSpPr>
        <p:spPr>
          <a:xfrm>
            <a:off x="7466154" y="1721515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dirty="0"/>
          </a:p>
        </p:txBody>
      </p:sp>
      <p:sp>
        <p:nvSpPr>
          <p:cNvPr id="61" name="TextBox 60"/>
          <p:cNvSpPr txBox="1"/>
          <p:nvPr/>
        </p:nvSpPr>
        <p:spPr>
          <a:xfrm>
            <a:off x="5486350" y="411414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dirty="0"/>
          </a:p>
        </p:txBody>
      </p:sp>
      <p:sp>
        <p:nvSpPr>
          <p:cNvPr id="62" name="TextBox 61"/>
          <p:cNvSpPr txBox="1"/>
          <p:nvPr/>
        </p:nvSpPr>
        <p:spPr>
          <a:xfrm>
            <a:off x="3300997" y="168813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ES" dirty="0"/>
          </a:p>
        </p:txBody>
      </p:sp>
      <p:sp>
        <p:nvSpPr>
          <p:cNvPr id="64" name="TextBox 63"/>
          <p:cNvSpPr txBox="1"/>
          <p:nvPr/>
        </p:nvSpPr>
        <p:spPr>
          <a:xfrm>
            <a:off x="9324428" y="1691027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ES" dirty="0"/>
          </a:p>
        </p:txBody>
      </p:sp>
      <p:sp>
        <p:nvSpPr>
          <p:cNvPr id="66" name="TextBox 65"/>
          <p:cNvSpPr txBox="1"/>
          <p:nvPr/>
        </p:nvSpPr>
        <p:spPr>
          <a:xfrm>
            <a:off x="3367952" y="371881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ES" dirty="0"/>
          </a:p>
        </p:txBody>
      </p:sp>
      <p:sp>
        <p:nvSpPr>
          <p:cNvPr id="67" name="TextBox 66"/>
          <p:cNvSpPr txBox="1"/>
          <p:nvPr/>
        </p:nvSpPr>
        <p:spPr>
          <a:xfrm>
            <a:off x="7427076" y="3683389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15483" y="273014"/>
                <a:ext cx="1797159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0,−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83" y="273014"/>
                <a:ext cx="1797159" cy="592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314520" y="273014"/>
                <a:ext cx="1748748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520" y="273014"/>
                <a:ext cx="1748748" cy="592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94618" y="2808496"/>
                <a:ext cx="1748748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618" y="2808496"/>
                <a:ext cx="1748748" cy="592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821118" y="2808495"/>
                <a:ext cx="1748492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118" y="2808495"/>
                <a:ext cx="1748492" cy="5927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671200" y="4858318"/>
                <a:ext cx="1785039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7,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200" y="4858318"/>
                <a:ext cx="1785039" cy="5927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765624" y="828925"/>
                <a:ext cx="1785039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5,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24" y="828925"/>
                <a:ext cx="1785039" cy="5927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57264" y="4858318"/>
                <a:ext cx="1767855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8,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64" y="4858318"/>
                <a:ext cx="1767855" cy="5927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0253120" y="3612063"/>
                <a:ext cx="1752659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8,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120" y="3612063"/>
                <a:ext cx="1752659" cy="5927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940399" y="5390028"/>
                <a:ext cx="1759071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9,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99" y="5390028"/>
                <a:ext cx="1759071" cy="5927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/>
          <p:cNvCxnSpPr/>
          <p:nvPr/>
        </p:nvCxnSpPr>
        <p:spPr>
          <a:xfrm>
            <a:off x="940399" y="5686424"/>
            <a:ext cx="1748492" cy="0"/>
          </a:xfrm>
          <a:prstGeom prst="line">
            <a:avLst/>
          </a:prstGeom>
          <a:ln w="3810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0253120" y="4143774"/>
                <a:ext cx="1759071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8,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120" y="4143774"/>
                <a:ext cx="1759071" cy="5927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57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3875648" y="2737858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B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859283" y="2722781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D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840354" y="2722202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H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824327" y="814203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A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07962" y="799126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C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89033" y="798547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F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824327" y="4261212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G</a:t>
            </a:r>
            <a:endParaRPr lang="es-ES" sz="4400" dirty="0">
              <a:solidFill>
                <a:srgbClr val="022274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789033" y="4261212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rgbClr val="022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22274"/>
                </a:solidFill>
              </a:rPr>
              <a:t>E</a:t>
            </a:r>
            <a:endParaRPr lang="es-ES" sz="4400" dirty="0">
              <a:solidFill>
                <a:srgbClr val="022274"/>
              </a:solidFill>
            </a:endParaRPr>
          </a:p>
        </p:txBody>
      </p:sp>
      <p:cxnSp>
        <p:nvCxnSpPr>
          <p:cNvPr id="34" name="Straight Connector 33"/>
          <p:cNvCxnSpPr>
            <a:stCxn id="27" idx="6"/>
            <a:endCxn id="28" idx="2"/>
          </p:cNvCxnSpPr>
          <p:nvPr/>
        </p:nvCxnSpPr>
        <p:spPr>
          <a:xfrm flipV="1">
            <a:off x="2738727" y="1256326"/>
            <a:ext cx="2069235" cy="15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8" idx="6"/>
            <a:endCxn id="29" idx="2"/>
          </p:cNvCxnSpPr>
          <p:nvPr/>
        </p:nvCxnSpPr>
        <p:spPr>
          <a:xfrm flipV="1">
            <a:off x="5722362" y="1255747"/>
            <a:ext cx="2066671" cy="579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5"/>
            <a:endCxn id="24" idx="1"/>
          </p:cNvCxnSpPr>
          <p:nvPr/>
        </p:nvCxnSpPr>
        <p:spPr>
          <a:xfrm>
            <a:off x="2604816" y="1594692"/>
            <a:ext cx="1404743" cy="1277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3"/>
            <a:endCxn id="30" idx="7"/>
          </p:cNvCxnSpPr>
          <p:nvPr/>
        </p:nvCxnSpPr>
        <p:spPr>
          <a:xfrm flipH="1">
            <a:off x="2604816" y="3518347"/>
            <a:ext cx="1404743" cy="876776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4" idx="6"/>
            <a:endCxn id="25" idx="2"/>
          </p:cNvCxnSpPr>
          <p:nvPr/>
        </p:nvCxnSpPr>
        <p:spPr>
          <a:xfrm flipV="1">
            <a:off x="4790048" y="3179981"/>
            <a:ext cx="2069235" cy="15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8" idx="5"/>
            <a:endCxn id="25" idx="1"/>
          </p:cNvCxnSpPr>
          <p:nvPr/>
        </p:nvCxnSpPr>
        <p:spPr>
          <a:xfrm>
            <a:off x="5588451" y="1579615"/>
            <a:ext cx="1404743" cy="1277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5" idx="7"/>
            <a:endCxn id="29" idx="4"/>
          </p:cNvCxnSpPr>
          <p:nvPr/>
        </p:nvCxnSpPr>
        <p:spPr>
          <a:xfrm flipV="1">
            <a:off x="7639772" y="1712947"/>
            <a:ext cx="606461" cy="1143745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" idx="6"/>
            <a:endCxn id="32" idx="2"/>
          </p:cNvCxnSpPr>
          <p:nvPr/>
        </p:nvCxnSpPr>
        <p:spPr>
          <a:xfrm>
            <a:off x="2738727" y="4718412"/>
            <a:ext cx="5050306" cy="0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5" idx="5"/>
            <a:endCxn id="32" idx="0"/>
          </p:cNvCxnSpPr>
          <p:nvPr/>
        </p:nvCxnSpPr>
        <p:spPr>
          <a:xfrm>
            <a:off x="7639772" y="3503270"/>
            <a:ext cx="606461" cy="757942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9" idx="5"/>
            <a:endCxn id="26" idx="1"/>
          </p:cNvCxnSpPr>
          <p:nvPr/>
        </p:nvCxnSpPr>
        <p:spPr>
          <a:xfrm>
            <a:off x="8569522" y="1579036"/>
            <a:ext cx="1404743" cy="1277077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6" idx="3"/>
            <a:endCxn id="32" idx="7"/>
          </p:cNvCxnSpPr>
          <p:nvPr/>
        </p:nvCxnSpPr>
        <p:spPr>
          <a:xfrm flipH="1">
            <a:off x="8569522" y="3502691"/>
            <a:ext cx="1404743" cy="892432"/>
          </a:xfrm>
          <a:prstGeom prst="line">
            <a:avLst/>
          </a:prstGeom>
          <a:ln w="57150">
            <a:solidFill>
              <a:srgbClr val="022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34566" y="569410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dirty="0"/>
          </a:p>
        </p:txBody>
      </p:sp>
      <p:sp>
        <p:nvSpPr>
          <p:cNvPr id="56" name="TextBox 55"/>
          <p:cNvSpPr txBox="1"/>
          <p:nvPr/>
        </p:nvSpPr>
        <p:spPr>
          <a:xfrm>
            <a:off x="6477268" y="541676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ES" dirty="0"/>
          </a:p>
        </p:txBody>
      </p:sp>
      <p:sp>
        <p:nvSpPr>
          <p:cNvPr id="57" name="TextBox 56"/>
          <p:cNvSpPr txBox="1"/>
          <p:nvPr/>
        </p:nvSpPr>
        <p:spPr>
          <a:xfrm>
            <a:off x="5370232" y="254762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dirty="0"/>
          </a:p>
        </p:txBody>
      </p:sp>
      <p:sp>
        <p:nvSpPr>
          <p:cNvPr id="58" name="TextBox 57"/>
          <p:cNvSpPr txBox="1"/>
          <p:nvPr/>
        </p:nvSpPr>
        <p:spPr>
          <a:xfrm>
            <a:off x="9359124" y="371881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dirty="0"/>
          </a:p>
        </p:txBody>
      </p:sp>
      <p:sp>
        <p:nvSpPr>
          <p:cNvPr id="59" name="TextBox 58"/>
          <p:cNvSpPr txBox="1"/>
          <p:nvPr/>
        </p:nvSpPr>
        <p:spPr>
          <a:xfrm>
            <a:off x="6343357" y="1734140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dirty="0"/>
          </a:p>
        </p:txBody>
      </p:sp>
      <p:sp>
        <p:nvSpPr>
          <p:cNvPr id="60" name="TextBox 59"/>
          <p:cNvSpPr txBox="1"/>
          <p:nvPr/>
        </p:nvSpPr>
        <p:spPr>
          <a:xfrm>
            <a:off x="7466154" y="1721515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dirty="0"/>
          </a:p>
        </p:txBody>
      </p:sp>
      <p:sp>
        <p:nvSpPr>
          <p:cNvPr id="61" name="TextBox 60"/>
          <p:cNvSpPr txBox="1"/>
          <p:nvPr/>
        </p:nvSpPr>
        <p:spPr>
          <a:xfrm>
            <a:off x="5486350" y="411414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dirty="0"/>
          </a:p>
        </p:txBody>
      </p:sp>
      <p:sp>
        <p:nvSpPr>
          <p:cNvPr id="62" name="TextBox 61"/>
          <p:cNvSpPr txBox="1"/>
          <p:nvPr/>
        </p:nvSpPr>
        <p:spPr>
          <a:xfrm>
            <a:off x="3300997" y="168813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ES" dirty="0"/>
          </a:p>
        </p:txBody>
      </p:sp>
      <p:sp>
        <p:nvSpPr>
          <p:cNvPr id="64" name="TextBox 63"/>
          <p:cNvSpPr txBox="1"/>
          <p:nvPr/>
        </p:nvSpPr>
        <p:spPr>
          <a:xfrm>
            <a:off x="9324428" y="1691027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ES" dirty="0"/>
          </a:p>
        </p:txBody>
      </p:sp>
      <p:sp>
        <p:nvSpPr>
          <p:cNvPr id="66" name="TextBox 65"/>
          <p:cNvSpPr txBox="1"/>
          <p:nvPr/>
        </p:nvSpPr>
        <p:spPr>
          <a:xfrm>
            <a:off x="3367952" y="3718818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ES" dirty="0"/>
          </a:p>
        </p:txBody>
      </p:sp>
      <p:sp>
        <p:nvSpPr>
          <p:cNvPr id="67" name="TextBox 66"/>
          <p:cNvSpPr txBox="1"/>
          <p:nvPr/>
        </p:nvSpPr>
        <p:spPr>
          <a:xfrm>
            <a:off x="7427076" y="3683389"/>
            <a:ext cx="103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15483" y="273014"/>
                <a:ext cx="1797159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0,−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83" y="273014"/>
                <a:ext cx="1797159" cy="592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314520" y="273014"/>
                <a:ext cx="1748748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520" y="273014"/>
                <a:ext cx="1748748" cy="592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94618" y="2808496"/>
                <a:ext cx="1748748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618" y="2808496"/>
                <a:ext cx="1748748" cy="592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821118" y="2808495"/>
                <a:ext cx="1748492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118" y="2808495"/>
                <a:ext cx="1748492" cy="5927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671200" y="4858318"/>
                <a:ext cx="1785039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7,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200" y="4858318"/>
                <a:ext cx="1785039" cy="5927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765624" y="828925"/>
                <a:ext cx="1785039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5,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24" y="828925"/>
                <a:ext cx="1785039" cy="5927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57264" y="4858318"/>
                <a:ext cx="1767855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8,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64" y="4858318"/>
                <a:ext cx="1767855" cy="5927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0253120" y="3612063"/>
                <a:ext cx="1752659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8,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120" y="3612063"/>
                <a:ext cx="1752659" cy="5927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0253120" y="4143774"/>
                <a:ext cx="1759071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8,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s-ES" sz="3600" dirty="0"/>
                            <m:t> </m:t>
                          </m:r>
                        </m:e>
                        <m:sub>
                          <m:d>
                            <m:dPr>
                              <m:ctrlPr>
                                <a:rPr lang="es-E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120" y="4143774"/>
                <a:ext cx="1759071" cy="5927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41191" y="5839347"/>
                <a:ext cx="247074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s-ES" sz="4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191" y="5839347"/>
                <a:ext cx="2470741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230856" y="5574995"/>
                <a:ext cx="42504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856" y="5574995"/>
                <a:ext cx="425045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247546" y="6177901"/>
                <a:ext cx="42568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546" y="6177901"/>
                <a:ext cx="4256871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437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B59F-B129-1B58-3965-B15DAA28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— </a:t>
            </a:r>
            <a:r>
              <a:rPr lang="es-ES" dirty="0"/>
              <a:t>Análisis de complejidad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3BAB83-A6F5-B86C-F92F-AFDF4E6A0E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Complejidad temporal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𝐿𝑜𝑔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/>
              </a:p>
              <a:p>
                <a:r>
                  <a:rPr lang="en-US" dirty="0"/>
                  <a:t>Donde E es </a:t>
                </a:r>
                <a:r>
                  <a:rPr lang="en-US" dirty="0" err="1"/>
                  <a:t>el</a:t>
                </a:r>
                <a:r>
                  <a:rPr lang="en-US" dirty="0"/>
                  <a:t> </a:t>
                </a:r>
                <a:r>
                  <a:rPr lang="en-US" dirty="0" err="1"/>
                  <a:t>número</a:t>
                </a:r>
                <a:r>
                  <a:rPr lang="en-US" dirty="0"/>
                  <a:t> de </a:t>
                </a:r>
                <a:r>
                  <a:rPr lang="en-US" dirty="0" err="1"/>
                  <a:t>aristas</a:t>
                </a:r>
                <a:r>
                  <a:rPr lang="en-US" dirty="0"/>
                  <a:t> y V es </a:t>
                </a:r>
                <a:r>
                  <a:rPr lang="en-US" dirty="0" err="1"/>
                  <a:t>el</a:t>
                </a:r>
                <a:r>
                  <a:rPr lang="en-US" dirty="0"/>
                  <a:t> </a:t>
                </a:r>
                <a:r>
                  <a:rPr lang="en-US" dirty="0" err="1"/>
                  <a:t>número</a:t>
                </a:r>
                <a:r>
                  <a:rPr lang="en-US" dirty="0"/>
                  <a:t> de vertices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3BAB83-A6F5-B86C-F92F-AFDF4E6A0E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0" t="-2156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038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Comparativas y alternativas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83E7D-D833-F7EC-E35B-76084580A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BFS: pesos uniformes (1).</a:t>
            </a:r>
          </a:p>
          <a:p>
            <a:r>
              <a:rPr lang="es-ES" dirty="0" err="1"/>
              <a:t>Bellman</a:t>
            </a:r>
            <a:r>
              <a:rPr lang="es-ES" dirty="0"/>
              <a:t>–Ford: admite negativos (más costoso).</a:t>
            </a:r>
          </a:p>
          <a:p>
            <a:r>
              <a:rPr lang="es-ES" dirty="0"/>
              <a:t>A*: añade heurística admisible sobre Dijkstra.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Implementación en Python — tips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F6D9D-A6FC-A24A-B246-A18409E76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Representa el grafo como lista de adyacencia.</a:t>
            </a:r>
          </a:p>
          <a:p>
            <a:r>
              <a:rPr lang="es-ES" dirty="0"/>
              <a:t>Valida w ≥ 0; lanza excepción si no.</a:t>
            </a:r>
          </a:p>
          <a:p>
            <a:r>
              <a:rPr lang="es-ES" dirty="0"/>
              <a:t>Guarda </a:t>
            </a:r>
            <a:r>
              <a:rPr lang="es-ES" dirty="0" err="1"/>
              <a:t>parent</a:t>
            </a:r>
            <a:r>
              <a:rPr lang="es-ES" dirty="0"/>
              <a:t> para reconstruir el camino.</a:t>
            </a:r>
          </a:p>
          <a:p>
            <a:r>
              <a:rPr lang="es-ES" dirty="0"/>
              <a:t>Testea: empates de costos y nodos inalcanzables.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A651-C5B7-1A52-1ABE-FB3D8C7F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Heaps — </a:t>
            </a:r>
            <a:r>
              <a:rPr lang="en-US" b="1" dirty="0" err="1">
                <a:solidFill>
                  <a:srgbClr val="002060"/>
                </a:solidFill>
              </a:rPr>
              <a:t>intuición</a:t>
            </a:r>
            <a:r>
              <a:rPr lang="en-US" b="1" dirty="0">
                <a:solidFill>
                  <a:srgbClr val="002060"/>
                </a:solidFill>
              </a:rPr>
              <a:t> y </a:t>
            </a:r>
            <a:r>
              <a:rPr lang="en-US" b="1" dirty="0" err="1">
                <a:solidFill>
                  <a:srgbClr val="002060"/>
                </a:solidFill>
              </a:rPr>
              <a:t>definición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4906-0F0B-7EB8-9D2C-7A9336866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>
                <a:solidFill>
                  <a:srgbClr val="002060"/>
                </a:solidFill>
              </a:rPr>
              <a:t>Es un árbol binario completo que cumple con la propiedad de </a:t>
            </a:r>
            <a:r>
              <a:rPr lang="es-ES" sz="3600" dirty="0" err="1">
                <a:solidFill>
                  <a:srgbClr val="002060"/>
                </a:solidFill>
              </a:rPr>
              <a:t>heap</a:t>
            </a:r>
            <a:r>
              <a:rPr lang="es-ES" sz="3600" dirty="0">
                <a:solidFill>
                  <a:srgbClr val="002060"/>
                </a:solidFill>
              </a:rPr>
              <a:t>, donde el valor de cada nodo es mayor o igual (en un </a:t>
            </a:r>
            <a:r>
              <a:rPr lang="es-ES" sz="3600" dirty="0" err="1">
                <a:solidFill>
                  <a:srgbClr val="002060"/>
                </a:solidFill>
              </a:rPr>
              <a:t>heap</a:t>
            </a:r>
            <a:r>
              <a:rPr lang="es-ES" sz="3600" dirty="0">
                <a:solidFill>
                  <a:srgbClr val="002060"/>
                </a:solidFill>
              </a:rPr>
              <a:t> máximo) o menor o igual (en un </a:t>
            </a:r>
            <a:r>
              <a:rPr lang="es-ES" sz="3600" dirty="0" err="1">
                <a:solidFill>
                  <a:srgbClr val="002060"/>
                </a:solidFill>
              </a:rPr>
              <a:t>heap</a:t>
            </a:r>
            <a:r>
              <a:rPr lang="es-ES" sz="3600" dirty="0">
                <a:solidFill>
                  <a:srgbClr val="002060"/>
                </a:solidFill>
              </a:rPr>
              <a:t> mínimo) que el de sus hijos.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450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5BDFF2-85D9-08CB-CEA8-4E28BF2B5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26EC-C0AE-0348-CEF8-D4FE9F44C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111306"/>
            <a:ext cx="10363200" cy="1073474"/>
          </a:xfrm>
        </p:spPr>
        <p:txBody>
          <a:bodyPr/>
          <a:lstStyle/>
          <a:p>
            <a:r>
              <a:rPr lang="es-ES" dirty="0"/>
              <a:t>Tema 2: Algoritmos de búsqueda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7D530-5513-91D7-D7B2-F9EB437BA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184780"/>
            <a:ext cx="8534400" cy="1752600"/>
          </a:xfrm>
        </p:spPr>
        <p:txBody>
          <a:bodyPr/>
          <a:lstStyle/>
          <a:p>
            <a:r>
              <a:rPr lang="es-ES" dirty="0"/>
              <a:t>Algoritmo de 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485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 dirty="0">
                <a:solidFill>
                  <a:srgbClr val="002060"/>
                </a:solidFill>
              </a:rPr>
              <a:t>Heaps </a:t>
            </a:r>
            <a:r>
              <a:rPr lang="en-US" b="1" dirty="0">
                <a:solidFill>
                  <a:srgbClr val="002060"/>
                </a:solidFill>
              </a:rPr>
              <a:t>— </a:t>
            </a:r>
            <a:r>
              <a:rPr b="1" dirty="0" err="1">
                <a:solidFill>
                  <a:srgbClr val="002060"/>
                </a:solidFill>
              </a:rPr>
              <a:t>intuición</a:t>
            </a:r>
            <a:r>
              <a:rPr b="1" dirty="0">
                <a:solidFill>
                  <a:srgbClr val="002060"/>
                </a:solidFill>
              </a:rPr>
              <a:t> y </a:t>
            </a:r>
            <a:r>
              <a:rPr lang="en-US" b="1" dirty="0" err="1">
                <a:solidFill>
                  <a:srgbClr val="002060"/>
                </a:solidFill>
              </a:rPr>
              <a:t>de</a:t>
            </a:r>
            <a:r>
              <a:rPr b="1" dirty="0" err="1">
                <a:solidFill>
                  <a:srgbClr val="002060"/>
                </a:solidFill>
              </a:rPr>
              <a:t>finición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3600" dirty="0">
                <a:solidFill>
                  <a:srgbClr val="002060"/>
                </a:solidFill>
              </a:rPr>
              <a:t>Min-heap: </a:t>
            </a:r>
            <a:r>
              <a:rPr sz="3600" dirty="0" err="1">
                <a:solidFill>
                  <a:srgbClr val="002060"/>
                </a:solidFill>
              </a:rPr>
              <a:t>el</a:t>
            </a:r>
            <a:r>
              <a:rPr sz="3600" dirty="0">
                <a:solidFill>
                  <a:srgbClr val="002060"/>
                </a:solidFill>
              </a:rPr>
              <a:t> </a:t>
            </a:r>
            <a:r>
              <a:rPr sz="3600" dirty="0" err="1">
                <a:solidFill>
                  <a:srgbClr val="002060"/>
                </a:solidFill>
              </a:rPr>
              <a:t>mínimo</a:t>
            </a:r>
            <a:r>
              <a:rPr sz="3600" dirty="0">
                <a:solidFill>
                  <a:srgbClr val="002060"/>
                </a:solidFill>
              </a:rPr>
              <a:t> </a:t>
            </a:r>
            <a:r>
              <a:rPr sz="3600" dirty="0" err="1">
                <a:solidFill>
                  <a:srgbClr val="002060"/>
                </a:solidFill>
              </a:rPr>
              <a:t>siempre</a:t>
            </a:r>
            <a:r>
              <a:rPr sz="3600" dirty="0">
                <a:solidFill>
                  <a:srgbClr val="002060"/>
                </a:solidFill>
              </a:rPr>
              <a:t> </a:t>
            </a:r>
            <a:r>
              <a:rPr sz="3600" dirty="0" err="1">
                <a:solidFill>
                  <a:srgbClr val="002060"/>
                </a:solidFill>
              </a:rPr>
              <a:t>en</a:t>
            </a:r>
            <a:r>
              <a:rPr sz="3600" dirty="0">
                <a:solidFill>
                  <a:srgbClr val="002060"/>
                </a:solidFill>
              </a:rPr>
              <a:t> la </a:t>
            </a:r>
            <a:r>
              <a:rPr sz="3600" dirty="0" err="1">
                <a:solidFill>
                  <a:srgbClr val="002060"/>
                </a:solidFill>
              </a:rPr>
              <a:t>raíz</a:t>
            </a:r>
            <a:r>
              <a:rPr sz="3600" dirty="0">
                <a:solidFill>
                  <a:srgbClr val="002060"/>
                </a:solidFill>
              </a:rPr>
              <a:t> (cola de </a:t>
            </a:r>
            <a:r>
              <a:rPr sz="3600" dirty="0" err="1">
                <a:solidFill>
                  <a:srgbClr val="002060"/>
                </a:solidFill>
              </a:rPr>
              <a:t>prioridad</a:t>
            </a:r>
            <a:r>
              <a:rPr sz="3600" dirty="0">
                <a:solidFill>
                  <a:srgbClr val="002060"/>
                </a:solidFill>
              </a:rPr>
              <a:t>).</a:t>
            </a:r>
          </a:p>
          <a:p>
            <a:pPr>
              <a:defRPr sz="2000"/>
            </a:pPr>
            <a:r>
              <a:rPr sz="3600" dirty="0">
                <a:solidFill>
                  <a:srgbClr val="002060"/>
                </a:solidFill>
              </a:rPr>
              <a:t>Árbol </a:t>
            </a:r>
            <a:r>
              <a:rPr sz="3600" dirty="0" err="1">
                <a:solidFill>
                  <a:srgbClr val="002060"/>
                </a:solidFill>
              </a:rPr>
              <a:t>binario</a:t>
            </a:r>
            <a:r>
              <a:rPr sz="3600" dirty="0">
                <a:solidFill>
                  <a:srgbClr val="002060"/>
                </a:solidFill>
              </a:rPr>
              <a:t> </a:t>
            </a:r>
            <a:r>
              <a:rPr sz="3600" dirty="0" err="1">
                <a:solidFill>
                  <a:srgbClr val="002060"/>
                </a:solidFill>
              </a:rPr>
              <a:t>completo</a:t>
            </a:r>
            <a:r>
              <a:rPr sz="3600" dirty="0">
                <a:solidFill>
                  <a:srgbClr val="002060"/>
                </a:solidFill>
              </a:rPr>
              <a:t> + </a:t>
            </a:r>
            <a:r>
              <a:rPr sz="3600" dirty="0" err="1">
                <a:solidFill>
                  <a:srgbClr val="002060"/>
                </a:solidFill>
              </a:rPr>
              <a:t>propiedad</a:t>
            </a:r>
            <a:r>
              <a:rPr sz="3600" dirty="0">
                <a:solidFill>
                  <a:srgbClr val="002060"/>
                </a:solidFill>
              </a:rPr>
              <a:t> de heap.</a:t>
            </a:r>
          </a:p>
          <a:p>
            <a:pPr>
              <a:defRPr sz="2000"/>
            </a:pPr>
            <a:r>
              <a:rPr sz="3600" dirty="0" err="1">
                <a:solidFill>
                  <a:srgbClr val="002060"/>
                </a:solidFill>
              </a:rPr>
              <a:t>Operaciones</a:t>
            </a:r>
            <a:r>
              <a:rPr sz="3600" dirty="0">
                <a:solidFill>
                  <a:srgbClr val="002060"/>
                </a:solidFill>
              </a:rPr>
              <a:t> </a:t>
            </a:r>
            <a:r>
              <a:rPr sz="3600" dirty="0" err="1">
                <a:solidFill>
                  <a:srgbClr val="002060"/>
                </a:solidFill>
              </a:rPr>
              <a:t>básicas</a:t>
            </a:r>
            <a:r>
              <a:rPr sz="3600" dirty="0">
                <a:solidFill>
                  <a:srgbClr val="002060"/>
                </a:solidFill>
              </a:rPr>
              <a:t>: insert, extract-min, top</a:t>
            </a:r>
            <a:r>
              <a:rPr lang="es-ES" sz="3600" dirty="0">
                <a:solidFill>
                  <a:srgbClr val="002060"/>
                </a:solidFill>
              </a:rPr>
              <a:t>, </a:t>
            </a:r>
            <a:r>
              <a:rPr lang="es-ES" sz="3600" dirty="0" err="1">
                <a:solidFill>
                  <a:srgbClr val="002060"/>
                </a:solidFill>
              </a:rPr>
              <a:t>heapify</a:t>
            </a:r>
            <a:r>
              <a:rPr sz="3600" dirty="0">
                <a:solidFill>
                  <a:srgbClr val="00206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03108-5039-2BFD-A581-96EBE20F8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EEE2-79CE-0FE5-2909-4E0275E7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 dirty="0" err="1">
                <a:solidFill>
                  <a:srgbClr val="002060"/>
                </a:solidFill>
              </a:rPr>
              <a:t>Representación</a:t>
            </a:r>
            <a:r>
              <a:rPr b="1" dirty="0">
                <a:solidFill>
                  <a:srgbClr val="002060"/>
                </a:solidFill>
              </a:rPr>
              <a:t> </a:t>
            </a:r>
            <a:r>
              <a:rPr b="1" dirty="0" err="1">
                <a:solidFill>
                  <a:srgbClr val="002060"/>
                </a:solidFill>
              </a:rPr>
              <a:t>por</a:t>
            </a:r>
            <a:r>
              <a:rPr b="1" dirty="0">
                <a:solidFill>
                  <a:srgbClr val="002060"/>
                </a:solidFill>
              </a:rPr>
              <a:t> </a:t>
            </a:r>
            <a:r>
              <a:rPr b="1" dirty="0" err="1">
                <a:solidFill>
                  <a:srgbClr val="002060"/>
                </a:solidFill>
              </a:rPr>
              <a:t>arreglo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57A47-CA40-4047-E1F4-2118187FD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547036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rPr sz="3600" dirty="0">
                <a:solidFill>
                  <a:srgbClr val="002060"/>
                </a:solidFill>
              </a:rPr>
              <a:t>Hijos: 2i+1 y 2i+2 </a:t>
            </a:r>
            <a:endParaRPr lang="es-ES" sz="3600" dirty="0">
              <a:solidFill>
                <a:srgbClr val="002060"/>
              </a:solidFill>
            </a:endParaRPr>
          </a:p>
          <a:p>
            <a:pPr>
              <a:defRPr sz="2000"/>
            </a:pPr>
            <a:r>
              <a:rPr sz="3600" dirty="0">
                <a:solidFill>
                  <a:srgbClr val="002060"/>
                </a:solidFill>
              </a:rPr>
              <a:t>Padre: (i-1)/2</a:t>
            </a:r>
          </a:p>
        </p:txBody>
      </p:sp>
    </p:spTree>
    <p:extLst>
      <p:ext uri="{BB962C8B-B14F-4D97-AF65-F5344CB8AC3E}">
        <p14:creationId xmlns:p14="http://schemas.microsoft.com/office/powerpoint/2010/main" val="205661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 dirty="0" err="1">
                <a:solidFill>
                  <a:srgbClr val="002060"/>
                </a:solidFill>
              </a:rPr>
              <a:t>Representación</a:t>
            </a:r>
            <a:r>
              <a:rPr b="1" dirty="0">
                <a:solidFill>
                  <a:srgbClr val="002060"/>
                </a:solidFill>
              </a:rPr>
              <a:t> </a:t>
            </a:r>
            <a:r>
              <a:rPr b="1" dirty="0" err="1">
                <a:solidFill>
                  <a:srgbClr val="002060"/>
                </a:solidFill>
              </a:rPr>
              <a:t>por</a:t>
            </a:r>
            <a:r>
              <a:rPr b="1" dirty="0">
                <a:solidFill>
                  <a:srgbClr val="002060"/>
                </a:solidFill>
              </a:rPr>
              <a:t> </a:t>
            </a:r>
            <a:r>
              <a:rPr b="1" dirty="0" err="1">
                <a:solidFill>
                  <a:srgbClr val="002060"/>
                </a:solidFill>
              </a:rPr>
              <a:t>arreglo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547036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rPr sz="3600" dirty="0">
                <a:solidFill>
                  <a:srgbClr val="002060"/>
                </a:solidFill>
              </a:rPr>
              <a:t>Hijos: 2i+1 y 2i+2 </a:t>
            </a:r>
            <a:endParaRPr lang="es-ES" sz="3600" dirty="0">
              <a:solidFill>
                <a:srgbClr val="002060"/>
              </a:solidFill>
            </a:endParaRPr>
          </a:p>
          <a:p>
            <a:pPr>
              <a:defRPr sz="2000"/>
            </a:pPr>
            <a:r>
              <a:rPr sz="3600" dirty="0">
                <a:solidFill>
                  <a:srgbClr val="002060"/>
                </a:solidFill>
              </a:rPr>
              <a:t>Padre: (i-1)/2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3F2AE48-EF86-9F0C-9AFC-1440FFB2E10C}"/>
              </a:ext>
            </a:extLst>
          </p:cNvPr>
          <p:cNvGrpSpPr/>
          <p:nvPr/>
        </p:nvGrpSpPr>
        <p:grpSpPr>
          <a:xfrm>
            <a:off x="7286847" y="922376"/>
            <a:ext cx="4657060" cy="2902687"/>
            <a:chOff x="6925340" y="2296631"/>
            <a:chExt cx="4657060" cy="290268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C824CBD-145D-3F84-8C57-FC1CF16D6E65}"/>
                </a:ext>
              </a:extLst>
            </p:cNvPr>
            <p:cNvSpPr/>
            <p:nvPr/>
          </p:nvSpPr>
          <p:spPr>
            <a:xfrm>
              <a:off x="8892363" y="2296631"/>
              <a:ext cx="723014" cy="7230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solidFill>
                    <a:srgbClr val="002060"/>
                  </a:solidFill>
                </a:rPr>
                <a:t>2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C4301F-BA47-C103-AFB5-F5CF9A9CEF5F}"/>
                </a:ext>
              </a:extLst>
            </p:cNvPr>
            <p:cNvSpPr/>
            <p:nvPr/>
          </p:nvSpPr>
          <p:spPr>
            <a:xfrm>
              <a:off x="7733414" y="3391784"/>
              <a:ext cx="723014" cy="7230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solidFill>
                    <a:srgbClr val="002060"/>
                  </a:solidFill>
                </a:rPr>
                <a:t>5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3E2094-6AF3-365B-9268-4383FD7FD0AA}"/>
                </a:ext>
              </a:extLst>
            </p:cNvPr>
            <p:cNvSpPr/>
            <p:nvPr/>
          </p:nvSpPr>
          <p:spPr>
            <a:xfrm>
              <a:off x="10051312" y="3381152"/>
              <a:ext cx="723014" cy="7230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solidFill>
                    <a:srgbClr val="002060"/>
                  </a:solidFill>
                </a:rPr>
                <a:t>10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E2D2716-B46B-009F-3743-8C39FF22A9A1}"/>
                </a:ext>
              </a:extLst>
            </p:cNvPr>
            <p:cNvSpPr/>
            <p:nvPr/>
          </p:nvSpPr>
          <p:spPr>
            <a:xfrm>
              <a:off x="6925340" y="4476304"/>
              <a:ext cx="723014" cy="7230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solidFill>
                    <a:srgbClr val="002060"/>
                  </a:solidFill>
                </a:rPr>
                <a:t>9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0187392-2580-5F13-3D8C-BF1DAA4A45ED}"/>
                </a:ext>
              </a:extLst>
            </p:cNvPr>
            <p:cNvSpPr/>
            <p:nvPr/>
          </p:nvSpPr>
          <p:spPr>
            <a:xfrm>
              <a:off x="8236689" y="4476304"/>
              <a:ext cx="723014" cy="7230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solidFill>
                    <a:srgbClr val="002060"/>
                  </a:solidFill>
                </a:rPr>
                <a:t>8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F6DF89A-9BAE-10D2-C79C-ED1949366AD9}"/>
                </a:ext>
              </a:extLst>
            </p:cNvPr>
            <p:cNvSpPr/>
            <p:nvPr/>
          </p:nvSpPr>
          <p:spPr>
            <a:xfrm>
              <a:off x="9548038" y="4476304"/>
              <a:ext cx="723014" cy="7230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solidFill>
                    <a:srgbClr val="002060"/>
                  </a:solidFill>
                </a:rPr>
                <a:t>11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0EB6959-811C-B754-42AC-AB7B31D9EDD2}"/>
                </a:ext>
              </a:extLst>
            </p:cNvPr>
            <p:cNvSpPr/>
            <p:nvPr/>
          </p:nvSpPr>
          <p:spPr>
            <a:xfrm>
              <a:off x="10859386" y="4476304"/>
              <a:ext cx="723014" cy="7230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solidFill>
                    <a:srgbClr val="002060"/>
                  </a:solidFill>
                </a:rPr>
                <a:t>20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D82F054-9144-2E25-E5AF-708443D6421D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8350545" y="2913762"/>
              <a:ext cx="647701" cy="5839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196105B-5E67-80C8-D981-4F8E1420FDEA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9509494" y="2913762"/>
              <a:ext cx="647701" cy="573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EE4F4BF-F549-163F-FA0D-2285C9E2BB51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7286847" y="4008915"/>
              <a:ext cx="552450" cy="4673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D3C5CB-F519-BC43-B638-462080FD83BE}"/>
                </a:ext>
              </a:extLst>
            </p:cNvPr>
            <p:cNvCxnSpPr>
              <a:stCxn id="6" idx="5"/>
              <a:endCxn id="9" idx="0"/>
            </p:cNvCxnSpPr>
            <p:nvPr/>
          </p:nvCxnSpPr>
          <p:spPr>
            <a:xfrm>
              <a:off x="8350545" y="4008915"/>
              <a:ext cx="247651" cy="4673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875C60F-1725-DBCC-23BA-192EAE4DA671}"/>
                </a:ext>
              </a:extLst>
            </p:cNvPr>
            <p:cNvCxnSpPr>
              <a:stCxn id="10" idx="0"/>
              <a:endCxn id="7" idx="3"/>
            </p:cNvCxnSpPr>
            <p:nvPr/>
          </p:nvCxnSpPr>
          <p:spPr>
            <a:xfrm flipV="1">
              <a:off x="9909545" y="3998283"/>
              <a:ext cx="247650" cy="4780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C0E18BD-1AA3-B0BA-98E0-DAB94705030D}"/>
                </a:ext>
              </a:extLst>
            </p:cNvPr>
            <p:cNvCxnSpPr>
              <a:stCxn id="7" idx="5"/>
              <a:endCxn id="11" idx="0"/>
            </p:cNvCxnSpPr>
            <p:nvPr/>
          </p:nvCxnSpPr>
          <p:spPr>
            <a:xfrm>
              <a:off x="10668443" y="3998283"/>
              <a:ext cx="552450" cy="4780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39E9DF2-6724-EA00-5FD6-B2D71F092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84731"/>
              </p:ext>
            </p:extLst>
          </p:nvPr>
        </p:nvGraphicFramePr>
        <p:xfrm>
          <a:off x="609600" y="4893158"/>
          <a:ext cx="64008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9370291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734152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764615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193734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518870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6203467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18663868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s-ES" sz="36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sz="3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US" sz="3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en-US" sz="3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en-US" sz="3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>
                          <a:solidFill>
                            <a:srgbClr val="002060"/>
                          </a:solidFill>
                        </a:rPr>
                        <a:t>11</a:t>
                      </a:r>
                      <a:endParaRPr lang="en-US" sz="3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>
                          <a:solidFill>
                            <a:srgbClr val="002060"/>
                          </a:solidFill>
                        </a:rPr>
                        <a:t>20</a:t>
                      </a:r>
                      <a:endParaRPr lang="en-US" sz="3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188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E3EAF-774C-4218-9184-56666CB94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FC1E-0C62-FD2B-AA68-F7C61BE5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 dirty="0" err="1">
                <a:solidFill>
                  <a:srgbClr val="002060"/>
                </a:solidFill>
              </a:rPr>
              <a:t>Representación</a:t>
            </a:r>
            <a:r>
              <a:rPr b="1" dirty="0">
                <a:solidFill>
                  <a:srgbClr val="002060"/>
                </a:solidFill>
              </a:rPr>
              <a:t> </a:t>
            </a:r>
            <a:r>
              <a:rPr b="1" dirty="0" err="1">
                <a:solidFill>
                  <a:srgbClr val="002060"/>
                </a:solidFill>
              </a:rPr>
              <a:t>por</a:t>
            </a:r>
            <a:r>
              <a:rPr b="1" dirty="0">
                <a:solidFill>
                  <a:srgbClr val="002060"/>
                </a:solidFill>
              </a:rPr>
              <a:t> </a:t>
            </a:r>
            <a:r>
              <a:rPr b="1" dirty="0" err="1">
                <a:solidFill>
                  <a:srgbClr val="002060"/>
                </a:solidFill>
              </a:rPr>
              <a:t>arreglo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907A2-1BF2-C4EB-0509-A66C0DC28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547036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rPr sz="3600" dirty="0">
                <a:solidFill>
                  <a:srgbClr val="002060"/>
                </a:solidFill>
              </a:rPr>
              <a:t>Hijos: 2i+1 y 2i+2 </a:t>
            </a:r>
            <a:endParaRPr lang="es-ES" sz="3600" dirty="0">
              <a:solidFill>
                <a:srgbClr val="002060"/>
              </a:solidFill>
            </a:endParaRPr>
          </a:p>
          <a:p>
            <a:pPr>
              <a:defRPr sz="2000"/>
            </a:pPr>
            <a:r>
              <a:rPr sz="3600" dirty="0">
                <a:solidFill>
                  <a:srgbClr val="002060"/>
                </a:solidFill>
              </a:rPr>
              <a:t>Padre: (i-1)/2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AF7BAD-B937-63F9-11EB-B947FCC9CF0C}"/>
              </a:ext>
            </a:extLst>
          </p:cNvPr>
          <p:cNvGrpSpPr/>
          <p:nvPr/>
        </p:nvGrpSpPr>
        <p:grpSpPr>
          <a:xfrm>
            <a:off x="7286847" y="922376"/>
            <a:ext cx="4657060" cy="2902687"/>
            <a:chOff x="6925340" y="2296631"/>
            <a:chExt cx="4657060" cy="290268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EF5BE24-9800-817A-2300-16D16B1BC62C}"/>
                </a:ext>
              </a:extLst>
            </p:cNvPr>
            <p:cNvSpPr/>
            <p:nvPr/>
          </p:nvSpPr>
          <p:spPr>
            <a:xfrm>
              <a:off x="8892363" y="2296631"/>
              <a:ext cx="723014" cy="7230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solidFill>
                    <a:srgbClr val="002060"/>
                  </a:solidFill>
                </a:rPr>
                <a:t>2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3FE7F5-FF95-9774-0F38-261322115354}"/>
                </a:ext>
              </a:extLst>
            </p:cNvPr>
            <p:cNvSpPr/>
            <p:nvPr/>
          </p:nvSpPr>
          <p:spPr>
            <a:xfrm>
              <a:off x="7733414" y="3391784"/>
              <a:ext cx="723014" cy="7230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solidFill>
                    <a:srgbClr val="002060"/>
                  </a:solidFill>
                </a:rPr>
                <a:t>5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D7E79D3-DE4C-FF37-BE2B-886F589A430E}"/>
                </a:ext>
              </a:extLst>
            </p:cNvPr>
            <p:cNvSpPr/>
            <p:nvPr/>
          </p:nvSpPr>
          <p:spPr>
            <a:xfrm>
              <a:off x="10051312" y="3381152"/>
              <a:ext cx="723014" cy="7230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solidFill>
                    <a:srgbClr val="002060"/>
                  </a:solidFill>
                </a:rPr>
                <a:t>10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142D64-F8EF-B7F7-94B8-77D7C598E267}"/>
                </a:ext>
              </a:extLst>
            </p:cNvPr>
            <p:cNvSpPr/>
            <p:nvPr/>
          </p:nvSpPr>
          <p:spPr>
            <a:xfrm>
              <a:off x="6925340" y="4476304"/>
              <a:ext cx="723014" cy="7230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solidFill>
                    <a:srgbClr val="002060"/>
                  </a:solidFill>
                </a:rPr>
                <a:t>9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972A849-6D2B-D357-817F-560D81AED496}"/>
                </a:ext>
              </a:extLst>
            </p:cNvPr>
            <p:cNvSpPr/>
            <p:nvPr/>
          </p:nvSpPr>
          <p:spPr>
            <a:xfrm>
              <a:off x="8236689" y="4476304"/>
              <a:ext cx="723014" cy="7230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solidFill>
                    <a:srgbClr val="002060"/>
                  </a:solidFill>
                </a:rPr>
                <a:t>8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3579AB6-8C19-4950-68C8-6FA37BF78C2F}"/>
                </a:ext>
              </a:extLst>
            </p:cNvPr>
            <p:cNvSpPr/>
            <p:nvPr/>
          </p:nvSpPr>
          <p:spPr>
            <a:xfrm>
              <a:off x="9548038" y="4476304"/>
              <a:ext cx="723014" cy="7230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solidFill>
                    <a:srgbClr val="002060"/>
                  </a:solidFill>
                </a:rPr>
                <a:t>11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C256EC-0A37-D31D-71A3-06899AD3F0E5}"/>
                </a:ext>
              </a:extLst>
            </p:cNvPr>
            <p:cNvSpPr/>
            <p:nvPr/>
          </p:nvSpPr>
          <p:spPr>
            <a:xfrm>
              <a:off x="10859386" y="4476304"/>
              <a:ext cx="723014" cy="7230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solidFill>
                    <a:srgbClr val="002060"/>
                  </a:solidFill>
                </a:rPr>
                <a:t>20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4E48E54-06E8-B87F-ADDB-862F8982FBBD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8350545" y="2913762"/>
              <a:ext cx="647701" cy="5839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8798D1-07B4-8A60-A4E5-275C0B23A48D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9509494" y="2913762"/>
              <a:ext cx="647701" cy="573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CAFCFC1-A24A-C7DC-8065-AD03306406E2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7286847" y="4008915"/>
              <a:ext cx="552450" cy="4673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313898-77BE-EF02-6C3D-00ECA43BCA7D}"/>
                </a:ext>
              </a:extLst>
            </p:cNvPr>
            <p:cNvCxnSpPr>
              <a:stCxn id="6" idx="5"/>
              <a:endCxn id="9" idx="0"/>
            </p:cNvCxnSpPr>
            <p:nvPr/>
          </p:nvCxnSpPr>
          <p:spPr>
            <a:xfrm>
              <a:off x="8350545" y="4008915"/>
              <a:ext cx="247651" cy="4673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061D22-92B4-4FFA-BD42-C400850BE8E7}"/>
                </a:ext>
              </a:extLst>
            </p:cNvPr>
            <p:cNvCxnSpPr>
              <a:stCxn id="10" idx="0"/>
              <a:endCxn id="7" idx="3"/>
            </p:cNvCxnSpPr>
            <p:nvPr/>
          </p:nvCxnSpPr>
          <p:spPr>
            <a:xfrm flipV="1">
              <a:off x="9909545" y="3998283"/>
              <a:ext cx="247650" cy="4780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FA744A7-57AE-77EF-6112-96A55911500D}"/>
                </a:ext>
              </a:extLst>
            </p:cNvPr>
            <p:cNvCxnSpPr>
              <a:stCxn id="7" idx="5"/>
              <a:endCxn id="11" idx="0"/>
            </p:cNvCxnSpPr>
            <p:nvPr/>
          </p:nvCxnSpPr>
          <p:spPr>
            <a:xfrm>
              <a:off x="10668443" y="3998283"/>
              <a:ext cx="552450" cy="4780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DF78378-3948-2D32-B906-DE7978F11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821504"/>
              </p:ext>
            </p:extLst>
          </p:nvPr>
        </p:nvGraphicFramePr>
        <p:xfrm>
          <a:off x="609600" y="4893158"/>
          <a:ext cx="64008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9370291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734152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764615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193734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518870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6203467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18663868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s-ES" sz="36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sz="3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US" sz="3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en-US" sz="3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en-US" sz="3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>
                          <a:solidFill>
                            <a:srgbClr val="002060"/>
                          </a:solidFill>
                        </a:rPr>
                        <a:t>11</a:t>
                      </a:r>
                      <a:endParaRPr lang="en-US" sz="3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>
                          <a:solidFill>
                            <a:srgbClr val="002060"/>
                          </a:solidFill>
                        </a:rPr>
                        <a:t>20</a:t>
                      </a:r>
                      <a:endParaRPr lang="en-US" sz="3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1885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A681FD-BA55-A0F4-4924-FFBAD6DA9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327710"/>
              </p:ext>
            </p:extLst>
          </p:nvPr>
        </p:nvGraphicFramePr>
        <p:xfrm>
          <a:off x="609600" y="3978758"/>
          <a:ext cx="64008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9370291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734152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764615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193734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518870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6203467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18663868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18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30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A54A-B884-68C5-7BDA-F834DDDF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b="1" dirty="0">
                <a:solidFill>
                  <a:srgbClr val="002060"/>
                </a:solidFill>
              </a:rPr>
              <a:t>Añadir (</a:t>
            </a:r>
            <a:r>
              <a:rPr lang="es-ES" b="1" dirty="0" err="1">
                <a:solidFill>
                  <a:srgbClr val="002060"/>
                </a:solidFill>
              </a:rPr>
              <a:t>insert</a:t>
            </a:r>
            <a:r>
              <a:rPr lang="es-ES" b="1" dirty="0">
                <a:solidFill>
                  <a:srgbClr val="002060"/>
                </a:solidFill>
              </a:rPr>
              <a:t> / </a:t>
            </a:r>
            <a:r>
              <a:rPr lang="es-ES" b="1" dirty="0" err="1">
                <a:solidFill>
                  <a:srgbClr val="002060"/>
                </a:solidFill>
              </a:rPr>
              <a:t>push</a:t>
            </a:r>
            <a:r>
              <a:rPr lang="es-ES" b="1" dirty="0">
                <a:solidFill>
                  <a:srgbClr val="002060"/>
                </a:solidFill>
              </a:rPr>
              <a:t> / </a:t>
            </a:r>
            <a:r>
              <a:rPr lang="es-ES" b="1" dirty="0" err="1">
                <a:solidFill>
                  <a:srgbClr val="002060"/>
                </a:solidFill>
              </a:rPr>
              <a:t>append</a:t>
            </a:r>
            <a:r>
              <a:rPr lang="es-ES" b="1" dirty="0">
                <a:solidFill>
                  <a:srgbClr val="002060"/>
                </a:solidFill>
              </a:rPr>
              <a:t>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7F229-41E5-7722-5F9F-1A5B0CB77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3398874" cy="4525963"/>
          </a:xfrm>
        </p:spPr>
        <p:txBody>
          <a:bodyPr>
            <a:normAutofit fontScale="92500"/>
          </a:bodyPr>
          <a:lstStyle/>
          <a:p>
            <a:r>
              <a:rPr lang="es-ES" sz="3600" b="1" dirty="0">
                <a:solidFill>
                  <a:srgbClr val="002060"/>
                </a:solidFill>
              </a:rPr>
              <a:t>Idea:</a:t>
            </a:r>
            <a:r>
              <a:rPr lang="es-ES" sz="3600" dirty="0">
                <a:solidFill>
                  <a:srgbClr val="002060"/>
                </a:solidFill>
              </a:rPr>
              <a:t> agregar al final y “hacerlo subir” (</a:t>
            </a:r>
            <a:r>
              <a:rPr lang="es-ES" sz="3600" i="1" dirty="0" err="1">
                <a:solidFill>
                  <a:srgbClr val="002060"/>
                </a:solidFill>
              </a:rPr>
              <a:t>sift</a:t>
            </a:r>
            <a:r>
              <a:rPr lang="es-ES" sz="3600" i="1" dirty="0">
                <a:solidFill>
                  <a:srgbClr val="002060"/>
                </a:solidFill>
              </a:rPr>
              <a:t>-up</a:t>
            </a:r>
            <a:r>
              <a:rPr lang="es-ES" sz="3600" dirty="0">
                <a:solidFill>
                  <a:srgbClr val="002060"/>
                </a:solidFill>
              </a:rPr>
              <a:t>) hasta restaurar la propiedad de </a:t>
            </a:r>
            <a:r>
              <a:rPr lang="es-ES" sz="3600" dirty="0" err="1">
                <a:solidFill>
                  <a:srgbClr val="002060"/>
                </a:solidFill>
              </a:rPr>
              <a:t>heap</a:t>
            </a:r>
            <a:r>
              <a:rPr lang="es-ES" sz="3600" dirty="0">
                <a:solidFill>
                  <a:srgbClr val="002060"/>
                </a:solidFill>
              </a:rPr>
              <a:t>.</a:t>
            </a:r>
            <a:br>
              <a:rPr lang="es-ES" sz="3600" dirty="0">
                <a:solidFill>
                  <a:srgbClr val="002060"/>
                </a:solidFill>
              </a:rPr>
            </a:b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5BD385-D987-BCA4-3CCA-C95856C3997B}"/>
              </a:ext>
            </a:extLst>
          </p:cNvPr>
          <p:cNvSpPr/>
          <p:nvPr/>
        </p:nvSpPr>
        <p:spPr>
          <a:xfrm>
            <a:off x="8271689" y="1600201"/>
            <a:ext cx="723014" cy="7230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rgbClr val="002060"/>
                </a:solidFill>
              </a:rPr>
              <a:t>2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A87723-6CB3-A77A-7D3D-D69C5B1B17A4}"/>
              </a:ext>
            </a:extLst>
          </p:cNvPr>
          <p:cNvSpPr/>
          <p:nvPr/>
        </p:nvSpPr>
        <p:spPr>
          <a:xfrm>
            <a:off x="7112740" y="2695354"/>
            <a:ext cx="723014" cy="7230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rgbClr val="002060"/>
                </a:solidFill>
              </a:rPr>
              <a:t>5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4183CF-AAF4-DB6A-C48A-50BFCDBC89FE}"/>
              </a:ext>
            </a:extLst>
          </p:cNvPr>
          <p:cNvSpPr/>
          <p:nvPr/>
        </p:nvSpPr>
        <p:spPr>
          <a:xfrm>
            <a:off x="9430638" y="2684722"/>
            <a:ext cx="723014" cy="7230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rgbClr val="002060"/>
                </a:solidFill>
              </a:rPr>
              <a:t>10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AAF3501-A327-D408-62AA-FA21BD6BD0DE}"/>
              </a:ext>
            </a:extLst>
          </p:cNvPr>
          <p:cNvSpPr/>
          <p:nvPr/>
        </p:nvSpPr>
        <p:spPr>
          <a:xfrm>
            <a:off x="6304666" y="3779874"/>
            <a:ext cx="723014" cy="7230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rgbClr val="002060"/>
                </a:solidFill>
              </a:rPr>
              <a:t>9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E354DE-A203-D49A-E4AC-BC07CA0A93F4}"/>
              </a:ext>
            </a:extLst>
          </p:cNvPr>
          <p:cNvSpPr/>
          <p:nvPr/>
        </p:nvSpPr>
        <p:spPr>
          <a:xfrm>
            <a:off x="7616015" y="3779874"/>
            <a:ext cx="723014" cy="7230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rgbClr val="002060"/>
                </a:solidFill>
              </a:rPr>
              <a:t>8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EFAA2B-6A88-6A7E-DF6A-A73F165950B4}"/>
              </a:ext>
            </a:extLst>
          </p:cNvPr>
          <p:cNvSpPr/>
          <p:nvPr/>
        </p:nvSpPr>
        <p:spPr>
          <a:xfrm>
            <a:off x="8927364" y="3779874"/>
            <a:ext cx="723014" cy="7230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rgbClr val="002060"/>
                </a:solidFill>
              </a:rPr>
              <a:t>11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A28884-1221-3B1A-660D-2803462FF13E}"/>
              </a:ext>
            </a:extLst>
          </p:cNvPr>
          <p:cNvSpPr/>
          <p:nvPr/>
        </p:nvSpPr>
        <p:spPr>
          <a:xfrm>
            <a:off x="10238712" y="3779874"/>
            <a:ext cx="723014" cy="7230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rgbClr val="002060"/>
                </a:solidFill>
              </a:rPr>
              <a:t>20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0E03EC-E243-59AD-CEDF-6AFE6E94AD32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7729871" y="2217332"/>
            <a:ext cx="647701" cy="583905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D7B819-616B-8291-C745-88D872DFA0CF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8888820" y="2217332"/>
            <a:ext cx="647701" cy="57327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E0BE93-F9D2-C6E2-F0FC-1883B6737B74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6666173" y="3312485"/>
            <a:ext cx="552450" cy="46738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1402C8-0FD9-BE6B-AAFE-1D5DD5A6D5F6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7729871" y="3312485"/>
            <a:ext cx="247651" cy="46738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A4A8D5-9739-F82C-4BFD-7704547AADAA}"/>
              </a:ext>
            </a:extLst>
          </p:cNvPr>
          <p:cNvCxnSpPr>
            <a:stCxn id="10" idx="0"/>
            <a:endCxn id="7" idx="3"/>
          </p:cNvCxnSpPr>
          <p:nvPr/>
        </p:nvCxnSpPr>
        <p:spPr>
          <a:xfrm flipV="1">
            <a:off x="9288871" y="3301853"/>
            <a:ext cx="247650" cy="47802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E429F8-76F5-4CDA-53D5-804C22F416EF}"/>
              </a:ext>
            </a:extLst>
          </p:cNvPr>
          <p:cNvCxnSpPr>
            <a:stCxn id="7" idx="5"/>
            <a:endCxn id="11" idx="0"/>
          </p:cNvCxnSpPr>
          <p:nvPr/>
        </p:nvCxnSpPr>
        <p:spPr>
          <a:xfrm>
            <a:off x="10047769" y="3301853"/>
            <a:ext cx="552450" cy="47802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00A9060-68E0-3A21-B395-FE028D3E0DF5}"/>
              </a:ext>
            </a:extLst>
          </p:cNvPr>
          <p:cNvSpPr/>
          <p:nvPr/>
        </p:nvSpPr>
        <p:spPr>
          <a:xfrm>
            <a:off x="5507665" y="4933509"/>
            <a:ext cx="723014" cy="72301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rgbClr val="002060"/>
                </a:solidFill>
              </a:rPr>
              <a:t>4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D66AB4-DC2F-A082-7988-C1F1F5D1BCF2}"/>
              </a:ext>
            </a:extLst>
          </p:cNvPr>
          <p:cNvCxnSpPr>
            <a:stCxn id="19" idx="0"/>
            <a:endCxn id="8" idx="3"/>
          </p:cNvCxnSpPr>
          <p:nvPr/>
        </p:nvCxnSpPr>
        <p:spPr>
          <a:xfrm flipV="1">
            <a:off x="5869172" y="4397005"/>
            <a:ext cx="541377" cy="53650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3595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61B7E-2D3E-ACEA-B17B-DE37A5CA1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A3AE-ED20-0283-0316-DDC3C2B7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b="1" dirty="0">
                <a:solidFill>
                  <a:srgbClr val="002060"/>
                </a:solidFill>
              </a:rPr>
              <a:t>Añadir (</a:t>
            </a:r>
            <a:r>
              <a:rPr lang="es-ES" b="1" dirty="0" err="1">
                <a:solidFill>
                  <a:srgbClr val="002060"/>
                </a:solidFill>
              </a:rPr>
              <a:t>insert</a:t>
            </a:r>
            <a:r>
              <a:rPr lang="es-ES" b="1" dirty="0">
                <a:solidFill>
                  <a:srgbClr val="002060"/>
                </a:solidFill>
              </a:rPr>
              <a:t> / </a:t>
            </a:r>
            <a:r>
              <a:rPr lang="es-ES" b="1" dirty="0" err="1">
                <a:solidFill>
                  <a:srgbClr val="002060"/>
                </a:solidFill>
              </a:rPr>
              <a:t>push</a:t>
            </a:r>
            <a:r>
              <a:rPr lang="es-ES" b="1" dirty="0">
                <a:solidFill>
                  <a:srgbClr val="002060"/>
                </a:solidFill>
              </a:rPr>
              <a:t> / </a:t>
            </a:r>
            <a:r>
              <a:rPr lang="es-ES" b="1" dirty="0" err="1">
                <a:solidFill>
                  <a:srgbClr val="002060"/>
                </a:solidFill>
              </a:rPr>
              <a:t>append</a:t>
            </a:r>
            <a:r>
              <a:rPr lang="es-ES" b="1" dirty="0">
                <a:solidFill>
                  <a:srgbClr val="002060"/>
                </a:solidFill>
              </a:rPr>
              <a:t>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33CF0-8BD8-A6AB-97EE-D39AFEB27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3398874" cy="4525963"/>
          </a:xfrm>
        </p:spPr>
        <p:txBody>
          <a:bodyPr>
            <a:normAutofit fontScale="92500"/>
          </a:bodyPr>
          <a:lstStyle/>
          <a:p>
            <a:r>
              <a:rPr lang="es-ES" sz="3600" b="1" dirty="0">
                <a:solidFill>
                  <a:srgbClr val="002060"/>
                </a:solidFill>
              </a:rPr>
              <a:t>Idea:</a:t>
            </a:r>
            <a:r>
              <a:rPr lang="es-ES" sz="3600" dirty="0">
                <a:solidFill>
                  <a:srgbClr val="002060"/>
                </a:solidFill>
              </a:rPr>
              <a:t> agregar al final y “hacerlo subir” (</a:t>
            </a:r>
            <a:r>
              <a:rPr lang="es-ES" sz="3600" i="1" dirty="0" err="1">
                <a:solidFill>
                  <a:srgbClr val="002060"/>
                </a:solidFill>
              </a:rPr>
              <a:t>sift</a:t>
            </a:r>
            <a:r>
              <a:rPr lang="es-ES" sz="3600" i="1" dirty="0">
                <a:solidFill>
                  <a:srgbClr val="002060"/>
                </a:solidFill>
              </a:rPr>
              <a:t>-up</a:t>
            </a:r>
            <a:r>
              <a:rPr lang="es-ES" sz="3600" dirty="0">
                <a:solidFill>
                  <a:srgbClr val="002060"/>
                </a:solidFill>
              </a:rPr>
              <a:t>) hasta restaurar la propiedad de </a:t>
            </a:r>
            <a:r>
              <a:rPr lang="es-ES" sz="3600" dirty="0" err="1">
                <a:solidFill>
                  <a:srgbClr val="002060"/>
                </a:solidFill>
              </a:rPr>
              <a:t>heap</a:t>
            </a:r>
            <a:r>
              <a:rPr lang="es-ES" sz="3600" dirty="0">
                <a:solidFill>
                  <a:srgbClr val="002060"/>
                </a:solidFill>
              </a:rPr>
              <a:t>.</a:t>
            </a:r>
            <a:br>
              <a:rPr lang="es-ES" sz="3600" dirty="0">
                <a:solidFill>
                  <a:srgbClr val="002060"/>
                </a:solidFill>
              </a:rPr>
            </a:b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933B94-B0E6-B9C8-7B24-5EB80DA11C20}"/>
              </a:ext>
            </a:extLst>
          </p:cNvPr>
          <p:cNvSpPr/>
          <p:nvPr/>
        </p:nvSpPr>
        <p:spPr>
          <a:xfrm>
            <a:off x="8271689" y="1600201"/>
            <a:ext cx="723014" cy="7230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rgbClr val="002060"/>
                </a:solidFill>
              </a:rPr>
              <a:t>2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9A0E90-E51F-6FC5-DF1E-7C93F6020434}"/>
              </a:ext>
            </a:extLst>
          </p:cNvPr>
          <p:cNvSpPr/>
          <p:nvPr/>
        </p:nvSpPr>
        <p:spPr>
          <a:xfrm>
            <a:off x="7112740" y="2695354"/>
            <a:ext cx="723014" cy="7230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rgbClr val="002060"/>
                </a:solidFill>
              </a:rPr>
              <a:t>5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96D280-FBBA-AA01-A391-270D5A6C863A}"/>
              </a:ext>
            </a:extLst>
          </p:cNvPr>
          <p:cNvSpPr/>
          <p:nvPr/>
        </p:nvSpPr>
        <p:spPr>
          <a:xfrm>
            <a:off x="9430638" y="2684722"/>
            <a:ext cx="723014" cy="7230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rgbClr val="002060"/>
                </a:solidFill>
              </a:rPr>
              <a:t>10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472833-85FD-43A1-BA72-C4D1BE6365EA}"/>
              </a:ext>
            </a:extLst>
          </p:cNvPr>
          <p:cNvSpPr/>
          <p:nvPr/>
        </p:nvSpPr>
        <p:spPr>
          <a:xfrm>
            <a:off x="6304666" y="3779874"/>
            <a:ext cx="723014" cy="72301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rgbClr val="002060"/>
                </a:solidFill>
              </a:rPr>
              <a:t>4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1973A3-F648-6E6F-A4CF-BE15A549134A}"/>
              </a:ext>
            </a:extLst>
          </p:cNvPr>
          <p:cNvSpPr/>
          <p:nvPr/>
        </p:nvSpPr>
        <p:spPr>
          <a:xfrm>
            <a:off x="7616015" y="3779874"/>
            <a:ext cx="723014" cy="7230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rgbClr val="002060"/>
                </a:solidFill>
              </a:rPr>
              <a:t>8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402227-8A5B-A7CD-2925-B72D35F24C14}"/>
              </a:ext>
            </a:extLst>
          </p:cNvPr>
          <p:cNvSpPr/>
          <p:nvPr/>
        </p:nvSpPr>
        <p:spPr>
          <a:xfrm>
            <a:off x="8927364" y="3779874"/>
            <a:ext cx="723014" cy="7230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rgbClr val="002060"/>
                </a:solidFill>
              </a:rPr>
              <a:t>11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C798BC-ED87-0B2D-0F75-38962A770BB3}"/>
              </a:ext>
            </a:extLst>
          </p:cNvPr>
          <p:cNvSpPr/>
          <p:nvPr/>
        </p:nvSpPr>
        <p:spPr>
          <a:xfrm>
            <a:off x="10238712" y="3779874"/>
            <a:ext cx="723014" cy="7230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rgbClr val="002060"/>
                </a:solidFill>
              </a:rPr>
              <a:t>20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D56960-4493-2B5D-1216-7620AA9EA63E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7729871" y="2217332"/>
            <a:ext cx="647701" cy="583905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4DE1FC-35AF-2E89-9063-463D8EF97583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8888820" y="2217332"/>
            <a:ext cx="647701" cy="573273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941DBD-DC09-D248-FE41-90D7EC1002EF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6666173" y="3312485"/>
            <a:ext cx="552450" cy="46738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C94883-8F4A-C8ED-4A7B-3A183AE449B6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7729871" y="3312485"/>
            <a:ext cx="247651" cy="46738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BA1BF-F4E2-069B-9611-DD61310E99EE}"/>
              </a:ext>
            </a:extLst>
          </p:cNvPr>
          <p:cNvCxnSpPr>
            <a:stCxn id="10" idx="0"/>
            <a:endCxn id="7" idx="3"/>
          </p:cNvCxnSpPr>
          <p:nvPr/>
        </p:nvCxnSpPr>
        <p:spPr>
          <a:xfrm flipV="1">
            <a:off x="9288871" y="3301853"/>
            <a:ext cx="247650" cy="47802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52DD39-91B1-1916-5BBC-DB318551C58F}"/>
              </a:ext>
            </a:extLst>
          </p:cNvPr>
          <p:cNvCxnSpPr>
            <a:stCxn id="7" idx="5"/>
            <a:endCxn id="11" idx="0"/>
          </p:cNvCxnSpPr>
          <p:nvPr/>
        </p:nvCxnSpPr>
        <p:spPr>
          <a:xfrm>
            <a:off x="10047769" y="3301853"/>
            <a:ext cx="552450" cy="478021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4C2C4C5-F4E8-2617-DFB7-6DD4A54980EE}"/>
              </a:ext>
            </a:extLst>
          </p:cNvPr>
          <p:cNvSpPr/>
          <p:nvPr/>
        </p:nvSpPr>
        <p:spPr>
          <a:xfrm>
            <a:off x="5507665" y="4933509"/>
            <a:ext cx="723014" cy="7230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rgbClr val="002060"/>
                </a:solidFill>
              </a:rPr>
              <a:t>9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4A80C3-E6A1-58D6-9DE4-6F77C1E22C3D}"/>
              </a:ext>
            </a:extLst>
          </p:cNvPr>
          <p:cNvCxnSpPr>
            <a:cxnSpLocks/>
            <a:stCxn id="19" idx="0"/>
            <a:endCxn id="8" idx="3"/>
          </p:cNvCxnSpPr>
          <p:nvPr/>
        </p:nvCxnSpPr>
        <p:spPr>
          <a:xfrm flipV="1">
            <a:off x="5869172" y="4397005"/>
            <a:ext cx="541377" cy="53650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4241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4">
      <a:majorFont>
        <a:latin typeface="Aptos Display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1114</Words>
  <Application>Microsoft Office PowerPoint</Application>
  <PresentationFormat>Widescreen</PresentationFormat>
  <Paragraphs>373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Aptos Display</vt:lpstr>
      <vt:lpstr>Arial</vt:lpstr>
      <vt:lpstr>Calibri</vt:lpstr>
      <vt:lpstr>Cambria Math</vt:lpstr>
      <vt:lpstr>Office Theme</vt:lpstr>
      <vt:lpstr>Tema 2: Algoritmos de búsqueda</vt:lpstr>
      <vt:lpstr>Objetivos de aprendizaje</vt:lpstr>
      <vt:lpstr>Heaps — intuición y definición</vt:lpstr>
      <vt:lpstr>Heaps — intuición y definición</vt:lpstr>
      <vt:lpstr>Representación por arreglo</vt:lpstr>
      <vt:lpstr>Representación por arreglo</vt:lpstr>
      <vt:lpstr>Representación por arreglo</vt:lpstr>
      <vt:lpstr>Añadir (insert / push / append)</vt:lpstr>
      <vt:lpstr>Añadir (insert / push / append)</vt:lpstr>
      <vt:lpstr>Añadir (insert / push / append)</vt:lpstr>
      <vt:lpstr>Cola de prioridad con heap (Python)</vt:lpstr>
      <vt:lpstr>Camino mínimo: problema objetivo</vt:lpstr>
      <vt:lpstr>PowerPoint Presentation</vt:lpstr>
      <vt:lpstr>PowerPoint Presentation</vt:lpstr>
      <vt:lpstr>Dijkstra — idea e invariantes</vt:lpstr>
      <vt:lpstr>Dijkstra — pseudocódigo (con heap)</vt:lpstr>
      <vt:lpstr>Dijkstra — Funcionamiento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Dijkstra — Análisis de complejidad</vt:lpstr>
      <vt:lpstr>Comparativas y alternativas</vt:lpstr>
      <vt:lpstr>Implementación en Python — tips</vt:lpstr>
      <vt:lpstr>Tema 2: Algoritmos de búsqueda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MICHEL PEDRERA</cp:lastModifiedBy>
  <cp:revision>4</cp:revision>
  <dcterms:created xsi:type="dcterms:W3CDTF">2013-01-27T09:14:16Z</dcterms:created>
  <dcterms:modified xsi:type="dcterms:W3CDTF">2025-08-15T20:27:15Z</dcterms:modified>
  <cp:category/>
</cp:coreProperties>
</file>