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58" r:id="rId6"/>
    <p:sldId id="261" r:id="rId7"/>
    <p:sldId id="264" r:id="rId8"/>
    <p:sldId id="268" r:id="rId9"/>
    <p:sldId id="269" r:id="rId10"/>
    <p:sldId id="270" r:id="rId11"/>
    <p:sldId id="265" r:id="rId12"/>
    <p:sldId id="271" r:id="rId13"/>
    <p:sldId id="272" r:id="rId14"/>
    <p:sldId id="273" r:id="rId15"/>
    <p:sldId id="262" r:id="rId16"/>
    <p:sldId id="263" r:id="rId17"/>
    <p:sldId id="266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6" autoAdjust="0"/>
  </p:normalViewPr>
  <p:slideViewPr>
    <p:cSldViewPr snapToGrid="0" snapToObjects="1">
      <p:cViewPr varScale="1">
        <p:scale>
          <a:sx n="82" d="100"/>
          <a:sy n="82" d="100"/>
        </p:scale>
        <p:origin x="69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14BCB-615E-4954-8328-1D2DF1B3010C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6845-253D-4A3C-BEBA-0D6B324AC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Enfatiza que heap es el medio para hacer eficiente la selección del siguiente nodo.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</a:defRPr>
            </a:lvl1pPr>
            <a:lvl2pPr algn="l">
              <a:defRPr sz="3600">
                <a:solidFill>
                  <a:srgbClr val="002060"/>
                </a:solidFill>
              </a:defRPr>
            </a:lvl2pPr>
            <a:lvl3pPr algn="l">
              <a:defRPr sz="3600">
                <a:solidFill>
                  <a:srgbClr val="002060"/>
                </a:solidFill>
              </a:defRPr>
            </a:lvl3pPr>
            <a:lvl4pPr algn="l">
              <a:defRPr sz="3600">
                <a:solidFill>
                  <a:srgbClr val="002060"/>
                </a:solidFill>
              </a:defRPr>
            </a:lvl4pPr>
            <a:lvl5pPr algn="l">
              <a:defRPr sz="3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11306"/>
            <a:ext cx="10363200" cy="1073474"/>
          </a:xfrm>
        </p:spPr>
        <p:txBody>
          <a:bodyPr/>
          <a:lstStyle/>
          <a:p>
            <a:r>
              <a:rPr lang="es-ES" dirty="0"/>
              <a:t>Tema 3: Algoritmos de búsqueda heurística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291105"/>
            <a:ext cx="8534400" cy="1752600"/>
          </a:xfrm>
        </p:spPr>
        <p:txBody>
          <a:bodyPr/>
          <a:lstStyle/>
          <a:p>
            <a:r>
              <a:rPr lang="es-ES" dirty="0"/>
              <a:t>Conceptos y recapitulación. Algoritmos </a:t>
            </a:r>
            <a:r>
              <a:rPr lang="es-ES" dirty="0" err="1"/>
              <a:t>Best-First</a:t>
            </a:r>
            <a:r>
              <a:rPr lang="es-ES" dirty="0"/>
              <a:t> </a:t>
            </a:r>
            <a:r>
              <a:rPr lang="es-ES" dirty="0" err="1"/>
              <a:t>Greedy</a:t>
            </a:r>
            <a:r>
              <a:rPr lang="es-ES" dirty="0"/>
              <a:t> y A*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60306-D15E-B037-668B-3DA696CC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433" y="1477927"/>
            <a:ext cx="8687134" cy="39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DFE6-4015-8BC1-725F-3F601A65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CB51-A2D3-F17B-4ECC-FD7E8380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61" y="274638"/>
            <a:ext cx="484490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de algoritmo A*</a:t>
            </a:r>
            <a:endParaRPr lang="en-US" dirty="0"/>
          </a:p>
        </p:txBody>
      </p:sp>
      <p:pic>
        <p:nvPicPr>
          <p:cNvPr id="2052" name="Picture 4" descr="Greedy Best-first Search Example Graph">
            <a:extLst>
              <a:ext uri="{FF2B5EF4-FFF2-40B4-BE49-F238E27FC236}">
                <a16:creationId xmlns:a16="http://schemas.microsoft.com/office/drawing/2014/main" id="{F21F9300-E23E-5310-F2C4-3AF5343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264E3-6358-3492-4DD6-C3A3F54AEF10}"/>
              </a:ext>
            </a:extLst>
          </p:cNvPr>
          <p:cNvSpPr txBox="1"/>
          <p:nvPr/>
        </p:nvSpPr>
        <p:spPr>
          <a:xfrm>
            <a:off x="582761" y="2967335"/>
            <a:ext cx="475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f(x) = g(x) + h(x)</a:t>
            </a:r>
          </a:p>
        </p:txBody>
      </p:sp>
    </p:spTree>
    <p:extLst>
      <p:ext uri="{BB962C8B-B14F-4D97-AF65-F5344CB8AC3E}">
        <p14:creationId xmlns:p14="http://schemas.microsoft.com/office/powerpoint/2010/main" val="296034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6B41D3-A192-9F5C-BFB5-4BFD7300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10" y="1222744"/>
            <a:ext cx="8864780" cy="44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A2E03-91DA-9462-AF40-9E64C97A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50C61-7FCB-02F9-777B-9CB07EE3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2" y="116958"/>
            <a:ext cx="6277016" cy="66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30E4-4ADD-B770-110A-357D81C7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1" y="354445"/>
            <a:ext cx="7321418" cy="614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4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D4A4-08D9-E067-6BED-F3648D33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6D01461-1EA7-4162-0812-13D80FA7B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691873"/>
              </p:ext>
            </p:extLst>
          </p:nvPr>
        </p:nvGraphicFramePr>
        <p:xfrm>
          <a:off x="2186767" y="1417638"/>
          <a:ext cx="7818468" cy="4908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3078">
                  <a:extLst>
                    <a:ext uri="{9D8B030D-6E8A-4147-A177-3AD203B41FA5}">
                      <a16:colId xmlns:a16="http://schemas.microsoft.com/office/drawing/2014/main" val="1319193074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2614030096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964454545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1415223378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744557642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4285388366"/>
                    </a:ext>
                  </a:extLst>
                </a:gridCol>
              </a:tblGrid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C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D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F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66150431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G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H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K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27577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M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N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Ñ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P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Q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4109019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R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T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U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V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W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32666537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Y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Z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A2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B2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3382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7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116-680C-4D80-A00D-C6C41B2A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Unidades de medida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6BAB65-ED31-3122-F382-F8C4D2458399}"/>
              </a:ext>
            </a:extLst>
          </p:cNvPr>
          <p:cNvGrpSpPr/>
          <p:nvPr/>
        </p:nvGrpSpPr>
        <p:grpSpPr>
          <a:xfrm>
            <a:off x="1169581" y="1584251"/>
            <a:ext cx="3750192" cy="4417819"/>
            <a:chOff x="4251251" y="1584251"/>
            <a:chExt cx="3750192" cy="44178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723A97-DE44-3EBB-DD40-E4FAF92EB0AC}"/>
                </a:ext>
              </a:extLst>
            </p:cNvPr>
            <p:cNvSpPr/>
            <p:nvPr/>
          </p:nvSpPr>
          <p:spPr>
            <a:xfrm>
              <a:off x="4251251" y="1584251"/>
              <a:ext cx="3689498" cy="36894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B7FEF6-F46A-1F51-371D-BBF88848F418}"/>
                </a:ext>
              </a:extLst>
            </p:cNvPr>
            <p:cNvCxnSpPr/>
            <p:nvPr/>
          </p:nvCxnSpPr>
          <p:spPr>
            <a:xfrm flipH="1">
              <a:off x="4251251" y="1584251"/>
              <a:ext cx="3689498" cy="3689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404316-E5E7-E2DF-23A8-96DA7C540654}"/>
                </a:ext>
              </a:extLst>
            </p:cNvPr>
            <p:cNvSpPr txBox="1"/>
            <p:nvPr/>
          </p:nvSpPr>
          <p:spPr>
            <a:xfrm>
              <a:off x="5807148" y="5417295"/>
              <a:ext cx="6999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002060"/>
                  </a:solidFill>
                </a:rPr>
                <a:t>10</a:t>
              </a:r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6BDDBA-8197-883C-5378-D28F275EF983}"/>
                </a:ext>
              </a:extLst>
            </p:cNvPr>
            <p:cNvSpPr txBox="1"/>
            <p:nvPr/>
          </p:nvSpPr>
          <p:spPr>
            <a:xfrm>
              <a:off x="7312098" y="3136612"/>
              <a:ext cx="689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002060"/>
                  </a:solidFill>
                </a:rPr>
                <a:t>10</a:t>
              </a:r>
              <a:endParaRPr lang="en-US" sz="32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8D92D1-F31A-91EA-2BBA-7C827E62F9CA}"/>
                </a:ext>
              </a:extLst>
            </p:cNvPr>
            <p:cNvSpPr txBox="1"/>
            <p:nvPr/>
          </p:nvSpPr>
          <p:spPr>
            <a:xfrm>
              <a:off x="5406655" y="2812318"/>
              <a:ext cx="689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dirty="0">
                  <a:solidFill>
                    <a:srgbClr val="002060"/>
                  </a:solidFill>
                </a:rPr>
                <a:t>14</a:t>
              </a:r>
              <a:endParaRPr lang="en-US" sz="32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9EC25-CE46-967B-7B09-0087B2304B0D}"/>
              </a:ext>
            </a:extLst>
          </p:cNvPr>
          <p:cNvSpPr/>
          <p:nvPr/>
        </p:nvSpPr>
        <p:spPr>
          <a:xfrm>
            <a:off x="6326374" y="2881425"/>
            <a:ext cx="2392324" cy="2392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71EFC-164F-F858-118B-56CC1BC66D3F}"/>
              </a:ext>
            </a:extLst>
          </p:cNvPr>
          <p:cNvSpPr txBox="1"/>
          <p:nvPr/>
        </p:nvSpPr>
        <p:spPr>
          <a:xfrm>
            <a:off x="8416558" y="5273749"/>
            <a:ext cx="69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20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8E26B-0693-34AE-35FB-CF7EC3556135}"/>
              </a:ext>
            </a:extLst>
          </p:cNvPr>
          <p:cNvSpPr txBox="1"/>
          <p:nvPr/>
        </p:nvSpPr>
        <p:spPr>
          <a:xfrm>
            <a:off x="8090047" y="3659367"/>
            <a:ext cx="689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22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F26BCF-7115-E93A-4475-510D9DD29AA2}"/>
              </a:ext>
            </a:extLst>
          </p:cNvPr>
          <p:cNvSpPr/>
          <p:nvPr/>
        </p:nvSpPr>
        <p:spPr>
          <a:xfrm>
            <a:off x="8718698" y="2881425"/>
            <a:ext cx="2392324" cy="2392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396CCC-5149-4D26-A4E3-61AED4C8A857}"/>
              </a:ext>
            </a:extLst>
          </p:cNvPr>
          <p:cNvCxnSpPr>
            <a:cxnSpLocks/>
          </p:cNvCxnSpPr>
          <p:nvPr/>
        </p:nvCxnSpPr>
        <p:spPr>
          <a:xfrm flipH="1">
            <a:off x="6326374" y="2881425"/>
            <a:ext cx="4784648" cy="239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B089DD-A5EE-BED6-EA01-55D55E796620}"/>
              </a:ext>
            </a:extLst>
          </p:cNvPr>
          <p:cNvSpPr txBox="1"/>
          <p:nvPr/>
        </p:nvSpPr>
        <p:spPr>
          <a:xfrm>
            <a:off x="11232411" y="3785199"/>
            <a:ext cx="699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10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83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955AE-F1AD-B3A9-CA5C-2FC5C8FA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FE18-9902-417C-0242-E79CF963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A1A7C0F-00A7-F554-E708-12CFB38B90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86767" y="1417638"/>
          <a:ext cx="7818468" cy="4908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3078">
                  <a:extLst>
                    <a:ext uri="{9D8B030D-6E8A-4147-A177-3AD203B41FA5}">
                      <a16:colId xmlns:a16="http://schemas.microsoft.com/office/drawing/2014/main" val="1319193074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2614030096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964454545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1415223378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744557642"/>
                    </a:ext>
                  </a:extLst>
                </a:gridCol>
                <a:gridCol w="1303078">
                  <a:extLst>
                    <a:ext uri="{9D8B030D-6E8A-4147-A177-3AD203B41FA5}">
                      <a16:colId xmlns:a16="http://schemas.microsoft.com/office/drawing/2014/main" val="4285388366"/>
                    </a:ext>
                  </a:extLst>
                </a:gridCol>
              </a:tblGrid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C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D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E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F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66150431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G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H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I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J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K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L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27577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M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N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Ñ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P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Q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4109019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R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T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U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V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W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32666537"/>
                  </a:ext>
                </a:extLst>
              </a:tr>
              <a:tr h="9817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Y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Z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A2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>
                          <a:solidFill>
                            <a:srgbClr val="002060"/>
                          </a:solidFill>
                          <a:effectLst/>
                        </a:rPr>
                        <a:t>B2</a:t>
                      </a:r>
                      <a:endParaRPr lang="en-US" sz="2400" b="1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338275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79B3D1-3823-3194-C508-8EA28F425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79532"/>
              </p:ext>
            </p:extLst>
          </p:nvPr>
        </p:nvGraphicFramePr>
        <p:xfrm>
          <a:off x="443874" y="1417638"/>
          <a:ext cx="1377390" cy="1320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695">
                  <a:extLst>
                    <a:ext uri="{9D8B030D-6E8A-4147-A177-3AD203B41FA5}">
                      <a16:colId xmlns:a16="http://schemas.microsoft.com/office/drawing/2014/main" val="1693204375"/>
                    </a:ext>
                  </a:extLst>
                </a:gridCol>
                <a:gridCol w="688695">
                  <a:extLst>
                    <a:ext uri="{9D8B030D-6E8A-4147-A177-3AD203B41FA5}">
                      <a16:colId xmlns:a16="http://schemas.microsoft.com/office/drawing/2014/main" val="3027632885"/>
                    </a:ext>
                  </a:extLst>
                </a:gridCol>
              </a:tblGrid>
              <a:tr h="660377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</a:p>
                  </a:txBody>
                  <a:tcPr marL="121203" marR="121203" marT="60601" marB="60601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121203" marR="121203" marT="60601" marB="60601"/>
                </a:tc>
                <a:extLst>
                  <a:ext uri="{0D108BD9-81ED-4DB2-BD59-A6C34878D82A}">
                    <a16:rowId xmlns:a16="http://schemas.microsoft.com/office/drawing/2014/main" val="3038458704"/>
                  </a:ext>
                </a:extLst>
              </a:tr>
              <a:tr h="660377"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121203" marR="121203" marT="60601" marB="6060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121203" marR="121203" marT="60601" marB="60601"/>
                </a:tc>
                <a:extLst>
                  <a:ext uri="{0D108BD9-81ED-4DB2-BD59-A6C34878D82A}">
                    <a16:rowId xmlns:a16="http://schemas.microsoft.com/office/drawing/2014/main" val="29846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7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FC50-5676-03D0-6410-98AD9F6A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3865-1AF3-279F-682E-DEA56492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61" y="274638"/>
            <a:ext cx="484490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de algoritmo IDA*</a:t>
            </a:r>
            <a:endParaRPr lang="en-US" dirty="0"/>
          </a:p>
        </p:txBody>
      </p:sp>
      <p:pic>
        <p:nvPicPr>
          <p:cNvPr id="2052" name="Picture 4" descr="Greedy Best-first Search Example Graph">
            <a:extLst>
              <a:ext uri="{FF2B5EF4-FFF2-40B4-BE49-F238E27FC236}">
                <a16:creationId xmlns:a16="http://schemas.microsoft.com/office/drawing/2014/main" id="{050CB6CA-27F3-16A8-D448-25353C50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18170E-990E-2C14-FD6E-A66DFAD64633}"/>
              </a:ext>
            </a:extLst>
          </p:cNvPr>
          <p:cNvSpPr txBox="1"/>
          <p:nvPr/>
        </p:nvSpPr>
        <p:spPr>
          <a:xfrm>
            <a:off x="573430" y="2967335"/>
            <a:ext cx="50156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2060"/>
                </a:solidFill>
              </a:rPr>
              <a:t>Umbral T= h(P) = 10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4BE03-0874-202C-AC4A-AFD4E0E2E3C4}"/>
              </a:ext>
            </a:extLst>
          </p:cNvPr>
          <p:cNvSpPr txBox="1"/>
          <p:nvPr/>
        </p:nvSpPr>
        <p:spPr>
          <a:xfrm>
            <a:off x="8285145" y="1023552"/>
            <a:ext cx="44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(5)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FE756-FBB2-E84D-FAE0-EA4ACC42E86C}"/>
              </a:ext>
            </a:extLst>
          </p:cNvPr>
          <p:cNvSpPr txBox="1"/>
          <p:nvPr/>
        </p:nvSpPr>
        <p:spPr>
          <a:xfrm>
            <a:off x="10197920" y="2161887"/>
            <a:ext cx="4478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(1)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34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8CA02-7E0F-0C12-5F8B-8A794A40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3" y="1679510"/>
            <a:ext cx="8430734" cy="34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8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 err="1">
                <a:solidFill>
                  <a:srgbClr val="002060"/>
                </a:solidFill>
              </a:rPr>
              <a:t>Objetivos</a:t>
            </a:r>
            <a:r>
              <a:rPr b="1" dirty="0">
                <a:solidFill>
                  <a:srgbClr val="002060"/>
                </a:solidFill>
              </a:rPr>
              <a:t> de </a:t>
            </a:r>
            <a:r>
              <a:rPr b="1" dirty="0" err="1">
                <a:solidFill>
                  <a:srgbClr val="002060"/>
                </a:solidFill>
              </a:rPr>
              <a:t>aprendizaje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2000"/>
            </a:pPr>
            <a:r>
              <a:rPr lang="es-ES" sz="3600" dirty="0">
                <a:solidFill>
                  <a:srgbClr val="002060"/>
                </a:solidFill>
              </a:rPr>
              <a:t>Modelar y fundamentar la búsqueda informada.</a:t>
            </a:r>
          </a:p>
          <a:p>
            <a:pPr>
              <a:defRPr sz="2000"/>
            </a:pPr>
            <a:r>
              <a:rPr lang="es-ES" sz="3600" dirty="0">
                <a:solidFill>
                  <a:srgbClr val="002060"/>
                </a:solidFill>
              </a:rPr>
              <a:t>Aplicar e implementar algoritmos clave.</a:t>
            </a:r>
          </a:p>
          <a:p>
            <a:pPr>
              <a:defRPr sz="2000"/>
            </a:pPr>
            <a:r>
              <a:rPr lang="es-ES" sz="3600" dirty="0">
                <a:solidFill>
                  <a:srgbClr val="002060"/>
                </a:solidFill>
              </a:rPr>
              <a:t>Evaluar la “</a:t>
            </a:r>
            <a:r>
              <a:rPr lang="es-ES" sz="3600" dirty="0" err="1">
                <a:solidFill>
                  <a:srgbClr val="002060"/>
                </a:solidFill>
              </a:rPr>
              <a:t>informatividad</a:t>
            </a:r>
            <a:r>
              <a:rPr lang="es-ES" sz="3600" dirty="0">
                <a:solidFill>
                  <a:srgbClr val="002060"/>
                </a:solidFill>
              </a:rPr>
              <a:t>” de las funciones heurísticas.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F93488-0085-5C09-5262-AB3E5E1E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53" y="1212981"/>
            <a:ext cx="10162894" cy="44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74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D12BF-B9DB-F8A3-5D1C-9EDA7D0AD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AEB52-9E39-F57A-C4FC-BF4E6DF8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5" y="1726163"/>
            <a:ext cx="11098210" cy="34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1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BDD0-CDB4-F8BA-8D63-3F4947587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596C43-9C01-03BA-93C9-1D370CCE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35" y="951723"/>
            <a:ext cx="11431730" cy="49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11AC-2FEC-70F4-53ED-EECB8F6E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Agentes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9E32A-AB80-FCE2-2B03-C0E18D4C8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66" y="1417638"/>
            <a:ext cx="9359091" cy="498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D3658-6021-035A-4E50-AA11675CFDFA}"/>
              </a:ext>
            </a:extLst>
          </p:cNvPr>
          <p:cNvSpPr txBox="1"/>
          <p:nvPr/>
        </p:nvSpPr>
        <p:spPr>
          <a:xfrm>
            <a:off x="287078" y="6400800"/>
            <a:ext cx="107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Rusell, S. &amp; Norvig, P.</a:t>
            </a:r>
            <a:r>
              <a:rPr lang="en-US" dirty="0"/>
              <a:t> </a:t>
            </a:r>
            <a:r>
              <a:rPr lang="en-US" i="1" dirty="0" err="1"/>
              <a:t>Agentes</a:t>
            </a:r>
            <a:r>
              <a:rPr lang="en-US" i="1" dirty="0"/>
              <a:t> y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entorno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 err="1"/>
              <a:t>Inteligencia</a:t>
            </a:r>
            <a:r>
              <a:rPr lang="en-US" i="1" dirty="0"/>
              <a:t> Artificial. Un </a:t>
            </a:r>
            <a:r>
              <a:rPr lang="en-US" i="1" dirty="0" err="1"/>
              <a:t>enfoque</a:t>
            </a:r>
            <a:r>
              <a:rPr lang="en-US" i="1" dirty="0"/>
              <a:t> Moderno. </a:t>
            </a:r>
            <a:r>
              <a:rPr lang="en-US" dirty="0" err="1"/>
              <a:t>Edición</a:t>
            </a:r>
            <a:r>
              <a:rPr lang="en-US" dirty="0"/>
              <a:t> 2 (p.38)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302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C7358-344D-72F1-FE31-B61F3151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88" y="224990"/>
            <a:ext cx="6659785" cy="615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09E4CF-834D-BA41-01DC-F827499E501C}"/>
              </a:ext>
            </a:extLst>
          </p:cNvPr>
          <p:cNvSpPr txBox="1"/>
          <p:nvPr/>
        </p:nvSpPr>
        <p:spPr>
          <a:xfrm>
            <a:off x="287078" y="6400800"/>
            <a:ext cx="107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Rusell, S. &amp; Norvig, P.</a:t>
            </a:r>
            <a:r>
              <a:rPr lang="en-US" dirty="0"/>
              <a:t> </a:t>
            </a:r>
            <a:r>
              <a:rPr lang="en-US" i="1" dirty="0" err="1"/>
              <a:t>Agentes</a:t>
            </a:r>
            <a:r>
              <a:rPr lang="en-US" i="1" dirty="0"/>
              <a:t> y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entorno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 err="1"/>
              <a:t>Inteligencia</a:t>
            </a:r>
            <a:r>
              <a:rPr lang="en-US" i="1" dirty="0"/>
              <a:t> Artificial. Un </a:t>
            </a:r>
            <a:r>
              <a:rPr lang="en-US" i="1" dirty="0" err="1"/>
              <a:t>enfoque</a:t>
            </a:r>
            <a:r>
              <a:rPr lang="en-US" i="1" dirty="0"/>
              <a:t> Moderno. </a:t>
            </a:r>
            <a:r>
              <a:rPr lang="en-US" dirty="0" err="1"/>
              <a:t>Edición</a:t>
            </a:r>
            <a:r>
              <a:rPr lang="en-US" dirty="0"/>
              <a:t> 2 (p.38)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1494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8982-FCF4-4611-5873-A308A567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3DF6-276C-A746-E801-BE8F177D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son las búsquedas informadas?</a:t>
            </a:r>
          </a:p>
          <a:p>
            <a:r>
              <a:rPr lang="es-ES" dirty="0"/>
              <a:t>¿Qué es una heurística?</a:t>
            </a:r>
          </a:p>
          <a:p>
            <a:r>
              <a:rPr lang="es-ES" dirty="0"/>
              <a:t>¿Cómo deben ser las heurísticas?</a:t>
            </a:r>
          </a:p>
          <a:p>
            <a:r>
              <a:rPr lang="es-ES" dirty="0"/>
              <a:t>¿Qué algoritmos heurísticos conocemos?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C51D-BFE6-6B82-2044-B640DAD6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Recordando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0232030-830D-1B4B-BB72-BCA955F3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 err="1">
                <a:latin typeface="Aptos"/>
                <a:ea typeface="+mn-lt"/>
                <a:cs typeface="Poppins Light"/>
              </a:rPr>
              <a:t>Heurística</a:t>
            </a:r>
            <a:r>
              <a:rPr lang="en-US" sz="3600" b="1" dirty="0">
                <a:latin typeface="Aptos"/>
                <a:ea typeface="+mn-lt"/>
                <a:cs typeface="Poppins Light"/>
              </a:rPr>
              <a:t> </a:t>
            </a:r>
            <a:r>
              <a:rPr lang="en-US" sz="3600" b="1" dirty="0" err="1">
                <a:latin typeface="Aptos"/>
                <a:ea typeface="+mn-lt"/>
                <a:cs typeface="Poppins Light"/>
              </a:rPr>
              <a:t>admisible</a:t>
            </a:r>
            <a:r>
              <a:rPr lang="en-US" sz="3600" b="1" dirty="0">
                <a:latin typeface="Aptos"/>
                <a:ea typeface="+mn-lt"/>
                <a:cs typeface="Poppins Light"/>
              </a:rPr>
              <a:t>:</a:t>
            </a:r>
            <a:r>
              <a:rPr lang="en-US" sz="3600" dirty="0">
                <a:latin typeface="Aptos"/>
                <a:ea typeface="+mn-lt"/>
                <a:cs typeface="Poppins Light"/>
              </a:rPr>
              <a:t> </a:t>
            </a:r>
            <a:endParaRPr lang="en-US" sz="3600" dirty="0">
              <a:latin typeface="Aptos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dirty="0">
                <a:latin typeface="Cambria Math"/>
                <a:ea typeface="Cambria Math"/>
                <a:cs typeface="+mn-lt"/>
              </a:rPr>
              <a:t>∀</a:t>
            </a:r>
            <a:r>
              <a:rPr lang="en-US" sz="3600" dirty="0" err="1">
                <a:latin typeface="Cambria Math"/>
                <a:ea typeface="Cambria Math"/>
                <a:cs typeface="+mn-lt"/>
              </a:rPr>
              <a:t>n→h</a:t>
            </a:r>
            <a:r>
              <a:rPr lang="en-US" sz="3600" dirty="0">
                <a:latin typeface="Cambria Math"/>
                <a:ea typeface="Cambria Math"/>
                <a:cs typeface="+mn-lt"/>
              </a:rPr>
              <a:t>(n)≤C(n)</a:t>
            </a:r>
            <a:endParaRPr lang="en-US" sz="3600" dirty="0">
              <a:latin typeface="Cambria Math"/>
              <a:ea typeface="Cambria Math"/>
            </a:endParaRPr>
          </a:p>
          <a:p>
            <a:pPr marL="0" indent="0" algn="ctr">
              <a:buNone/>
            </a:pPr>
            <a:endParaRPr lang="en-US" sz="3600" dirty="0">
              <a:latin typeface="Cambria Math"/>
              <a:ea typeface="Cambria Math"/>
              <a:cs typeface="Poppins Light"/>
            </a:endParaRPr>
          </a:p>
          <a:p>
            <a:r>
              <a:rPr lang="en-US" sz="3600" b="1" dirty="0" err="1">
                <a:latin typeface="Aptos"/>
                <a:ea typeface="+mn-lt"/>
                <a:cs typeface="Poppins Light"/>
              </a:rPr>
              <a:t>Heurística</a:t>
            </a:r>
            <a:r>
              <a:rPr lang="en-US" sz="3600" b="1" dirty="0">
                <a:latin typeface="Aptos"/>
                <a:ea typeface="+mn-lt"/>
                <a:cs typeface="Poppins Light"/>
              </a:rPr>
              <a:t> </a:t>
            </a:r>
            <a:r>
              <a:rPr lang="en-US" sz="3600" b="1" dirty="0" err="1">
                <a:latin typeface="Aptos"/>
                <a:ea typeface="+mn-lt"/>
                <a:cs typeface="Poppins Light"/>
              </a:rPr>
              <a:t>consistente</a:t>
            </a:r>
            <a:r>
              <a:rPr lang="en-US" sz="3600" b="1" dirty="0">
                <a:latin typeface="Aptos"/>
                <a:ea typeface="+mn-lt"/>
                <a:cs typeface="Poppins Light"/>
              </a:rPr>
              <a:t>: </a:t>
            </a:r>
            <a:endParaRPr lang="en-US" sz="3600" b="1" dirty="0">
              <a:latin typeface="Aptos"/>
            </a:endParaRPr>
          </a:p>
          <a:p>
            <a:pPr marL="0" indent="0" algn="ctr">
              <a:buNone/>
            </a:pPr>
            <a:r>
              <a:rPr lang="en-US" sz="3600" dirty="0">
                <a:latin typeface="Cambria Math"/>
                <a:ea typeface="Cambria Math"/>
                <a:cs typeface="+mn-lt"/>
              </a:rPr>
              <a:t>h(n) ≤ c(</a:t>
            </a:r>
            <a:r>
              <a:rPr lang="en-US" sz="3600" dirty="0" err="1">
                <a:latin typeface="Cambria Math"/>
                <a:ea typeface="Cambria Math"/>
                <a:cs typeface="+mn-lt"/>
              </a:rPr>
              <a:t>n,n</a:t>
            </a:r>
            <a:r>
              <a:rPr lang="en-US" sz="3600" dirty="0">
                <a:latin typeface="Cambria Math"/>
                <a:ea typeface="Cambria Math"/>
                <a:cs typeface="+mn-lt"/>
              </a:rPr>
              <a:t>′) + h(n′)</a:t>
            </a:r>
            <a:endParaRPr lang="en-US" sz="3600" dirty="0">
              <a:latin typeface="Cambria Math"/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111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7D36-5F22-0436-7C7B-B3D8F266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61" y="274638"/>
            <a:ext cx="4844902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de algoritmo </a:t>
            </a:r>
            <a:r>
              <a:rPr lang="es-ES" dirty="0" err="1"/>
              <a:t>greedy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First</a:t>
            </a:r>
            <a:endParaRPr lang="en-US" dirty="0"/>
          </a:p>
        </p:txBody>
      </p:sp>
      <p:pic>
        <p:nvPicPr>
          <p:cNvPr id="2052" name="Picture 4" descr="Greedy Best-first Search Example Graph">
            <a:extLst>
              <a:ext uri="{FF2B5EF4-FFF2-40B4-BE49-F238E27FC236}">
                <a16:creationId xmlns:a16="http://schemas.microsoft.com/office/drawing/2014/main" id="{107D7876-F79A-638E-D513-2F2A6F86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0"/>
            <a:ext cx="6764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52D23-1CF0-C8F7-F367-4292B949F82B}"/>
              </a:ext>
            </a:extLst>
          </p:cNvPr>
          <p:cNvSpPr txBox="1"/>
          <p:nvPr/>
        </p:nvSpPr>
        <p:spPr>
          <a:xfrm>
            <a:off x="1456660" y="2967335"/>
            <a:ext cx="297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f(x) = h(x)</a:t>
            </a:r>
          </a:p>
        </p:txBody>
      </p:sp>
    </p:spTree>
    <p:extLst>
      <p:ext uri="{BB962C8B-B14F-4D97-AF65-F5344CB8AC3E}">
        <p14:creationId xmlns:p14="http://schemas.microsoft.com/office/powerpoint/2010/main" val="303187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833F7-EEED-3589-E130-252836F44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247" y="1242734"/>
            <a:ext cx="9505506" cy="43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4F94F-4708-33F7-E748-64BF16A5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78" y="85121"/>
            <a:ext cx="7070651" cy="671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Aptos Display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306</Words>
  <Application>Microsoft Office PowerPoint</Application>
  <PresentationFormat>Widescreen</PresentationFormat>
  <Paragraphs>102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Cambria Math</vt:lpstr>
      <vt:lpstr>Office Theme</vt:lpstr>
      <vt:lpstr>Tema 3: Algoritmos de búsqueda heurística</vt:lpstr>
      <vt:lpstr>Objetivos de aprendizaje</vt:lpstr>
      <vt:lpstr>Agentes</vt:lpstr>
      <vt:lpstr>PowerPoint Presentation</vt:lpstr>
      <vt:lpstr>Control</vt:lpstr>
      <vt:lpstr>Recordando</vt:lpstr>
      <vt:lpstr>Ejemplo de algoritmo greedy best First</vt:lpstr>
      <vt:lpstr>PowerPoint Presentation</vt:lpstr>
      <vt:lpstr>PowerPoint Presentation</vt:lpstr>
      <vt:lpstr>PowerPoint Presentation</vt:lpstr>
      <vt:lpstr>Ejemplo de algoritmo A*</vt:lpstr>
      <vt:lpstr>PowerPoint Presentation</vt:lpstr>
      <vt:lpstr>PowerPoint Presentation</vt:lpstr>
      <vt:lpstr>PowerPoint Presentation</vt:lpstr>
      <vt:lpstr>Problema</vt:lpstr>
      <vt:lpstr>Unidades de medida</vt:lpstr>
      <vt:lpstr>Problema</vt:lpstr>
      <vt:lpstr>Ejemplo de algoritmo IDA*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PEDRERA</cp:lastModifiedBy>
  <cp:revision>14</cp:revision>
  <dcterms:created xsi:type="dcterms:W3CDTF">2013-01-27T09:14:16Z</dcterms:created>
  <dcterms:modified xsi:type="dcterms:W3CDTF">2025-09-01T00:41:06Z</dcterms:modified>
  <cp:category/>
</cp:coreProperties>
</file>