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76" r:id="rId12"/>
    <p:sldId id="278" r:id="rId13"/>
    <p:sldId id="264" r:id="rId14"/>
    <p:sldId id="265" r:id="rId15"/>
    <p:sldId id="266" r:id="rId16"/>
    <p:sldId id="279" r:id="rId17"/>
    <p:sldId id="268" r:id="rId18"/>
    <p:sldId id="269" r:id="rId19"/>
    <p:sldId id="280" r:id="rId20"/>
    <p:sldId id="270" r:id="rId21"/>
    <p:sldId id="27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oddwschneider.com/posts/traveling-salesman-with-simulated-annealing-r-and-shin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3: Búsquedas Heurísticas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Búsquedas locales: Ascensión de colinas, haz local y temple simulado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4D45-8BFD-71F0-7839-24DC8B4A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7DC51-9F7F-B919-5173-58085A05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36330"/>
              </p:ext>
            </p:extLst>
          </p:nvPr>
        </p:nvGraphicFramePr>
        <p:xfrm>
          <a:off x="4952460" y="343826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B683B8-1185-1870-12F7-56A461A94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75711"/>
              </p:ext>
            </p:extLst>
          </p:nvPr>
        </p:nvGraphicFramePr>
        <p:xfrm>
          <a:off x="9233710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BC87CA-11D8-15B2-7653-466D6082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68540"/>
              </p:ext>
            </p:extLst>
          </p:nvPr>
        </p:nvGraphicFramePr>
        <p:xfrm>
          <a:off x="603116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EAD8B2-C66C-66D4-9DB5-14E6AEB6C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57596"/>
              </p:ext>
            </p:extLst>
          </p:nvPr>
        </p:nvGraphicFramePr>
        <p:xfrm>
          <a:off x="6356846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78E6F1-19E5-BAC8-C415-2448CBA9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51307"/>
              </p:ext>
            </p:extLst>
          </p:nvPr>
        </p:nvGraphicFramePr>
        <p:xfrm>
          <a:off x="3479981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D4892F-3468-13AF-B4A2-0B3B99DAB40F}"/>
              </a:ext>
            </a:extLst>
          </p:cNvPr>
          <p:cNvCxnSpPr/>
          <p:nvPr/>
        </p:nvCxnSpPr>
        <p:spPr>
          <a:xfrm flipH="1">
            <a:off x="2286000" y="1293779"/>
            <a:ext cx="2470826" cy="11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FEC8E9-A86A-C883-90C4-0BB2EEC412C7}"/>
              </a:ext>
            </a:extLst>
          </p:cNvPr>
          <p:cNvCxnSpPr/>
          <p:nvPr/>
        </p:nvCxnSpPr>
        <p:spPr>
          <a:xfrm flipH="1">
            <a:off x="4250987" y="1906621"/>
            <a:ext cx="505839" cy="50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C72B23-1C31-058C-ABBE-414486AFC053}"/>
              </a:ext>
            </a:extLst>
          </p:cNvPr>
          <p:cNvCxnSpPr/>
          <p:nvPr/>
        </p:nvCxnSpPr>
        <p:spPr>
          <a:xfrm>
            <a:off x="7402749" y="1906621"/>
            <a:ext cx="350196" cy="41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5B3824-2675-27C1-5F8F-5BCEE68A7C4D}"/>
              </a:ext>
            </a:extLst>
          </p:cNvPr>
          <p:cNvCxnSpPr/>
          <p:nvPr/>
        </p:nvCxnSpPr>
        <p:spPr>
          <a:xfrm>
            <a:off x="7402749" y="1293779"/>
            <a:ext cx="2607013" cy="11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EAAF4-50FD-D25B-9E3B-91CD4CBA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4E89DC-66D3-8B7A-FC3E-6B0C06705472}"/>
              </a:ext>
            </a:extLst>
          </p:cNvPr>
          <p:cNvGraphicFramePr>
            <a:graphicFrameLocks noGrp="1"/>
          </p:cNvGraphicFramePr>
          <p:nvPr/>
        </p:nvGraphicFramePr>
        <p:xfrm>
          <a:off x="4952460" y="343826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CAA597-264A-F2DC-ACED-186D4578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14458"/>
              </p:ext>
            </p:extLst>
          </p:nvPr>
        </p:nvGraphicFramePr>
        <p:xfrm>
          <a:off x="9233710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1B6960-5043-FA0E-CDE4-1EEB07CC9757}"/>
              </a:ext>
            </a:extLst>
          </p:cNvPr>
          <p:cNvGraphicFramePr>
            <a:graphicFrameLocks noGrp="1"/>
          </p:cNvGraphicFramePr>
          <p:nvPr/>
        </p:nvGraphicFramePr>
        <p:xfrm>
          <a:off x="603116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AEF1E3-BCEA-54A5-63F6-477438EA08AD}"/>
              </a:ext>
            </a:extLst>
          </p:cNvPr>
          <p:cNvGraphicFramePr>
            <a:graphicFrameLocks noGrp="1"/>
          </p:cNvGraphicFramePr>
          <p:nvPr/>
        </p:nvGraphicFramePr>
        <p:xfrm>
          <a:off x="6356846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7B1619-E1F3-402C-E8D5-66290606E414}"/>
              </a:ext>
            </a:extLst>
          </p:cNvPr>
          <p:cNvGraphicFramePr>
            <a:graphicFrameLocks noGrp="1"/>
          </p:cNvGraphicFramePr>
          <p:nvPr/>
        </p:nvGraphicFramePr>
        <p:xfrm>
          <a:off x="3479981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8A84E8-35DC-0C49-C910-5A205C8EBC3E}"/>
              </a:ext>
            </a:extLst>
          </p:cNvPr>
          <p:cNvCxnSpPr/>
          <p:nvPr/>
        </p:nvCxnSpPr>
        <p:spPr>
          <a:xfrm flipH="1">
            <a:off x="2286000" y="1293779"/>
            <a:ext cx="2470826" cy="11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7353F3-E4FB-3D19-1585-A490AEFA3012}"/>
              </a:ext>
            </a:extLst>
          </p:cNvPr>
          <p:cNvCxnSpPr/>
          <p:nvPr/>
        </p:nvCxnSpPr>
        <p:spPr>
          <a:xfrm flipH="1">
            <a:off x="4250987" y="1906621"/>
            <a:ext cx="505839" cy="50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78F696-91D1-C7A2-0A02-EDF02F1959F0}"/>
              </a:ext>
            </a:extLst>
          </p:cNvPr>
          <p:cNvCxnSpPr/>
          <p:nvPr/>
        </p:nvCxnSpPr>
        <p:spPr>
          <a:xfrm>
            <a:off x="7402749" y="1906621"/>
            <a:ext cx="350196" cy="41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D23C7-069F-DEBE-F68E-C768E0E2D22A}"/>
              </a:ext>
            </a:extLst>
          </p:cNvPr>
          <p:cNvCxnSpPr/>
          <p:nvPr/>
        </p:nvCxnSpPr>
        <p:spPr>
          <a:xfrm>
            <a:off x="7402749" y="1293779"/>
            <a:ext cx="2607013" cy="11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18A407-2556-F41F-D6B8-48C5DCC9F785}"/>
              </a:ext>
            </a:extLst>
          </p:cNvPr>
          <p:cNvSpPr txBox="1"/>
          <p:nvPr/>
        </p:nvSpPr>
        <p:spPr>
          <a:xfrm>
            <a:off x="603116" y="4893013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Conflictos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93F85-F188-D2C5-9659-673D1E48D3CB}"/>
              </a:ext>
            </a:extLst>
          </p:cNvPr>
          <p:cNvSpPr txBox="1"/>
          <p:nvPr/>
        </p:nvSpPr>
        <p:spPr>
          <a:xfrm>
            <a:off x="1439694" y="5571082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4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3C30C-038B-3FD4-2BE5-6F8410201939}"/>
              </a:ext>
            </a:extLst>
          </p:cNvPr>
          <p:cNvSpPr txBox="1"/>
          <p:nvPr/>
        </p:nvSpPr>
        <p:spPr>
          <a:xfrm>
            <a:off x="4234415" y="5571083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5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4608B-EA61-773A-9534-20CE6526B5E9}"/>
              </a:ext>
            </a:extLst>
          </p:cNvPr>
          <p:cNvSpPr txBox="1"/>
          <p:nvPr/>
        </p:nvSpPr>
        <p:spPr>
          <a:xfrm>
            <a:off x="7029136" y="5571083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3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DBB6F-E5EC-78E8-D175-E5A22642E2EE}"/>
              </a:ext>
            </a:extLst>
          </p:cNvPr>
          <p:cNvSpPr txBox="1"/>
          <p:nvPr/>
        </p:nvSpPr>
        <p:spPr>
          <a:xfrm>
            <a:off x="9988144" y="5571083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4C8C-1E92-E535-3AEE-6121FE2A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F8E8E8-D256-3690-BA7D-789616D8E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02159"/>
              </p:ext>
            </p:extLst>
          </p:nvPr>
        </p:nvGraphicFramePr>
        <p:xfrm>
          <a:off x="4952460" y="343826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B355AA-6B17-01CA-C9FF-B6008F88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1184"/>
              </p:ext>
            </p:extLst>
          </p:nvPr>
        </p:nvGraphicFramePr>
        <p:xfrm>
          <a:off x="9233710" y="2636193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8D788A-2915-2E7D-F3B1-5570DD320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28075"/>
              </p:ext>
            </p:extLst>
          </p:nvPr>
        </p:nvGraphicFramePr>
        <p:xfrm>
          <a:off x="603116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E21732-DBA5-AD66-6A48-F5264101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7329"/>
              </p:ext>
            </p:extLst>
          </p:nvPr>
        </p:nvGraphicFramePr>
        <p:xfrm>
          <a:off x="6356846" y="2636193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D9882E-E92C-B759-1DA7-088A22781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70484"/>
              </p:ext>
            </p:extLst>
          </p:nvPr>
        </p:nvGraphicFramePr>
        <p:xfrm>
          <a:off x="3479981" y="2636427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06423E-31B0-A3D2-7029-EDE02A077647}"/>
              </a:ext>
            </a:extLst>
          </p:cNvPr>
          <p:cNvCxnSpPr/>
          <p:nvPr/>
        </p:nvCxnSpPr>
        <p:spPr>
          <a:xfrm flipH="1">
            <a:off x="2286000" y="1293779"/>
            <a:ext cx="2470826" cy="11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899A1-9CF3-AB22-7B48-CCA1DD52CDCE}"/>
              </a:ext>
            </a:extLst>
          </p:cNvPr>
          <p:cNvCxnSpPr/>
          <p:nvPr/>
        </p:nvCxnSpPr>
        <p:spPr>
          <a:xfrm flipH="1">
            <a:off x="4250987" y="1906621"/>
            <a:ext cx="505839" cy="50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8A0986-5277-0A4B-C8C5-EE4B82B9E3A3}"/>
              </a:ext>
            </a:extLst>
          </p:cNvPr>
          <p:cNvCxnSpPr/>
          <p:nvPr/>
        </p:nvCxnSpPr>
        <p:spPr>
          <a:xfrm>
            <a:off x="7402749" y="1906621"/>
            <a:ext cx="350196" cy="41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A9E2C2-E2BF-4AE1-FEE4-4922FB45605D}"/>
              </a:ext>
            </a:extLst>
          </p:cNvPr>
          <p:cNvCxnSpPr/>
          <p:nvPr/>
        </p:nvCxnSpPr>
        <p:spPr>
          <a:xfrm>
            <a:off x="7402749" y="1293779"/>
            <a:ext cx="2607013" cy="111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EB4B15-CB30-0470-7366-4D8946123BF7}"/>
              </a:ext>
            </a:extLst>
          </p:cNvPr>
          <p:cNvSpPr txBox="1"/>
          <p:nvPr/>
        </p:nvSpPr>
        <p:spPr>
          <a:xfrm>
            <a:off x="603116" y="4893013"/>
            <a:ext cx="151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Conflictos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0518D-5786-1A97-47AF-16D305370A49}"/>
              </a:ext>
            </a:extLst>
          </p:cNvPr>
          <p:cNvSpPr txBox="1"/>
          <p:nvPr/>
        </p:nvSpPr>
        <p:spPr>
          <a:xfrm>
            <a:off x="1439694" y="5571082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3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F87FE-C062-B6A5-BECB-254EF0536980}"/>
              </a:ext>
            </a:extLst>
          </p:cNvPr>
          <p:cNvSpPr txBox="1"/>
          <p:nvPr/>
        </p:nvSpPr>
        <p:spPr>
          <a:xfrm>
            <a:off x="4234415" y="5571083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3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2E1C0-40F8-6FD5-D9F2-9D12ED5FDF35}"/>
              </a:ext>
            </a:extLst>
          </p:cNvPr>
          <p:cNvSpPr txBox="1"/>
          <p:nvPr/>
        </p:nvSpPr>
        <p:spPr>
          <a:xfrm>
            <a:off x="7029136" y="5571083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3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10329-A63A-3630-B66F-B9472A48A10A}"/>
              </a:ext>
            </a:extLst>
          </p:cNvPr>
          <p:cNvSpPr txBox="1"/>
          <p:nvPr/>
        </p:nvSpPr>
        <p:spPr>
          <a:xfrm>
            <a:off x="9988144" y="5571083"/>
            <a:ext cx="77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1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Haz Local (Local Beam) —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Mantener k estados; generar todos los vecinos; conservar los k mejores.</a:t>
            </a:r>
          </a:p>
          <a:p>
            <a:r>
              <a:t>Versión estocástica: muestrear proporcional a calidad (más diversidad).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Pseudocódigo — Haz Local</a:t>
            </a:r>
          </a:p>
        </p:txBody>
      </p:sp>
      <p:sp>
        <p:nvSpPr>
          <p:cNvPr id="3" name="Rectangle 2"/>
          <p:cNvSpPr/>
          <p:nvPr/>
        </p:nvSpPr>
        <p:spPr>
          <a:xfrm>
            <a:off x="684179" y="1371600"/>
            <a:ext cx="10823642" cy="4844374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dirty="0" err="1">
                <a:latin typeface="Courier New"/>
              </a:rPr>
              <a:t>BeamSearch</a:t>
            </a:r>
            <a:r>
              <a:rPr sz="2400" dirty="0">
                <a:latin typeface="Courier New"/>
              </a:rPr>
              <a:t>(f, </a:t>
            </a:r>
            <a:r>
              <a:rPr sz="2400" dirty="0" err="1">
                <a:latin typeface="Courier New"/>
              </a:rPr>
              <a:t>Vecinos</a:t>
            </a:r>
            <a:r>
              <a:rPr sz="2400" dirty="0">
                <a:latin typeface="Courier New"/>
              </a:rPr>
              <a:t>, k, </a:t>
            </a:r>
            <a:r>
              <a:rPr sz="2400" dirty="0" err="1">
                <a:latin typeface="Courier New"/>
              </a:rPr>
              <a:t>iniciales</a:t>
            </a:r>
            <a:r>
              <a:rPr sz="2400" dirty="0">
                <a:latin typeface="Courier New"/>
              </a:rPr>
              <a:t>):</a:t>
            </a:r>
          </a:p>
          <a:p>
            <a:r>
              <a:rPr sz="2400" dirty="0">
                <a:latin typeface="Courier New"/>
              </a:rPr>
              <a:t>  </a:t>
            </a:r>
            <a:r>
              <a:rPr sz="2400" dirty="0" err="1">
                <a:latin typeface="Courier New"/>
              </a:rPr>
              <a:t>haz</a:t>
            </a:r>
            <a:r>
              <a:rPr sz="2400" dirty="0">
                <a:latin typeface="Courier New"/>
              </a:rPr>
              <a:t> &lt;- </a:t>
            </a:r>
            <a:r>
              <a:rPr sz="2400" dirty="0" err="1">
                <a:latin typeface="Courier New"/>
              </a:rPr>
              <a:t>mejores_k</a:t>
            </a:r>
            <a:r>
              <a:rPr sz="2400" dirty="0">
                <a:latin typeface="Courier New"/>
              </a:rPr>
              <a:t>(</a:t>
            </a:r>
            <a:r>
              <a:rPr sz="2400" dirty="0" err="1">
                <a:latin typeface="Courier New"/>
              </a:rPr>
              <a:t>iniciales</a:t>
            </a:r>
            <a:r>
              <a:rPr sz="2400" dirty="0">
                <a:latin typeface="Courier New"/>
              </a:rPr>
              <a:t>, </a:t>
            </a:r>
            <a:r>
              <a:rPr sz="2400" dirty="0" err="1">
                <a:latin typeface="Courier New"/>
              </a:rPr>
              <a:t>por</a:t>
            </a:r>
            <a:r>
              <a:rPr sz="2400" dirty="0">
                <a:latin typeface="Courier New"/>
              </a:rPr>
              <a:t> f)</a:t>
            </a:r>
          </a:p>
          <a:p>
            <a:r>
              <a:rPr sz="2400" dirty="0">
                <a:latin typeface="Courier New"/>
              </a:rPr>
              <a:t>  </a:t>
            </a:r>
            <a:r>
              <a:rPr sz="2400" dirty="0" err="1">
                <a:latin typeface="Courier New"/>
              </a:rPr>
              <a:t>repetir</a:t>
            </a:r>
            <a:r>
              <a:rPr sz="2400" dirty="0">
                <a:latin typeface="Courier New"/>
              </a:rPr>
              <a:t>:</a:t>
            </a:r>
          </a:p>
          <a:p>
            <a:r>
              <a:rPr sz="2400" dirty="0">
                <a:latin typeface="Courier New"/>
              </a:rPr>
              <a:t>    </a:t>
            </a:r>
            <a:r>
              <a:rPr sz="2400" dirty="0" err="1">
                <a:latin typeface="Courier New"/>
              </a:rPr>
              <a:t>candidatos</a:t>
            </a:r>
            <a:r>
              <a:rPr sz="2400" dirty="0">
                <a:latin typeface="Courier New"/>
              </a:rPr>
              <a:t> &lt;- ∅</a:t>
            </a:r>
          </a:p>
          <a:p>
            <a:r>
              <a:rPr sz="2400" dirty="0">
                <a:latin typeface="Courier New"/>
              </a:rPr>
              <a:t>    para s </a:t>
            </a:r>
            <a:r>
              <a:rPr sz="2400" dirty="0" err="1">
                <a:latin typeface="Courier New"/>
              </a:rPr>
              <a:t>en</a:t>
            </a:r>
            <a:r>
              <a:rPr sz="2400" dirty="0">
                <a:latin typeface="Courier New"/>
              </a:rPr>
              <a:t> </a:t>
            </a:r>
            <a:r>
              <a:rPr sz="2400" dirty="0" err="1">
                <a:latin typeface="Courier New"/>
              </a:rPr>
              <a:t>haz</a:t>
            </a:r>
            <a:r>
              <a:rPr sz="2400" dirty="0">
                <a:latin typeface="Courier New"/>
              </a:rPr>
              <a:t>: para v </a:t>
            </a:r>
            <a:r>
              <a:rPr sz="2400" dirty="0" err="1">
                <a:latin typeface="Courier New"/>
              </a:rPr>
              <a:t>en</a:t>
            </a:r>
            <a:r>
              <a:rPr sz="2400" dirty="0">
                <a:latin typeface="Courier New"/>
              </a:rPr>
              <a:t> </a:t>
            </a:r>
            <a:r>
              <a:rPr sz="2400" dirty="0" err="1">
                <a:latin typeface="Courier New"/>
              </a:rPr>
              <a:t>Vecinos</a:t>
            </a:r>
            <a:r>
              <a:rPr sz="2400" dirty="0">
                <a:latin typeface="Courier New"/>
              </a:rPr>
              <a:t>(s): </a:t>
            </a:r>
            <a:r>
              <a:rPr sz="2400" dirty="0" err="1">
                <a:latin typeface="Courier New"/>
              </a:rPr>
              <a:t>agregar</a:t>
            </a:r>
            <a:r>
              <a:rPr sz="2400" dirty="0">
                <a:latin typeface="Courier New"/>
              </a:rPr>
              <a:t> v</a:t>
            </a:r>
          </a:p>
          <a:p>
            <a:r>
              <a:rPr sz="2400" dirty="0">
                <a:latin typeface="Courier New"/>
              </a:rPr>
              <a:t>    </a:t>
            </a:r>
            <a:r>
              <a:rPr sz="2400" dirty="0" err="1">
                <a:latin typeface="Courier New"/>
              </a:rPr>
              <a:t>haz</a:t>
            </a:r>
            <a:r>
              <a:rPr sz="2400" dirty="0">
                <a:latin typeface="Courier New"/>
              </a:rPr>
              <a:t> &lt;- </a:t>
            </a:r>
            <a:r>
              <a:rPr sz="2400" dirty="0" err="1">
                <a:latin typeface="Courier New"/>
              </a:rPr>
              <a:t>mejores_k</a:t>
            </a:r>
            <a:r>
              <a:rPr sz="2400" dirty="0">
                <a:latin typeface="Courier New"/>
              </a:rPr>
              <a:t>(</a:t>
            </a:r>
            <a:r>
              <a:rPr sz="2400" dirty="0" err="1">
                <a:latin typeface="Courier New"/>
              </a:rPr>
              <a:t>candidatos</a:t>
            </a:r>
            <a:r>
              <a:rPr sz="2400" dirty="0">
                <a:latin typeface="Courier New"/>
              </a:rPr>
              <a:t>, </a:t>
            </a:r>
            <a:r>
              <a:rPr sz="2400" dirty="0" err="1">
                <a:latin typeface="Courier New"/>
              </a:rPr>
              <a:t>por</a:t>
            </a:r>
            <a:r>
              <a:rPr sz="2400" dirty="0">
                <a:latin typeface="Courier New"/>
              </a:rPr>
              <a:t> f)</a:t>
            </a:r>
          </a:p>
          <a:p>
            <a:r>
              <a:rPr sz="2400" dirty="0">
                <a:latin typeface="Courier New"/>
              </a:rPr>
              <a:t>    </a:t>
            </a:r>
            <a:r>
              <a:rPr sz="2400" dirty="0" err="1">
                <a:latin typeface="Courier New"/>
              </a:rPr>
              <a:t>si</a:t>
            </a:r>
            <a:r>
              <a:rPr sz="2400" dirty="0">
                <a:latin typeface="Courier New"/>
              </a:rPr>
              <a:t> hay </a:t>
            </a:r>
            <a:r>
              <a:rPr sz="2400" dirty="0" err="1">
                <a:latin typeface="Courier New"/>
              </a:rPr>
              <a:t>solución</a:t>
            </a:r>
            <a:r>
              <a:rPr sz="2400" dirty="0">
                <a:latin typeface="Courier New"/>
              </a:rPr>
              <a:t> perfecta </a:t>
            </a:r>
            <a:r>
              <a:rPr sz="2400" dirty="0" err="1">
                <a:latin typeface="Courier New"/>
              </a:rPr>
              <a:t>en</a:t>
            </a:r>
            <a:r>
              <a:rPr sz="2400" dirty="0">
                <a:latin typeface="Courier New"/>
              </a:rPr>
              <a:t> </a:t>
            </a:r>
            <a:r>
              <a:rPr sz="2400" dirty="0" err="1">
                <a:latin typeface="Courier New"/>
              </a:rPr>
              <a:t>haz</a:t>
            </a:r>
            <a:r>
              <a:rPr sz="2400" dirty="0">
                <a:latin typeface="Courier New"/>
              </a:rPr>
              <a:t>: </a:t>
            </a:r>
            <a:r>
              <a:rPr sz="2400" dirty="0" err="1">
                <a:latin typeface="Courier New"/>
              </a:rPr>
              <a:t>retornar</a:t>
            </a:r>
            <a:endParaRPr sz="2400" dirty="0">
              <a:latin typeface="Courier New"/>
            </a:endParaRPr>
          </a:p>
          <a:p>
            <a:r>
              <a:rPr sz="2400" dirty="0">
                <a:latin typeface="Courier New"/>
              </a:rPr>
              <a:t>  </a:t>
            </a:r>
            <a:r>
              <a:rPr sz="2400" dirty="0" err="1">
                <a:latin typeface="Courier New"/>
              </a:rPr>
              <a:t>retornar</a:t>
            </a:r>
            <a:r>
              <a:rPr sz="2400" dirty="0">
                <a:latin typeface="Courier New"/>
              </a:rPr>
              <a:t> </a:t>
            </a:r>
            <a:r>
              <a:rPr sz="2400" dirty="0" err="1">
                <a:latin typeface="Courier New"/>
              </a:rPr>
              <a:t>mejor</a:t>
            </a:r>
            <a:r>
              <a:rPr sz="2400" dirty="0">
                <a:latin typeface="Courier New"/>
              </a:rPr>
              <a:t> de </a:t>
            </a:r>
            <a:r>
              <a:rPr sz="2400" dirty="0" err="1">
                <a:latin typeface="Courier New"/>
              </a:rPr>
              <a:t>haz</a:t>
            </a:r>
            <a:endParaRPr sz="2400" dirty="0">
              <a:latin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D0593-B88F-3FC0-E901-8375E1C6F56E}"/>
              </a:ext>
            </a:extLst>
          </p:cNvPr>
          <p:cNvSpPr txBox="1"/>
          <p:nvPr/>
        </p:nvSpPr>
        <p:spPr>
          <a:xfrm>
            <a:off x="7924799" y="2329934"/>
            <a:ext cx="327173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K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Cantidad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estados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mejores</a:t>
            </a:r>
            <a:r>
              <a:rPr lang="en-US" dirty="0">
                <a:solidFill>
                  <a:schemeClr val="bg1"/>
                </a:solidFill>
              </a:rPr>
              <a:t>” que se </a:t>
            </a:r>
            <a:r>
              <a:rPr lang="en-US" dirty="0" err="1">
                <a:solidFill>
                  <a:schemeClr val="bg1"/>
                </a:solidFill>
              </a:rPr>
              <a:t>conservarán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iteración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Haz Local — 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 pequeño = barato pero arriesga colapso; k grande = robusto pero caro.</a:t>
            </a:r>
          </a:p>
          <a:p>
            <a:r>
              <a:t>Paralelizable; útil cuando HC se estanca.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E78-D575-022C-B7C6-80FBBA86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La diferencia clave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E087-CC7E-CC70-F643-2E4C223B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8643"/>
            <a:ext cx="10972800" cy="5284719"/>
          </a:xfrm>
        </p:spPr>
        <p:txBody>
          <a:bodyPr>
            <a:normAutofit/>
          </a:bodyPr>
          <a:lstStyle/>
          <a:p>
            <a:r>
              <a:rPr lang="es-ES" dirty="0"/>
              <a:t>Hill </a:t>
            </a:r>
            <a:r>
              <a:rPr lang="es-ES" dirty="0" err="1"/>
              <a:t>Climbing</a:t>
            </a:r>
            <a:r>
              <a:rPr lang="es-ES" dirty="0"/>
              <a:t> (HC): sigue una sola solución. En cada paso toma el mejor vecino (o el primero que mejora) y se mueve allí.</a:t>
            </a:r>
          </a:p>
          <a:p>
            <a:pPr lvl="1"/>
            <a:r>
              <a:rPr lang="es-ES" dirty="0"/>
              <a:t>Si ningún vecino mejora ⇒ se detiene (óptimo local/meseta).</a:t>
            </a:r>
          </a:p>
          <a:p>
            <a:r>
              <a:rPr lang="es-ES" dirty="0"/>
              <a:t>Haz Local (Beam, k): mantiene k soluciones a la vez. </a:t>
            </a:r>
          </a:p>
          <a:p>
            <a:pPr lvl="1"/>
            <a:r>
              <a:rPr lang="es-ES" dirty="0"/>
              <a:t>En cada iteración genera todos los vecinos y elige los k mejores para la próxima ronda.</a:t>
            </a:r>
          </a:p>
          <a:p>
            <a:endParaRPr lang="es-ES" dirty="0"/>
          </a:p>
          <a:p>
            <a:r>
              <a:rPr lang="es-ES" dirty="0"/>
              <a:t>Regla de oro: k = 1 ⇒ Beam = Hill </a:t>
            </a:r>
            <a:r>
              <a:rPr lang="es-ES" dirty="0" err="1"/>
              <a:t>Climbing</a:t>
            </a:r>
            <a:r>
              <a:rPr lang="es-ES" dirty="0"/>
              <a:t>. Con k &gt; 1, Beam introduce diversificación: si una trayectoria se atasca, otra puede avanzar.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Temple Simulado (SA) —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Acepta</a:t>
            </a:r>
            <a:r>
              <a:rPr dirty="0"/>
              <a:t> </a:t>
            </a:r>
            <a:r>
              <a:rPr dirty="0" err="1"/>
              <a:t>mejoras</a:t>
            </a:r>
            <a:r>
              <a:rPr dirty="0"/>
              <a:t>; a </a:t>
            </a:r>
            <a:r>
              <a:rPr dirty="0" err="1"/>
              <a:t>veces</a:t>
            </a:r>
            <a:r>
              <a:rPr dirty="0"/>
              <a:t> </a:t>
            </a:r>
            <a:r>
              <a:rPr dirty="0" err="1"/>
              <a:t>acepta</a:t>
            </a:r>
            <a:r>
              <a:rPr dirty="0"/>
              <a:t> </a:t>
            </a:r>
            <a:r>
              <a:rPr dirty="0" err="1"/>
              <a:t>peores</a:t>
            </a:r>
            <a:r>
              <a:rPr dirty="0"/>
              <a:t> con prob. exp(-Δ/T).</a:t>
            </a:r>
          </a:p>
          <a:p>
            <a:r>
              <a:rPr dirty="0"/>
              <a:t>T </a:t>
            </a:r>
            <a:r>
              <a:rPr dirty="0" err="1"/>
              <a:t>decae</a:t>
            </a:r>
            <a:r>
              <a:rPr dirty="0"/>
              <a:t> (T &lt;- αT), </a:t>
            </a:r>
            <a:r>
              <a:rPr dirty="0" err="1"/>
              <a:t>pasando</a:t>
            </a:r>
            <a:r>
              <a:rPr dirty="0"/>
              <a:t> de </a:t>
            </a:r>
            <a:r>
              <a:rPr dirty="0" err="1"/>
              <a:t>exploración</a:t>
            </a:r>
            <a:r>
              <a:rPr dirty="0"/>
              <a:t> a </a:t>
            </a:r>
            <a:r>
              <a:rPr dirty="0" err="1"/>
              <a:t>explotación</a:t>
            </a:r>
            <a:r>
              <a:rPr dirty="0"/>
              <a:t>.</a:t>
            </a:r>
            <a:endParaRPr lang="es-ES" dirty="0"/>
          </a:p>
          <a:p>
            <a:endParaRPr lang="en-US" dirty="0"/>
          </a:p>
          <a:p>
            <a:r>
              <a:rPr lang="en-US" dirty="0" err="1">
                <a:hlinkClick r:id="rId2" tooltip="Ejemplo"/>
              </a:rPr>
              <a:t>Ejemplo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 — Regla de </a:t>
            </a:r>
            <a:r>
              <a:rPr dirty="0" err="1"/>
              <a:t>aceptación</a:t>
            </a:r>
            <a:r>
              <a:rPr dirty="0"/>
              <a:t> y </a:t>
            </a:r>
            <a:r>
              <a:rPr dirty="0" err="1"/>
              <a:t>parámetros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44615"/>
          </a:xfrm>
        </p:spPr>
        <p:txBody>
          <a:bodyPr>
            <a:normAutofit/>
          </a:bodyPr>
          <a:lstStyle/>
          <a:p>
            <a:r>
              <a:rPr dirty="0"/>
              <a:t>Δ = J(nuevo) - J(actual) (</a:t>
            </a:r>
            <a:r>
              <a:rPr dirty="0" err="1"/>
              <a:t>minimización</a:t>
            </a:r>
            <a:r>
              <a:rPr dirty="0"/>
              <a:t>).</a:t>
            </a:r>
            <a:r>
              <a:rPr lang="es-ES" dirty="0"/>
              <a:t>   (J -</a:t>
            </a:r>
            <a:r>
              <a:rPr lang="en-US" dirty="0"/>
              <a:t>&gt; “</a:t>
            </a:r>
            <a:r>
              <a:rPr lang="es-ES" dirty="0"/>
              <a:t>energía”, costo)</a:t>
            </a:r>
            <a:endParaRPr dirty="0"/>
          </a:p>
          <a:p>
            <a:r>
              <a:rPr dirty="0"/>
              <a:t>Si Δ ≤ 0: </a:t>
            </a:r>
            <a:r>
              <a:rPr dirty="0" err="1"/>
              <a:t>aceptar</a:t>
            </a:r>
            <a:r>
              <a:rPr dirty="0"/>
              <a:t>; </a:t>
            </a:r>
            <a:endParaRPr lang="es-ES" dirty="0"/>
          </a:p>
          <a:p>
            <a:r>
              <a:rPr dirty="0" err="1"/>
              <a:t>si</a:t>
            </a:r>
            <a:r>
              <a:rPr dirty="0"/>
              <a:t> Δ &gt; 0: </a:t>
            </a:r>
            <a:r>
              <a:rPr dirty="0" err="1"/>
              <a:t>aceptar</a:t>
            </a:r>
            <a:r>
              <a:rPr dirty="0"/>
              <a:t> con prob</a:t>
            </a:r>
            <a:r>
              <a:rPr lang="es-ES" dirty="0" err="1"/>
              <a:t>abilidad</a:t>
            </a:r>
            <a:r>
              <a:rPr dirty="0"/>
              <a:t> exp(-Δ/T)</a:t>
            </a:r>
            <a:endParaRPr lang="es-ES" dirty="0"/>
          </a:p>
          <a:p>
            <a:pPr lvl="1"/>
            <a:r>
              <a:rPr lang="es-ES" b="1" dirty="0" err="1"/>
              <a:t>exp</a:t>
            </a:r>
            <a:r>
              <a:rPr lang="es-ES" dirty="0"/>
              <a:t> es la función exponencial (base e≈2.718). Como el exponente es negativo, el valor siempre queda entre </a:t>
            </a:r>
            <a:r>
              <a:rPr lang="es-ES" b="1" dirty="0"/>
              <a:t>0 y 1</a:t>
            </a:r>
            <a:r>
              <a:rPr lang="es-ES" dirty="0"/>
              <a:t> (o sea, una probabilidad).</a:t>
            </a:r>
          </a:p>
          <a:p>
            <a:pPr lvl="1"/>
            <a:endParaRPr lang="en-US" dirty="0"/>
          </a:p>
          <a:p>
            <a:r>
              <a:rPr lang="en-US" dirty="0" err="1"/>
              <a:t>Parámetros</a:t>
            </a:r>
            <a:r>
              <a:rPr lang="en-US" dirty="0"/>
              <a:t>: T0, </a:t>
            </a:r>
            <a:r>
              <a:rPr lang="el-GR" dirty="0"/>
              <a:t>α (0.95–0.99), </a:t>
            </a:r>
            <a:r>
              <a:rPr lang="en-US" dirty="0" err="1"/>
              <a:t>pasos_por_T</a:t>
            </a:r>
            <a:r>
              <a:rPr lang="en-US" dirty="0"/>
              <a:t>, </a:t>
            </a:r>
            <a:r>
              <a:rPr lang="en-US" dirty="0" err="1"/>
              <a:t>Tmin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B40-B5FC-0243-0C4B-BE72A657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 —Parámetros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C730-265E-7492-DC8A-69375043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658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T0 (temperatura inicial): cuán “permisivo” es al comienzo para aceptar movimientos peores. </a:t>
            </a:r>
          </a:p>
          <a:p>
            <a:r>
              <a:rPr lang="es-ES" dirty="0"/>
              <a:t>α (</a:t>
            </a:r>
            <a:r>
              <a:rPr lang="es-ES" dirty="0" err="1"/>
              <a:t>alpha</a:t>
            </a:r>
            <a:r>
              <a:rPr lang="es-ES" dirty="0"/>
              <a:t>, factor de enfriamiento): cuánto baja la temperatura en cada escalón: T ← α · T. </a:t>
            </a:r>
          </a:p>
          <a:p>
            <a:pPr lvl="1"/>
            <a:r>
              <a:rPr lang="es-ES" dirty="0"/>
              <a:t>α cercano a 1 (p. ej., 0.98–0.995): enfriamiento lento → explora más tiempo, suele dar mejor calidad, pero tarda más</a:t>
            </a:r>
          </a:p>
          <a:p>
            <a:pPr lvl="1"/>
            <a:r>
              <a:rPr lang="es-ES" dirty="0"/>
              <a:t>α más chico (p. ej., 0.90–0.95): enfriamiento rápido → converge rápido, mayor riesgo de quedar en un óptimo local.</a:t>
            </a:r>
          </a:p>
          <a:p>
            <a:pPr lvl="1"/>
            <a:r>
              <a:rPr lang="es-ES" dirty="0"/>
              <a:t>Valores típicos: 0.95–0.99. Si el problema es difícil o ruidoso, subí α.</a:t>
            </a:r>
          </a:p>
          <a:p>
            <a:r>
              <a:rPr lang="es-ES" dirty="0" err="1"/>
              <a:t>pasos_por_T</a:t>
            </a:r>
            <a:r>
              <a:rPr lang="es-ES" dirty="0"/>
              <a:t> (número de intentos por cada temperatura): cuántos vecinos se pueden probar antes de bajar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aprendizaje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610033"/>
            <a:ext cx="10972800" cy="4525963"/>
          </a:xfrm>
        </p:spPr>
        <p:txBody>
          <a:bodyPr/>
          <a:lstStyle/>
          <a:p>
            <a:r>
              <a:rPr dirty="0" err="1"/>
              <a:t>Explicar</a:t>
            </a:r>
            <a:r>
              <a:rPr dirty="0"/>
              <a:t> la </a:t>
            </a:r>
            <a:r>
              <a:rPr dirty="0" err="1"/>
              <a:t>búsqueda</a:t>
            </a:r>
            <a:r>
              <a:rPr dirty="0"/>
              <a:t> local y </a:t>
            </a:r>
            <a:r>
              <a:rPr dirty="0" err="1"/>
              <a:t>diferenciar</a:t>
            </a:r>
            <a:r>
              <a:rPr dirty="0"/>
              <a:t> Hill Climbing, Haz Local y Temple </a:t>
            </a:r>
            <a:r>
              <a:rPr dirty="0" err="1"/>
              <a:t>Simulado</a:t>
            </a:r>
            <a:r>
              <a:rPr dirty="0"/>
              <a:t>.</a:t>
            </a:r>
          </a:p>
          <a:p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un </a:t>
            </a:r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discreto</a:t>
            </a:r>
            <a:r>
              <a:rPr dirty="0"/>
              <a:t> (N-reinas o scheduling).</a:t>
            </a:r>
          </a:p>
          <a:p>
            <a:r>
              <a:rPr dirty="0" err="1"/>
              <a:t>Comparar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y </a:t>
            </a:r>
            <a:r>
              <a:rPr dirty="0" err="1"/>
              <a:t>discutir</a:t>
            </a:r>
            <a:r>
              <a:rPr dirty="0"/>
              <a:t> </a:t>
            </a:r>
            <a:r>
              <a:rPr dirty="0" err="1"/>
              <a:t>ventajas</a:t>
            </a:r>
            <a:r>
              <a:rPr dirty="0"/>
              <a:t>/</a:t>
            </a:r>
            <a:r>
              <a:rPr dirty="0" err="1"/>
              <a:t>desventajas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Pseudocódigo — Temple Simulado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7584" y="1306286"/>
            <a:ext cx="9336832" cy="4945224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dirty="0" err="1">
                <a:latin typeface="Courier New"/>
              </a:rPr>
              <a:t>SimulatedAnnealing</a:t>
            </a:r>
            <a:r>
              <a:rPr sz="2400" dirty="0">
                <a:latin typeface="Courier New"/>
              </a:rPr>
              <a:t>(J, Vecino, s, T0, alpha, </a:t>
            </a:r>
            <a:r>
              <a:rPr sz="2400" dirty="0" err="1">
                <a:latin typeface="Courier New"/>
              </a:rPr>
              <a:t>pasos_por_T</a:t>
            </a:r>
            <a:r>
              <a:rPr sz="2400" dirty="0">
                <a:latin typeface="Courier New"/>
              </a:rPr>
              <a:t>, </a:t>
            </a:r>
            <a:r>
              <a:rPr sz="2400" dirty="0" err="1">
                <a:latin typeface="Courier New"/>
              </a:rPr>
              <a:t>Tmin</a:t>
            </a:r>
            <a:r>
              <a:rPr sz="2400" dirty="0">
                <a:latin typeface="Courier New"/>
              </a:rPr>
              <a:t>):</a:t>
            </a:r>
          </a:p>
          <a:p>
            <a:r>
              <a:rPr sz="2400" dirty="0">
                <a:latin typeface="Courier New"/>
              </a:rPr>
              <a:t>  T &lt;- T0</a:t>
            </a:r>
          </a:p>
          <a:p>
            <a:r>
              <a:rPr sz="2400" dirty="0">
                <a:latin typeface="Courier New"/>
              </a:rPr>
              <a:t>  </a:t>
            </a:r>
            <a:r>
              <a:rPr sz="2400" dirty="0" err="1">
                <a:latin typeface="Courier New"/>
              </a:rPr>
              <a:t>mientras</a:t>
            </a:r>
            <a:r>
              <a:rPr sz="2400" dirty="0">
                <a:latin typeface="Courier New"/>
              </a:rPr>
              <a:t> T &gt; </a:t>
            </a:r>
            <a:r>
              <a:rPr sz="2400" dirty="0" err="1">
                <a:latin typeface="Courier New"/>
              </a:rPr>
              <a:t>Tmin</a:t>
            </a:r>
            <a:r>
              <a:rPr sz="2400" dirty="0">
                <a:latin typeface="Courier New"/>
              </a:rPr>
              <a:t>:</a:t>
            </a:r>
          </a:p>
          <a:p>
            <a:r>
              <a:rPr sz="2400" dirty="0">
                <a:latin typeface="Courier New"/>
              </a:rPr>
              <a:t>    </a:t>
            </a:r>
            <a:r>
              <a:rPr sz="2400" dirty="0" err="1">
                <a:latin typeface="Courier New"/>
              </a:rPr>
              <a:t>repetir</a:t>
            </a:r>
            <a:r>
              <a:rPr sz="2400" dirty="0">
                <a:latin typeface="Courier New"/>
              </a:rPr>
              <a:t> </a:t>
            </a:r>
            <a:r>
              <a:rPr sz="2400" dirty="0" err="1">
                <a:latin typeface="Courier New"/>
              </a:rPr>
              <a:t>pasos_por_T</a:t>
            </a:r>
            <a:r>
              <a:rPr sz="2400" dirty="0">
                <a:latin typeface="Courier New"/>
              </a:rPr>
              <a:t> </a:t>
            </a:r>
            <a:r>
              <a:rPr sz="2400" dirty="0" err="1">
                <a:latin typeface="Courier New"/>
              </a:rPr>
              <a:t>veces</a:t>
            </a:r>
            <a:r>
              <a:rPr sz="2400" dirty="0">
                <a:latin typeface="Courier New"/>
              </a:rPr>
              <a:t>:</a:t>
            </a:r>
          </a:p>
          <a:p>
            <a:r>
              <a:rPr sz="2400" dirty="0">
                <a:latin typeface="Courier New"/>
              </a:rPr>
              <a:t>      v &lt;- Vecino(s)</a:t>
            </a:r>
          </a:p>
          <a:p>
            <a:r>
              <a:rPr sz="2400" dirty="0">
                <a:latin typeface="Courier New"/>
              </a:rPr>
              <a:t>      Δ &lt;- J(v) - J(s)</a:t>
            </a:r>
          </a:p>
          <a:p>
            <a:r>
              <a:rPr sz="2400" dirty="0">
                <a:latin typeface="Courier New"/>
              </a:rPr>
              <a:t>      </a:t>
            </a:r>
            <a:r>
              <a:rPr sz="2400" dirty="0" err="1">
                <a:latin typeface="Courier New"/>
              </a:rPr>
              <a:t>si</a:t>
            </a:r>
            <a:r>
              <a:rPr sz="2400" dirty="0">
                <a:latin typeface="Courier New"/>
              </a:rPr>
              <a:t> Δ &lt;= 0: s &lt;- v</a:t>
            </a:r>
          </a:p>
          <a:p>
            <a:r>
              <a:rPr sz="2400" dirty="0">
                <a:latin typeface="Courier New"/>
              </a:rPr>
              <a:t>      </a:t>
            </a:r>
            <a:r>
              <a:rPr sz="2400" dirty="0" err="1">
                <a:latin typeface="Courier New"/>
              </a:rPr>
              <a:t>si</a:t>
            </a:r>
            <a:r>
              <a:rPr sz="2400" dirty="0">
                <a:latin typeface="Courier New"/>
              </a:rPr>
              <a:t> Δ &gt; 0: con prob exp(-Δ/T): s &lt;- v</a:t>
            </a:r>
          </a:p>
          <a:p>
            <a:r>
              <a:rPr sz="2400" dirty="0">
                <a:latin typeface="Courier New"/>
              </a:rPr>
              <a:t>    T &lt;- alpha * T</a:t>
            </a:r>
          </a:p>
          <a:p>
            <a:r>
              <a:rPr sz="2400" dirty="0">
                <a:latin typeface="Courier New"/>
              </a:rPr>
              <a:t>  </a:t>
            </a:r>
            <a:r>
              <a:rPr sz="2400" dirty="0" err="1">
                <a:latin typeface="Courier New"/>
              </a:rPr>
              <a:t>retornar</a:t>
            </a:r>
            <a:r>
              <a:rPr sz="2400" dirty="0">
                <a:latin typeface="Courier New"/>
              </a:rPr>
              <a:t> 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resumida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6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Hill Climbing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Haz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Temple Simulado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t>Exploración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Baja (salvo </a:t>
                      </a:r>
                      <a:r>
                        <a:rPr dirty="0" err="1"/>
                        <a:t>reinicios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 (k&gt;1)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Media/Alta (según 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t>Explotación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Media/Alta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t>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Muy 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Depende de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Muy 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t>Costo/iteración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Medio–Alto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r>
                        <a:t>Sensibilidad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Vecindario, reinicios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k, diversidad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T0, α, pasos_por_T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32">
                <a:tc>
                  <a:txBody>
                    <a:bodyPr/>
                    <a:lstStyle/>
                    <a:p>
                      <a:r>
                        <a:t>Garantías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No global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FC616-1A52-86CB-F158-14A64FAB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1540-0FED-AE7B-843E-49234ABA4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3: Búsquedas Heurísticas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2D88-56B2-E460-30B8-0D935C6DE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Búsquedas locales: Ascensión de colinas, haz local y temple simulado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12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 inicial (15 min)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371600"/>
            <a:ext cx="7315200" cy="4114800"/>
          </a:xfrm>
          <a:prstGeom prst="rect">
            <a:avLst/>
          </a:prstGeom>
          <a:solidFill>
            <a:srgbClr val="FAFAFA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/>
            </a:pPr>
            <a:r>
              <a:rPr sz="2400"/>
              <a:t>Pega aquí tus preguntas del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clase (resumen)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Turno 1: Diagnóstico; motivación; Hill Climbing; actividad guiada; cierre.</a:t>
            </a:r>
          </a:p>
          <a:p>
            <a:r>
              <a:t>Turno 2: Haz Local; Temple Simulado; laboratorio comparativo; cierre.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Hill Climbing —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Desde un estado inicial, moverse al vecino que mejora la evaluación.</a:t>
            </a:r>
          </a:p>
          <a:p>
            <a:r>
              <a:t>Variantes: best- y first-improvement; laterales y reinicios.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Pseudocódigo — Hill Climbing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371600"/>
            <a:ext cx="8310664" cy="4114800"/>
          </a:xfrm>
          <a:prstGeom prst="rect">
            <a:avLst/>
          </a:prstGeom>
          <a:solidFill>
            <a:schemeClr val="tx1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latin typeface="Courier New"/>
              </a:defRPr>
            </a:pPr>
            <a:r>
              <a:rPr sz="2400" dirty="0" err="1"/>
              <a:t>HillClimbing</a:t>
            </a:r>
            <a:r>
              <a:rPr sz="2400" dirty="0"/>
              <a:t>(f, s):</a:t>
            </a:r>
          </a:p>
          <a:p>
            <a:pPr>
              <a:defRPr sz="1600">
                <a:latin typeface="Courier New"/>
              </a:defRPr>
            </a:pPr>
            <a:r>
              <a:rPr lang="es-ES" sz="2400" dirty="0"/>
              <a:t>		</a:t>
            </a:r>
            <a:r>
              <a:rPr sz="2400" dirty="0" err="1"/>
              <a:t>mejor</a:t>
            </a:r>
            <a:r>
              <a:rPr sz="2400" dirty="0"/>
              <a:t> &lt;- s;</a:t>
            </a:r>
            <a:endParaRPr lang="es-ES" sz="2400" dirty="0"/>
          </a:p>
          <a:p>
            <a:pPr>
              <a:defRPr sz="1600">
                <a:latin typeface="Courier New"/>
              </a:defRPr>
            </a:pPr>
            <a:r>
              <a:rPr lang="en-US" sz="2400" dirty="0"/>
              <a:t>		</a:t>
            </a:r>
            <a:r>
              <a:rPr lang="en-US" sz="2400" dirty="0" err="1"/>
              <a:t>mejor</a:t>
            </a:r>
            <a:r>
              <a:rPr sz="2400" dirty="0" err="1"/>
              <a:t>_val</a:t>
            </a:r>
            <a:r>
              <a:rPr sz="2400" dirty="0"/>
              <a:t> &lt;- f(s)</a:t>
            </a:r>
            <a:r>
              <a:rPr lang="es-ES" sz="2400" dirty="0"/>
              <a:t>;</a:t>
            </a:r>
            <a:endParaRPr sz="2400" dirty="0"/>
          </a:p>
          <a:p>
            <a:pPr>
              <a:defRPr sz="1600">
                <a:latin typeface="Courier New"/>
              </a:defRPr>
            </a:pPr>
            <a:r>
              <a:rPr lang="es-ES" sz="2400" dirty="0"/>
              <a:t>		</a:t>
            </a:r>
            <a:r>
              <a:rPr sz="2400" dirty="0"/>
              <a:t>para v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Vecinos</a:t>
            </a:r>
            <a:r>
              <a:rPr sz="2400" dirty="0"/>
              <a:t>(s):</a:t>
            </a:r>
          </a:p>
          <a:p>
            <a:pPr>
              <a:defRPr sz="1600">
                <a:latin typeface="Courier New"/>
              </a:defRPr>
            </a:pPr>
            <a:r>
              <a:rPr sz="2400" dirty="0"/>
              <a:t>     </a:t>
            </a:r>
            <a:r>
              <a:rPr lang="es-ES" sz="2400" dirty="0"/>
              <a:t>		</a:t>
            </a:r>
            <a:r>
              <a:rPr sz="2400" dirty="0" err="1"/>
              <a:t>si</a:t>
            </a:r>
            <a:r>
              <a:rPr sz="2400" dirty="0"/>
              <a:t> f(v) &lt; </a:t>
            </a:r>
            <a:r>
              <a:rPr sz="2400" dirty="0" err="1"/>
              <a:t>mejor_val</a:t>
            </a:r>
            <a:r>
              <a:rPr sz="2400" dirty="0"/>
              <a:t>:</a:t>
            </a:r>
          </a:p>
          <a:p>
            <a:pPr>
              <a:defRPr sz="1600">
                <a:latin typeface="Courier New"/>
              </a:defRPr>
            </a:pPr>
            <a:r>
              <a:rPr lang="es-ES" sz="2400" dirty="0"/>
              <a:t>				</a:t>
            </a:r>
            <a:r>
              <a:rPr sz="2400" dirty="0" err="1"/>
              <a:t>mejor</a:t>
            </a:r>
            <a:r>
              <a:rPr sz="2400" dirty="0"/>
              <a:t> &lt;- v; </a:t>
            </a:r>
            <a:r>
              <a:rPr sz="2400" dirty="0" err="1"/>
              <a:t>mejor_val</a:t>
            </a:r>
            <a:r>
              <a:rPr sz="2400" dirty="0"/>
              <a:t> &lt;- f(v)</a:t>
            </a:r>
          </a:p>
          <a:p>
            <a:pPr>
              <a:defRPr sz="1600">
                <a:latin typeface="Courier New"/>
              </a:defRPr>
            </a:pPr>
            <a:r>
              <a:rPr lang="es-ES" sz="2400" dirty="0"/>
              <a:t>			s</a:t>
            </a:r>
            <a:r>
              <a:rPr sz="2400" dirty="0" err="1"/>
              <a:t>i</a:t>
            </a:r>
            <a:r>
              <a:rPr sz="2400" dirty="0"/>
              <a:t> </a:t>
            </a:r>
            <a:r>
              <a:rPr sz="2400" dirty="0" err="1"/>
              <a:t>mejor_val</a:t>
            </a:r>
            <a:r>
              <a:rPr sz="2400" dirty="0"/>
              <a:t> &lt; f(s): s &lt;- </a:t>
            </a:r>
            <a:r>
              <a:rPr sz="2400" dirty="0" err="1"/>
              <a:t>mejor</a:t>
            </a:r>
            <a:endParaRPr sz="2400" dirty="0"/>
          </a:p>
          <a:p>
            <a:pPr>
              <a:defRPr sz="1600">
                <a:latin typeface="Courier New"/>
              </a:defRPr>
            </a:pPr>
            <a:r>
              <a:rPr lang="es-ES" sz="2400" dirty="0"/>
              <a:t>			</a:t>
            </a:r>
            <a:r>
              <a:rPr sz="2400" dirty="0" err="1"/>
              <a:t>si</a:t>
            </a:r>
            <a:r>
              <a:rPr sz="2400" dirty="0"/>
              <a:t> no: </a:t>
            </a:r>
            <a:r>
              <a:rPr sz="2400" dirty="0" err="1"/>
              <a:t>retornar</a:t>
            </a:r>
            <a:r>
              <a:rPr sz="2400" dirty="0"/>
              <a:t>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0A3FA-AD5C-494A-7CEA-C3B9D2B64A3D}"/>
              </a:ext>
            </a:extLst>
          </p:cNvPr>
          <p:cNvSpPr txBox="1"/>
          <p:nvPr/>
        </p:nvSpPr>
        <p:spPr>
          <a:xfrm>
            <a:off x="6689386" y="1828962"/>
            <a:ext cx="32717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 -</a:t>
            </a:r>
            <a:r>
              <a:rPr lang="en-US" dirty="0">
                <a:solidFill>
                  <a:schemeClr val="bg1"/>
                </a:solidFill>
              </a:rPr>
              <a:t>&gt; Estado		F -&gt; </a:t>
            </a:r>
            <a:r>
              <a:rPr lang="en-US" dirty="0" err="1">
                <a:solidFill>
                  <a:schemeClr val="bg1"/>
                </a:solidFill>
              </a:rPr>
              <a:t>Funci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72396E-46BA-CFA5-6A4F-66FB74DFD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161733"/>
            <a:ext cx="967875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HC — Ejemplos guía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N-reinas: f = nº de conflictos; vecino = mover una reina.</a:t>
            </a:r>
          </a:p>
          <a:p>
            <a:r>
              <a:t>Scheduling: f = penalización total; vecino = swap de tareas.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D4415D-50CA-200E-4082-2C801D5D2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79114"/>
              </p:ext>
            </p:extLst>
          </p:nvPr>
        </p:nvGraphicFramePr>
        <p:xfrm>
          <a:off x="2103339" y="2532550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50136D-49DD-15A9-BC98-F45D273E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79748"/>
              </p:ext>
            </p:extLst>
          </p:nvPr>
        </p:nvGraphicFramePr>
        <p:xfrm>
          <a:off x="6162470" y="2532550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A08BB-D71B-86EF-5466-AE87E8D670C6}"/>
              </a:ext>
            </a:extLst>
          </p:cNvPr>
          <p:cNvSpPr txBox="1"/>
          <p:nvPr/>
        </p:nvSpPr>
        <p:spPr>
          <a:xfrm>
            <a:off x="2162245" y="1710564"/>
            <a:ext cx="216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Estado inicial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97723-0210-BA53-681F-A1BB063E33C0}"/>
              </a:ext>
            </a:extLst>
          </p:cNvPr>
          <p:cNvSpPr txBox="1"/>
          <p:nvPr/>
        </p:nvSpPr>
        <p:spPr>
          <a:xfrm>
            <a:off x="7685389" y="1765975"/>
            <a:ext cx="184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Estado final</a:t>
            </a:r>
            <a:endParaRPr lang="en-US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95E9003-3B51-8DEE-82B4-2C7F8E39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HC con n-reinas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3BCB6A-E11B-978C-EC73-2897F527C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6374"/>
              </p:ext>
            </p:extLst>
          </p:nvPr>
        </p:nvGraphicFramePr>
        <p:xfrm>
          <a:off x="8886215" y="2524326"/>
          <a:ext cx="2287080" cy="1809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770">
                  <a:extLst>
                    <a:ext uri="{9D8B030D-6E8A-4147-A177-3AD203B41FA5}">
                      <a16:colId xmlns:a16="http://schemas.microsoft.com/office/drawing/2014/main" val="260709013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237690509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3453468953"/>
                    </a:ext>
                  </a:extLst>
                </a:gridCol>
                <a:gridCol w="571770">
                  <a:extLst>
                    <a:ext uri="{9D8B030D-6E8A-4147-A177-3AD203B41FA5}">
                      <a16:colId xmlns:a16="http://schemas.microsoft.com/office/drawing/2014/main" val="2747064236"/>
                    </a:ext>
                  </a:extLst>
                </a:gridCol>
              </a:tblGrid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7999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75896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95932"/>
                  </a:ext>
                </a:extLst>
              </a:tr>
              <a:tr h="4523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241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63911B-F5A3-3836-C473-D7E8391D6D5B}"/>
              </a:ext>
            </a:extLst>
          </p:cNvPr>
          <p:cNvSpPr txBox="1"/>
          <p:nvPr/>
        </p:nvSpPr>
        <p:spPr>
          <a:xfrm>
            <a:off x="1178670" y="5456810"/>
            <a:ext cx="4431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Vecino: Mover una reina de fila en su columna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10BE7-A857-3B40-51BC-C5144D4DC7F1}"/>
              </a:ext>
            </a:extLst>
          </p:cNvPr>
          <p:cNvSpPr txBox="1"/>
          <p:nvPr/>
        </p:nvSpPr>
        <p:spPr>
          <a:xfrm>
            <a:off x="6581846" y="5456810"/>
            <a:ext cx="443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Conflictos: ¿…?	Heurística: ¿…?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1080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Tema 3: Búsquedas Heurísticas</vt:lpstr>
      <vt:lpstr>Objetivos de aprendizaje</vt:lpstr>
      <vt:lpstr>Evaluación inicial (15 min)</vt:lpstr>
      <vt:lpstr>Plan de clase (resumen)</vt:lpstr>
      <vt:lpstr>Hill Climbing — Idea</vt:lpstr>
      <vt:lpstr>Pseudocódigo — Hill Climbing</vt:lpstr>
      <vt:lpstr>PowerPoint Presentation</vt:lpstr>
      <vt:lpstr>HC — Ejemplos guía</vt:lpstr>
      <vt:lpstr>Ejemplo de HC con n-reinas</vt:lpstr>
      <vt:lpstr>PowerPoint Presentation</vt:lpstr>
      <vt:lpstr>PowerPoint Presentation</vt:lpstr>
      <vt:lpstr>PowerPoint Presentation</vt:lpstr>
      <vt:lpstr>Haz Local (Local Beam) — Idea</vt:lpstr>
      <vt:lpstr>Pseudocódigo — Haz Local</vt:lpstr>
      <vt:lpstr>Haz Local — Notas</vt:lpstr>
      <vt:lpstr>La diferencia clave</vt:lpstr>
      <vt:lpstr>Temple Simulado (SA) — Idea</vt:lpstr>
      <vt:lpstr>SA — Regla de aceptación y parámetros</vt:lpstr>
      <vt:lpstr>SA —Parámetros</vt:lpstr>
      <vt:lpstr>Pseudocódigo — Temple Simulado</vt:lpstr>
      <vt:lpstr>Comparativa resumida</vt:lpstr>
      <vt:lpstr>Tema 3: Búsquedas Heurísticas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ALEXIA AURRECOCHEA</cp:lastModifiedBy>
  <cp:revision>11</cp:revision>
  <dcterms:created xsi:type="dcterms:W3CDTF">2013-01-27T09:14:16Z</dcterms:created>
  <dcterms:modified xsi:type="dcterms:W3CDTF">2025-09-08T14:33:37Z</dcterms:modified>
  <cp:category/>
</cp:coreProperties>
</file>