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85" r:id="rId7"/>
    <p:sldId id="283" r:id="rId8"/>
    <p:sldId id="282" r:id="rId9"/>
    <p:sldId id="284" r:id="rId10"/>
    <p:sldId id="263" r:id="rId11"/>
    <p:sldId id="264" r:id="rId12"/>
    <p:sldId id="265" r:id="rId13"/>
    <p:sldId id="269" r:id="rId14"/>
    <p:sldId id="270" r:id="rId15"/>
    <p:sldId id="272" r:id="rId16"/>
    <p:sldId id="286" r:id="rId17"/>
    <p:sldId id="277" r:id="rId18"/>
    <p:sldId id="278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4: </a:t>
            </a:r>
            <a:r>
              <a:rPr dirty="0" err="1"/>
              <a:t>Programación</a:t>
            </a:r>
            <a:r>
              <a:rPr dirty="0"/>
              <a:t> </a:t>
            </a:r>
            <a:r>
              <a:rPr dirty="0" err="1"/>
              <a:t>Dinámica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Conceptos relacionados con la PD. </a:t>
            </a:r>
            <a:r>
              <a:rPr dirty="0" err="1"/>
              <a:t>Memoización</a:t>
            </a:r>
            <a:r>
              <a:rPr dirty="0"/>
              <a:t>, </a:t>
            </a:r>
            <a:r>
              <a:rPr dirty="0" err="1"/>
              <a:t>Tabulación</a:t>
            </a:r>
            <a:r>
              <a:rPr lang="es-ES" dirty="0"/>
              <a:t>. Resolución </a:t>
            </a:r>
            <a:r>
              <a:rPr lang="es-ES"/>
              <a:t>de problemas.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Fibonacci como micro-ejemplo de PD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F(n) = F(n-1) + F(n-2); bases F(0)=0, F(1)=1.</a:t>
            </a:r>
          </a:p>
          <a:p>
            <a:r>
              <a:t>Ingenua: exponencial; Memo: O(n) tiempo, Tab: O(n) tiempo y O(1) espacio.</a:t>
            </a:r>
          </a:p>
          <a:p>
            <a:r>
              <a:t>Lección: cache/tablas cambian la complejidad drásticamente.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Pseudocódigo — Patrón de Memoización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6996" y="1371600"/>
            <a:ext cx="10243768" cy="4297680"/>
          </a:xfrm>
          <a:prstGeom prst="rect">
            <a:avLst/>
          </a:prstGeom>
          <a:solidFill>
            <a:schemeClr val="tx1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latin typeface="Courier New"/>
              </a:defRPr>
            </a:pPr>
            <a:r>
              <a:rPr sz="2000" dirty="0"/>
              <a:t>mem = </a:t>
            </a:r>
            <a:r>
              <a:rPr sz="2000" dirty="0" err="1"/>
              <a:t>mapa_vacío</a:t>
            </a:r>
            <a:endParaRPr sz="2000" dirty="0"/>
          </a:p>
          <a:p>
            <a:pPr>
              <a:defRPr sz="1600">
                <a:latin typeface="Courier New"/>
              </a:defRPr>
            </a:pPr>
            <a:r>
              <a:rPr sz="2000" dirty="0" err="1"/>
              <a:t>funcion</a:t>
            </a:r>
            <a:r>
              <a:rPr sz="2000" dirty="0"/>
              <a:t> F(</a:t>
            </a:r>
            <a:r>
              <a:rPr sz="2000" dirty="0" err="1"/>
              <a:t>estado</a:t>
            </a:r>
            <a:r>
              <a:rPr sz="2000" dirty="0"/>
              <a:t>):</a:t>
            </a:r>
          </a:p>
          <a:p>
            <a:pPr>
              <a:defRPr sz="1600">
                <a:latin typeface="Courier New"/>
              </a:defRPr>
            </a:pPr>
            <a:r>
              <a:rPr sz="2000" dirty="0"/>
              <a:t>  </a:t>
            </a:r>
            <a:r>
              <a:rPr sz="2000" dirty="0" err="1"/>
              <a:t>si</a:t>
            </a:r>
            <a:r>
              <a:rPr sz="2000" dirty="0"/>
              <a:t> </a:t>
            </a:r>
            <a:r>
              <a:rPr sz="2000" dirty="0" err="1"/>
              <a:t>estado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mem: </a:t>
            </a:r>
            <a:r>
              <a:rPr sz="2000" dirty="0" err="1"/>
              <a:t>retornar</a:t>
            </a:r>
            <a:r>
              <a:rPr sz="2000" dirty="0"/>
              <a:t> mem[</a:t>
            </a:r>
            <a:r>
              <a:rPr sz="2000" dirty="0" err="1"/>
              <a:t>estado</a:t>
            </a:r>
            <a:r>
              <a:rPr sz="2000" dirty="0"/>
              <a:t>]</a:t>
            </a:r>
          </a:p>
          <a:p>
            <a:pPr>
              <a:defRPr sz="1600">
                <a:latin typeface="Courier New"/>
              </a:defRPr>
            </a:pPr>
            <a:r>
              <a:rPr sz="2000" dirty="0"/>
              <a:t>  </a:t>
            </a:r>
            <a:r>
              <a:rPr sz="2000" dirty="0" err="1"/>
              <a:t>si</a:t>
            </a:r>
            <a:r>
              <a:rPr sz="2000" dirty="0"/>
              <a:t> </a:t>
            </a:r>
            <a:r>
              <a:rPr sz="2000" dirty="0" err="1"/>
              <a:t>estado</a:t>
            </a:r>
            <a:r>
              <a:rPr sz="2000" dirty="0"/>
              <a:t> es </a:t>
            </a:r>
            <a:r>
              <a:rPr sz="2000" dirty="0" err="1"/>
              <a:t>caso_base</a:t>
            </a:r>
            <a:r>
              <a:rPr sz="2000" dirty="0"/>
              <a:t>: </a:t>
            </a:r>
            <a:r>
              <a:rPr sz="2000" dirty="0" err="1"/>
              <a:t>retornar</a:t>
            </a:r>
            <a:r>
              <a:rPr sz="2000" dirty="0"/>
              <a:t> </a:t>
            </a:r>
            <a:r>
              <a:rPr sz="2000" dirty="0" err="1"/>
              <a:t>valor_base</a:t>
            </a:r>
            <a:endParaRPr sz="2000" dirty="0"/>
          </a:p>
          <a:p>
            <a:pPr>
              <a:defRPr sz="1600">
                <a:latin typeface="Courier New"/>
              </a:defRPr>
            </a:pPr>
            <a:r>
              <a:rPr sz="2000" dirty="0"/>
              <a:t>  </a:t>
            </a:r>
            <a:r>
              <a:rPr sz="2000" dirty="0" err="1"/>
              <a:t>mejor</a:t>
            </a:r>
            <a:r>
              <a:rPr sz="2000" dirty="0"/>
              <a:t> &lt;- </a:t>
            </a:r>
            <a:r>
              <a:rPr sz="2000" dirty="0" err="1"/>
              <a:t>combinar</a:t>
            </a:r>
            <a:r>
              <a:rPr sz="2000" dirty="0"/>
              <a:t>( F(subestado1), F(subestado2), ... )</a:t>
            </a:r>
          </a:p>
          <a:p>
            <a:pPr>
              <a:defRPr sz="1600">
                <a:latin typeface="Courier New"/>
              </a:defRPr>
            </a:pPr>
            <a:r>
              <a:rPr sz="2000" dirty="0"/>
              <a:t>  mem[</a:t>
            </a:r>
            <a:r>
              <a:rPr sz="2000" dirty="0" err="1"/>
              <a:t>estado</a:t>
            </a:r>
            <a:r>
              <a:rPr sz="2000" dirty="0"/>
              <a:t>] &lt;- </a:t>
            </a:r>
            <a:r>
              <a:rPr sz="2000" dirty="0" err="1"/>
              <a:t>mejor</a:t>
            </a:r>
            <a:endParaRPr sz="2000" dirty="0"/>
          </a:p>
          <a:p>
            <a:pPr>
              <a:defRPr sz="1600">
                <a:latin typeface="Courier New"/>
              </a:defRPr>
            </a:pPr>
            <a:r>
              <a:rPr sz="2000" dirty="0"/>
              <a:t>  </a:t>
            </a:r>
            <a:r>
              <a:rPr sz="2000" dirty="0" err="1"/>
              <a:t>retornar</a:t>
            </a:r>
            <a:r>
              <a:rPr sz="2000" dirty="0"/>
              <a:t> </a:t>
            </a:r>
            <a:r>
              <a:rPr sz="2000" dirty="0" err="1"/>
              <a:t>mejor</a:t>
            </a: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Pseudocódigo — Patrón de Tabulación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8320" y="1371600"/>
            <a:ext cx="8961120" cy="4297680"/>
          </a:xfrm>
          <a:prstGeom prst="rect">
            <a:avLst/>
          </a:prstGeom>
          <a:solidFill>
            <a:schemeClr val="tx1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latin typeface="Courier New"/>
              </a:defRPr>
            </a:pPr>
            <a:r>
              <a:rPr sz="2000" dirty="0" err="1"/>
              <a:t>inicializar</a:t>
            </a:r>
            <a:r>
              <a:rPr sz="2000" dirty="0"/>
              <a:t> </a:t>
            </a:r>
            <a:r>
              <a:rPr sz="2000" dirty="0" err="1"/>
              <a:t>dp</a:t>
            </a:r>
            <a:r>
              <a:rPr sz="2000" dirty="0"/>
              <a:t> con </a:t>
            </a:r>
            <a:r>
              <a:rPr sz="2000" dirty="0" err="1"/>
              <a:t>casos_base</a:t>
            </a:r>
            <a:endParaRPr sz="2000" dirty="0"/>
          </a:p>
          <a:p>
            <a:pPr>
              <a:defRPr sz="1600">
                <a:latin typeface="Courier New"/>
              </a:defRPr>
            </a:pPr>
            <a:r>
              <a:rPr sz="2000" dirty="0"/>
              <a:t>para </a:t>
            </a:r>
            <a:r>
              <a:rPr sz="2000" dirty="0" err="1"/>
              <a:t>cada</a:t>
            </a:r>
            <a:r>
              <a:rPr sz="2000" dirty="0"/>
              <a:t> </a:t>
            </a:r>
            <a:r>
              <a:rPr sz="2000" dirty="0" err="1"/>
              <a:t>subestado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orden_creciente</a:t>
            </a:r>
            <a:r>
              <a:rPr sz="2000" dirty="0"/>
              <a:t>:</a:t>
            </a:r>
          </a:p>
          <a:p>
            <a:pPr>
              <a:defRPr sz="1600">
                <a:latin typeface="Courier New"/>
              </a:defRPr>
            </a:pPr>
            <a:r>
              <a:rPr sz="2000" dirty="0"/>
              <a:t>  </a:t>
            </a:r>
            <a:r>
              <a:rPr sz="2000" dirty="0" err="1"/>
              <a:t>dp</a:t>
            </a:r>
            <a:r>
              <a:rPr sz="2000" dirty="0"/>
              <a:t>[</a:t>
            </a:r>
            <a:r>
              <a:rPr sz="2000" dirty="0" err="1"/>
              <a:t>subestado</a:t>
            </a:r>
            <a:r>
              <a:rPr sz="2000" dirty="0"/>
              <a:t>] = </a:t>
            </a:r>
            <a:r>
              <a:rPr sz="2000" dirty="0" err="1"/>
              <a:t>combinar</a:t>
            </a:r>
            <a:r>
              <a:rPr sz="2000" dirty="0"/>
              <a:t>( </a:t>
            </a:r>
            <a:r>
              <a:rPr sz="2000" dirty="0" err="1"/>
              <a:t>dp</a:t>
            </a:r>
            <a:r>
              <a:rPr sz="2000" dirty="0"/>
              <a:t>[</a:t>
            </a:r>
            <a:r>
              <a:rPr sz="2000" dirty="0" err="1"/>
              <a:t>previos</a:t>
            </a:r>
            <a:r>
              <a:rPr sz="2000" dirty="0"/>
              <a:t>...] )</a:t>
            </a:r>
          </a:p>
          <a:p>
            <a:pPr>
              <a:defRPr sz="1600">
                <a:latin typeface="Courier New"/>
              </a:defRPr>
            </a:pPr>
            <a:r>
              <a:rPr sz="2000" dirty="0" err="1"/>
              <a:t>retornar</a:t>
            </a:r>
            <a:r>
              <a:rPr sz="2000" dirty="0"/>
              <a:t> </a:t>
            </a:r>
            <a:r>
              <a:rPr sz="2000" dirty="0" err="1"/>
              <a:t>dp</a:t>
            </a:r>
            <a:r>
              <a:rPr sz="2000" dirty="0"/>
              <a:t>[</a:t>
            </a:r>
            <a:r>
              <a:rPr sz="2000" dirty="0" err="1"/>
              <a:t>objetivo</a:t>
            </a:r>
            <a:r>
              <a:rPr sz="2000" dirty="0"/>
              <a:t>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Mochila 0/1 — Concepto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Estado: </a:t>
            </a:r>
            <a:r>
              <a:rPr dirty="0" err="1"/>
              <a:t>dp</a:t>
            </a:r>
            <a:r>
              <a:rPr dirty="0"/>
              <a:t>[</a:t>
            </a:r>
            <a:r>
              <a:rPr dirty="0" err="1"/>
              <a:t>i</a:t>
            </a:r>
            <a:r>
              <a:rPr dirty="0"/>
              <a:t>][W] = </a:t>
            </a:r>
            <a:r>
              <a:rPr dirty="0" err="1"/>
              <a:t>mejor</a:t>
            </a:r>
            <a:r>
              <a:rPr dirty="0"/>
              <a:t> valor </a:t>
            </a:r>
            <a:r>
              <a:rPr dirty="0" err="1"/>
              <a:t>usando</a:t>
            </a:r>
            <a:r>
              <a:rPr dirty="0"/>
              <a:t> </a:t>
            </a:r>
            <a:r>
              <a:rPr dirty="0" err="1"/>
              <a:t>primeros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ítems</a:t>
            </a:r>
            <a:r>
              <a:rPr dirty="0"/>
              <a:t> con </a:t>
            </a:r>
            <a:r>
              <a:rPr dirty="0" err="1"/>
              <a:t>capacidad</a:t>
            </a:r>
            <a:r>
              <a:rPr dirty="0"/>
              <a:t> W.</a:t>
            </a:r>
          </a:p>
          <a:p>
            <a:r>
              <a:rPr dirty="0" err="1"/>
              <a:t>Transición</a:t>
            </a:r>
            <a:r>
              <a:rPr dirty="0"/>
              <a:t>: max( </a:t>
            </a:r>
            <a:r>
              <a:rPr dirty="0" err="1"/>
              <a:t>dp</a:t>
            </a:r>
            <a:r>
              <a:rPr dirty="0"/>
              <a:t>[i-1][W], </a:t>
            </a:r>
            <a:r>
              <a:rPr dirty="0" err="1"/>
              <a:t>valor_i</a:t>
            </a:r>
            <a:r>
              <a:rPr dirty="0"/>
              <a:t> + </a:t>
            </a:r>
            <a:r>
              <a:rPr dirty="0" err="1"/>
              <a:t>dp</a:t>
            </a:r>
            <a:r>
              <a:rPr dirty="0"/>
              <a:t>[i-1][W - </a:t>
            </a:r>
            <a:r>
              <a:rPr dirty="0" err="1"/>
              <a:t>peso_i</a:t>
            </a:r>
            <a:r>
              <a:rPr dirty="0"/>
              <a:t>] )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peso_i</a:t>
            </a:r>
            <a:r>
              <a:rPr dirty="0"/>
              <a:t> ≤ W.</a:t>
            </a:r>
          </a:p>
          <a:p>
            <a:r>
              <a:rPr dirty="0" err="1"/>
              <a:t>Reconstrucción</a:t>
            </a:r>
            <a:r>
              <a:rPr dirty="0"/>
              <a:t>: backtrack </a:t>
            </a:r>
            <a:r>
              <a:rPr dirty="0" err="1"/>
              <a:t>i,W</a:t>
            </a:r>
            <a:r>
              <a:rPr dirty="0"/>
              <a:t>. </a:t>
            </a:r>
            <a:r>
              <a:rPr dirty="0" err="1"/>
              <a:t>Complejidad</a:t>
            </a:r>
            <a:r>
              <a:rPr dirty="0"/>
              <a:t> O(</a:t>
            </a:r>
            <a:r>
              <a:rPr dirty="0" err="1"/>
              <a:t>n·W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Pseudocódigo — Mochila 0/1 (tabulación)</a:t>
            </a:r>
          </a:p>
        </p:txBody>
      </p:sp>
      <p:sp>
        <p:nvSpPr>
          <p:cNvPr id="3" name="Rectangle 2"/>
          <p:cNvSpPr/>
          <p:nvPr/>
        </p:nvSpPr>
        <p:spPr>
          <a:xfrm>
            <a:off x="690465" y="1371600"/>
            <a:ext cx="11176830" cy="4297680"/>
          </a:xfrm>
          <a:prstGeom prst="rect">
            <a:avLst/>
          </a:prstGeom>
          <a:solidFill>
            <a:schemeClr val="tx1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latin typeface="Courier New"/>
              </a:defRPr>
            </a:pPr>
            <a:r>
              <a:rPr sz="2000"/>
              <a:t>crear dp[0..n][0..W] con 0</a:t>
            </a:r>
          </a:p>
          <a:p>
            <a:pPr>
              <a:defRPr sz="1600">
                <a:latin typeface="Courier New"/>
              </a:defRPr>
            </a:pPr>
            <a:r>
              <a:rPr sz="2000"/>
              <a:t>para i=1..n:</a:t>
            </a:r>
          </a:p>
          <a:p>
            <a:pPr>
              <a:defRPr sz="1600">
                <a:latin typeface="Courier New"/>
              </a:defRPr>
            </a:pPr>
            <a:r>
              <a:rPr sz="2000"/>
              <a:t>  para w=0..W:</a:t>
            </a:r>
          </a:p>
          <a:p>
            <a:pPr>
              <a:defRPr sz="1600">
                <a:latin typeface="Courier New"/>
              </a:defRPr>
            </a:pPr>
            <a:r>
              <a:rPr sz="2000"/>
              <a:t>    dp[i][w] = dp[i-1][w]</a:t>
            </a:r>
          </a:p>
          <a:p>
            <a:pPr>
              <a:defRPr sz="1600">
                <a:latin typeface="Courier New"/>
              </a:defRPr>
            </a:pPr>
            <a:r>
              <a:rPr sz="2000"/>
              <a:t>    si peso[i] &lt;= w:</a:t>
            </a:r>
          </a:p>
          <a:p>
            <a:pPr>
              <a:defRPr sz="1600">
                <a:latin typeface="Courier New"/>
              </a:defRPr>
            </a:pPr>
            <a:r>
              <a:rPr sz="2000"/>
              <a:t>      dp[i][w] = max(dp[i][w], valor[i] + dp[i-1][w - peso[i]])</a:t>
            </a:r>
          </a:p>
          <a:p>
            <a:pPr>
              <a:defRPr sz="1600">
                <a:latin typeface="Courier New"/>
              </a:defRPr>
            </a:pPr>
            <a:r>
              <a:rPr sz="2000"/>
              <a:t>w&lt;-W; items&lt;-[]  # reconstrucción</a:t>
            </a:r>
          </a:p>
          <a:p>
            <a:pPr>
              <a:defRPr sz="1600">
                <a:latin typeface="Courier New"/>
              </a:defRPr>
            </a:pPr>
            <a:r>
              <a:rPr sz="2000"/>
              <a:t>para i=n..1:</a:t>
            </a:r>
          </a:p>
          <a:p>
            <a:pPr>
              <a:defRPr sz="1600">
                <a:latin typeface="Courier New"/>
              </a:defRPr>
            </a:pPr>
            <a:r>
              <a:rPr sz="2000"/>
              <a:t>  si dp[i][w] != dp[i-1][w]:</a:t>
            </a:r>
          </a:p>
          <a:p>
            <a:pPr>
              <a:defRPr sz="1600">
                <a:latin typeface="Courier New"/>
              </a:defRPr>
            </a:pPr>
            <a:r>
              <a:rPr sz="2000"/>
              <a:t>    agregar i; w &lt;- w - peso[i]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</a:t>
            </a:r>
            <a:r>
              <a:rPr dirty="0" err="1"/>
              <a:t>abla</a:t>
            </a:r>
            <a:r>
              <a:rPr dirty="0"/>
              <a:t> para Mochila 0/1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091F48D-11CD-90D4-4502-FA7EDCE12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934434"/>
              </p:ext>
            </p:extLst>
          </p:nvPr>
        </p:nvGraphicFramePr>
        <p:xfrm>
          <a:off x="2128838" y="1674813"/>
          <a:ext cx="7932737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932314" imgH="3505216" progId="Excel.Sheet.12">
                  <p:embed/>
                </p:oleObj>
              </mc:Choice>
              <mc:Fallback>
                <p:oleObj name="Worksheet" r:id="rId2" imgW="7932314" imgH="35052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8838" y="1674813"/>
                        <a:ext cx="7932737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A39FD2-5D24-0E21-EB50-20522D78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s-ES" dirty="0" err="1"/>
              <a:t>Memoización</a:t>
            </a:r>
            <a:r>
              <a:rPr lang="es-ES" dirty="0"/>
              <a:t> y tabulación pueden ir juntas?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FB6353-0B28-FE80-950B-8EC7A80F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Top-</a:t>
            </a:r>
            <a:r>
              <a:rPr lang="es-ES" b="1" dirty="0" err="1"/>
              <a:t>down</a:t>
            </a:r>
            <a:r>
              <a:rPr lang="es-ES" b="1" dirty="0"/>
              <a:t> con “tabla”</a:t>
            </a:r>
            <a:r>
              <a:rPr lang="es-ES" dirty="0"/>
              <a:t>: mucha gente </a:t>
            </a:r>
            <a:r>
              <a:rPr lang="es-ES" dirty="0" err="1"/>
              <a:t>memoiza</a:t>
            </a:r>
            <a:r>
              <a:rPr lang="es-ES" dirty="0"/>
              <a:t> guardando en un array (no solo en un diccionario). Sigue siendo </a:t>
            </a:r>
            <a:r>
              <a:rPr lang="es-ES" dirty="0" err="1"/>
              <a:t>memoización</a:t>
            </a:r>
            <a:r>
              <a:rPr lang="es-ES" dirty="0"/>
              <a:t>, pero “usa tabla”.</a:t>
            </a:r>
          </a:p>
          <a:p>
            <a:r>
              <a:rPr lang="es-ES" b="1" dirty="0"/>
              <a:t>Híbridos por niveles</a:t>
            </a:r>
            <a:r>
              <a:rPr lang="es-ES" dirty="0"/>
              <a:t>: </a:t>
            </a:r>
            <a:r>
              <a:rPr lang="es-ES" dirty="0" err="1"/>
              <a:t>tabulás</a:t>
            </a:r>
            <a:r>
              <a:rPr lang="es-ES" dirty="0"/>
              <a:t> una parte (p. ej., </a:t>
            </a:r>
            <a:r>
              <a:rPr lang="es-ES" dirty="0" err="1"/>
              <a:t>precomputás</a:t>
            </a:r>
            <a:r>
              <a:rPr lang="es-ES" dirty="0"/>
              <a:t> costos/auxiliares) y el resto lo </a:t>
            </a:r>
            <a:r>
              <a:rPr lang="es-ES" dirty="0" err="1"/>
              <a:t>resolvés</a:t>
            </a:r>
            <a:r>
              <a:rPr lang="es-ES" dirty="0"/>
              <a:t> top-</a:t>
            </a:r>
            <a:r>
              <a:rPr lang="es-ES" dirty="0" err="1"/>
              <a:t>down</a:t>
            </a:r>
            <a:r>
              <a:rPr lang="es-ES" dirty="0"/>
              <a:t> </a:t>
            </a:r>
            <a:r>
              <a:rPr lang="es-ES" dirty="0" err="1"/>
              <a:t>memoizado</a:t>
            </a:r>
            <a:r>
              <a:rPr lang="es-ES" dirty="0"/>
              <a:t>. Ejemplo típico: DP en árboles donde, al combinar hijos, </a:t>
            </a:r>
            <a:r>
              <a:rPr lang="es-ES" dirty="0" err="1"/>
              <a:t>hacés</a:t>
            </a:r>
            <a:r>
              <a:rPr lang="es-ES" dirty="0"/>
              <a:t> una </a:t>
            </a:r>
            <a:r>
              <a:rPr lang="es-ES" dirty="0" err="1"/>
              <a:t>mini-mochila</a:t>
            </a:r>
            <a:r>
              <a:rPr lang="es-ES" dirty="0"/>
              <a:t> 0/1 (tabulación) dentro de una recursión </a:t>
            </a:r>
            <a:r>
              <a:rPr lang="es-ES" dirty="0" err="1"/>
              <a:t>memoizada</a:t>
            </a:r>
            <a:r>
              <a:rPr lang="es-ES" dirty="0"/>
              <a:t> por nodo.</a:t>
            </a:r>
          </a:p>
          <a:p>
            <a:r>
              <a:rPr lang="es-ES" b="1" dirty="0" err="1"/>
              <a:t>Memoizar</a:t>
            </a:r>
            <a:r>
              <a:rPr lang="es-ES" b="1" dirty="0"/>
              <a:t> dentro de una tabulación</a:t>
            </a:r>
            <a:r>
              <a:rPr lang="es-ES" dirty="0"/>
              <a:t>: si en la transición </a:t>
            </a:r>
            <a:r>
              <a:rPr lang="es-ES" dirty="0" err="1"/>
              <a:t>llamás</a:t>
            </a:r>
            <a:r>
              <a:rPr lang="es-ES" dirty="0"/>
              <a:t> repetidamente a una subrutina cara con los mismos argumentos, la </a:t>
            </a:r>
            <a:r>
              <a:rPr lang="es-ES" dirty="0" err="1"/>
              <a:t>memoizás</a:t>
            </a:r>
            <a:r>
              <a:rPr lang="es-ES" dirty="0"/>
              <a:t> aunque el DP externo sea bottom-up.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42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Ventajas y desventajas de PD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Ventajas</a:t>
            </a:r>
            <a:r>
              <a:rPr dirty="0"/>
              <a:t>: </a:t>
            </a:r>
            <a:endParaRPr lang="es-ES" dirty="0"/>
          </a:p>
          <a:p>
            <a:pPr lvl="1"/>
            <a:r>
              <a:rPr dirty="0"/>
              <a:t>reduce </a:t>
            </a:r>
            <a:r>
              <a:rPr dirty="0" err="1"/>
              <a:t>exponencial</a:t>
            </a:r>
            <a:r>
              <a:rPr dirty="0"/>
              <a:t> a </a:t>
            </a:r>
            <a:r>
              <a:rPr dirty="0" err="1"/>
              <a:t>polinomial</a:t>
            </a:r>
            <a:r>
              <a:rPr dirty="0"/>
              <a:t>; </a:t>
            </a:r>
            <a:endParaRPr lang="es-ES" dirty="0"/>
          </a:p>
          <a:p>
            <a:pPr lvl="1"/>
            <a:r>
              <a:rPr dirty="0" err="1"/>
              <a:t>solución</a:t>
            </a:r>
            <a:r>
              <a:rPr dirty="0"/>
              <a:t> </a:t>
            </a:r>
            <a:r>
              <a:rPr dirty="0" err="1"/>
              <a:t>óptima</a:t>
            </a:r>
            <a:r>
              <a:rPr dirty="0"/>
              <a:t>; </a:t>
            </a:r>
            <a:endParaRPr lang="es-ES" dirty="0"/>
          </a:p>
          <a:p>
            <a:pPr lvl="1"/>
            <a:r>
              <a:rPr dirty="0" err="1"/>
              <a:t>reconstrucción</a:t>
            </a:r>
            <a:r>
              <a:rPr dirty="0"/>
              <a:t>.</a:t>
            </a:r>
          </a:p>
          <a:p>
            <a:r>
              <a:rPr dirty="0" err="1"/>
              <a:t>Desventajas</a:t>
            </a:r>
            <a:r>
              <a:rPr dirty="0"/>
              <a:t>: </a:t>
            </a:r>
            <a:endParaRPr lang="es-ES" dirty="0"/>
          </a:p>
          <a:p>
            <a:pPr lvl="1"/>
            <a:r>
              <a:rPr dirty="0" err="1"/>
              <a:t>memoria</a:t>
            </a:r>
            <a:r>
              <a:rPr dirty="0"/>
              <a:t> (</a:t>
            </a:r>
            <a:r>
              <a:rPr dirty="0" err="1"/>
              <a:t>tablas</a:t>
            </a:r>
            <a:r>
              <a:rPr dirty="0"/>
              <a:t> </a:t>
            </a:r>
            <a:r>
              <a:rPr dirty="0" err="1"/>
              <a:t>grandes</a:t>
            </a:r>
            <a:r>
              <a:rPr dirty="0"/>
              <a:t>); </a:t>
            </a:r>
            <a:endParaRPr lang="es-ES" dirty="0"/>
          </a:p>
          <a:p>
            <a:pPr lvl="1"/>
            <a:r>
              <a:rPr dirty="0" err="1"/>
              <a:t>diseñar</a:t>
            </a:r>
            <a:r>
              <a:rPr dirty="0"/>
              <a:t> </a:t>
            </a:r>
            <a:r>
              <a:rPr dirty="0" err="1"/>
              <a:t>estado</a:t>
            </a:r>
            <a:r>
              <a:rPr dirty="0"/>
              <a:t> </a:t>
            </a:r>
            <a:r>
              <a:rPr dirty="0" err="1"/>
              <a:t>puede</a:t>
            </a:r>
            <a:r>
              <a:rPr dirty="0"/>
              <a:t> ser </a:t>
            </a:r>
            <a:r>
              <a:rPr dirty="0" err="1"/>
              <a:t>difícil</a:t>
            </a:r>
            <a:r>
              <a:rPr dirty="0"/>
              <a:t>; </a:t>
            </a:r>
            <a:endParaRPr lang="es-ES" dirty="0"/>
          </a:p>
          <a:p>
            <a:pPr lvl="1"/>
            <a:r>
              <a:rPr dirty="0"/>
              <a:t>no </a:t>
            </a:r>
            <a:r>
              <a:rPr dirty="0" err="1"/>
              <a:t>aplica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no hay </a:t>
            </a:r>
            <a:r>
              <a:rPr dirty="0" err="1"/>
              <a:t>subestructura</a:t>
            </a:r>
            <a:r>
              <a:rPr dirty="0"/>
              <a:t> </a:t>
            </a:r>
            <a:r>
              <a:rPr dirty="0" err="1"/>
              <a:t>óptima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Aplicaciones típicas de PD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Cadenas: LCS, Edit distance, alineamiento simple.</a:t>
            </a:r>
          </a:p>
          <a:p>
            <a:r>
              <a:t>Optimización combinatoria: Mochila, Partición, Coin Change.</a:t>
            </a:r>
          </a:p>
          <a:p>
            <a:r>
              <a:t>Matrices/árboles: MCM, DP en árboles (independencia máxima).</a:t>
            </a:r>
          </a:p>
          <a:p>
            <a:r>
              <a:t>Rutas en grillas/DAG, segmentación de texto, parsing CKY.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Cierre — Ideas clave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Detectar PD = estado + subestructura óptima + subproblemas superpuestos.</a:t>
            </a:r>
          </a:p>
          <a:p>
            <a:r>
              <a:t>Elegir memo o tabulación según el caso y recursos.</a:t>
            </a:r>
          </a:p>
          <a:p>
            <a:r>
              <a:t>Practicar reconstrucción: parte esencial de la solución.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de aprendizaje (clase)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Reconocer subestructura óptima y subproblemas superpuestos; modelar estado, transición y casos base.</a:t>
            </a:r>
          </a:p>
          <a:p>
            <a:r>
              <a:t>Aplicar memoización y tabulación a LCS, Mochila 0/1 y MCM; reconstruir soluciones.</a:t>
            </a:r>
          </a:p>
          <a:p>
            <a:r>
              <a:t>Comparar PD con enfoques alternativos (fuerza bruta, greedy, backtracking), analizando tiempo y memoria.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4C512D-A267-A4B1-101C-9D3ECFA61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FA82-F3FA-33F0-3F79-025DBFABA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4: </a:t>
            </a:r>
            <a:r>
              <a:rPr dirty="0" err="1"/>
              <a:t>Programación</a:t>
            </a:r>
            <a:r>
              <a:rPr dirty="0"/>
              <a:t> </a:t>
            </a:r>
            <a:r>
              <a:rPr dirty="0" err="1"/>
              <a:t>Dinámica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9464F-BE0B-1E06-3F07-CDDD25514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Conceptos relacionados con la PD. </a:t>
            </a:r>
            <a:r>
              <a:rPr dirty="0" err="1"/>
              <a:t>Memoización</a:t>
            </a:r>
            <a:r>
              <a:rPr dirty="0"/>
              <a:t>, </a:t>
            </a:r>
            <a:r>
              <a:rPr dirty="0" err="1"/>
              <a:t>Tabulación</a:t>
            </a:r>
            <a:r>
              <a:rPr lang="es-ES" dirty="0"/>
              <a:t>. Resolución </a:t>
            </a:r>
            <a:r>
              <a:rPr lang="es-ES"/>
              <a:t>de problemas.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13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Programación Dinámica?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Para </a:t>
            </a:r>
            <a:r>
              <a:rPr dirty="0" err="1"/>
              <a:t>problemas</a:t>
            </a:r>
            <a:r>
              <a:rPr dirty="0"/>
              <a:t> con </a:t>
            </a:r>
            <a:r>
              <a:rPr dirty="0" err="1"/>
              <a:t>subestructura</a:t>
            </a:r>
            <a:r>
              <a:rPr dirty="0"/>
              <a:t> </a:t>
            </a:r>
            <a:r>
              <a:rPr dirty="0" err="1"/>
              <a:t>óptima</a:t>
            </a:r>
            <a:r>
              <a:rPr dirty="0"/>
              <a:t> y </a:t>
            </a:r>
            <a:r>
              <a:rPr dirty="0" err="1"/>
              <a:t>subproblemas</a:t>
            </a:r>
            <a:r>
              <a:rPr dirty="0"/>
              <a:t> </a:t>
            </a:r>
            <a:r>
              <a:rPr dirty="0" err="1"/>
              <a:t>superpuestos</a:t>
            </a:r>
            <a:r>
              <a:rPr dirty="0"/>
              <a:t>.</a:t>
            </a:r>
          </a:p>
          <a:p>
            <a:r>
              <a:rPr dirty="0"/>
              <a:t>Almacena </a:t>
            </a:r>
            <a:r>
              <a:rPr dirty="0" err="1"/>
              <a:t>resultados</a:t>
            </a:r>
            <a:r>
              <a:rPr dirty="0"/>
              <a:t> de </a:t>
            </a:r>
            <a:r>
              <a:rPr dirty="0" err="1"/>
              <a:t>subproblemas</a:t>
            </a:r>
            <a:r>
              <a:rPr dirty="0"/>
              <a:t>; </a:t>
            </a:r>
            <a:r>
              <a:rPr dirty="0" err="1"/>
              <a:t>transforma</a:t>
            </a:r>
            <a:r>
              <a:rPr dirty="0"/>
              <a:t> </a:t>
            </a:r>
            <a:r>
              <a:rPr dirty="0" err="1"/>
              <a:t>exponencial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polinomial</a:t>
            </a:r>
            <a:r>
              <a:rPr dirty="0"/>
              <a:t>.</a:t>
            </a:r>
          </a:p>
          <a:p>
            <a:r>
              <a:rPr dirty="0" err="1"/>
              <a:t>Pensar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lang="es-ES" dirty="0"/>
              <a:t>grafos acíclicos dirigidos (DAG)</a:t>
            </a:r>
            <a:r>
              <a:rPr dirty="0"/>
              <a:t> de </a:t>
            </a:r>
            <a:r>
              <a:rPr dirty="0" err="1"/>
              <a:t>subproblemas</a:t>
            </a:r>
            <a:r>
              <a:rPr dirty="0"/>
              <a:t>, </a:t>
            </a:r>
            <a:r>
              <a:rPr dirty="0" err="1"/>
              <a:t>definir</a:t>
            </a:r>
            <a:r>
              <a:rPr dirty="0"/>
              <a:t> </a:t>
            </a:r>
            <a:r>
              <a:rPr dirty="0" err="1"/>
              <a:t>estado</a:t>
            </a:r>
            <a:r>
              <a:rPr dirty="0"/>
              <a:t>, </a:t>
            </a:r>
            <a:r>
              <a:rPr dirty="0" err="1"/>
              <a:t>casos</a:t>
            </a:r>
            <a:r>
              <a:rPr dirty="0"/>
              <a:t> base y </a:t>
            </a:r>
            <a:r>
              <a:rPr dirty="0" err="1"/>
              <a:t>transición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¿Cuándo aplicar PD? Criterios clave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Subestructura óptima (composición de óptimos locales).</a:t>
            </a:r>
          </a:p>
          <a:p>
            <a:r>
              <a:t>Subproblemas superpuestos (reutilización).</a:t>
            </a:r>
          </a:p>
          <a:p>
            <a:r>
              <a:t>Orden parcial de cómputo (DAG) y definición clara de estados.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47" y="274638"/>
            <a:ext cx="11370906" cy="1143000"/>
          </a:xfrm>
        </p:spPr>
        <p:txBody>
          <a:bodyPr>
            <a:normAutofit fontScale="90000"/>
          </a:bodyPr>
          <a:lstStyle/>
          <a:p>
            <a:r>
              <a:rPr dirty="0" err="1"/>
              <a:t>Memoización</a:t>
            </a:r>
            <a:r>
              <a:rPr lang="es-ES" dirty="0"/>
              <a:t>(top-</a:t>
            </a:r>
            <a:r>
              <a:rPr lang="es-ES" dirty="0" err="1"/>
              <a:t>down</a:t>
            </a:r>
            <a:r>
              <a:rPr lang="es-ES" dirty="0"/>
              <a:t>)</a:t>
            </a:r>
            <a:r>
              <a:rPr dirty="0"/>
              <a:t> vs </a:t>
            </a:r>
            <a:r>
              <a:rPr dirty="0" err="1"/>
              <a:t>Tabulación</a:t>
            </a:r>
            <a:r>
              <a:rPr lang="es-ES" dirty="0"/>
              <a:t> (bottom-up)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Memoización</a:t>
            </a:r>
            <a:r>
              <a:rPr dirty="0"/>
              <a:t>: </a:t>
            </a:r>
            <a:r>
              <a:rPr dirty="0" err="1"/>
              <a:t>recursión</a:t>
            </a:r>
            <a:r>
              <a:rPr dirty="0"/>
              <a:t> + cache; </a:t>
            </a:r>
            <a:r>
              <a:rPr dirty="0" err="1"/>
              <a:t>visita</a:t>
            </a:r>
            <a:r>
              <a:rPr dirty="0"/>
              <a:t> lo </a:t>
            </a:r>
            <a:r>
              <a:rPr dirty="0" err="1"/>
              <a:t>necesario</a:t>
            </a:r>
            <a:r>
              <a:rPr dirty="0"/>
              <a:t>; </a:t>
            </a:r>
            <a:r>
              <a:rPr dirty="0" err="1"/>
              <a:t>cuidado</a:t>
            </a:r>
            <a:r>
              <a:rPr dirty="0"/>
              <a:t> con stack</a:t>
            </a:r>
            <a:r>
              <a:rPr lang="es-ES" dirty="0"/>
              <a:t> de recursión</a:t>
            </a:r>
            <a:r>
              <a:rPr dirty="0"/>
              <a:t>.</a:t>
            </a:r>
          </a:p>
          <a:p>
            <a:r>
              <a:rPr dirty="0" err="1"/>
              <a:t>Tabulación</a:t>
            </a:r>
            <a:r>
              <a:rPr dirty="0"/>
              <a:t>: </a:t>
            </a:r>
            <a:r>
              <a:rPr dirty="0" err="1"/>
              <a:t>llenar</a:t>
            </a:r>
            <a:r>
              <a:rPr dirty="0"/>
              <a:t> </a:t>
            </a:r>
            <a:r>
              <a:rPr dirty="0" err="1"/>
              <a:t>tabla</a:t>
            </a:r>
            <a:r>
              <a:rPr dirty="0"/>
              <a:t> con </a:t>
            </a:r>
            <a:r>
              <a:rPr dirty="0" err="1"/>
              <a:t>orden</a:t>
            </a:r>
            <a:r>
              <a:rPr dirty="0"/>
              <a:t> </a:t>
            </a:r>
            <a:r>
              <a:rPr dirty="0" err="1"/>
              <a:t>definido</a:t>
            </a:r>
            <a:r>
              <a:rPr dirty="0"/>
              <a:t>; </a:t>
            </a:r>
            <a:r>
              <a:rPr dirty="0" err="1"/>
              <a:t>buena</a:t>
            </a:r>
            <a:r>
              <a:rPr dirty="0"/>
              <a:t> para </a:t>
            </a:r>
            <a:r>
              <a:rPr dirty="0" err="1"/>
              <a:t>reconstrucción</a:t>
            </a:r>
            <a:r>
              <a:rPr dirty="0"/>
              <a:t> y </a:t>
            </a:r>
            <a:r>
              <a:rPr dirty="0" err="1"/>
              <a:t>espacio</a:t>
            </a:r>
            <a:r>
              <a:rPr dirty="0"/>
              <a:t> </a:t>
            </a:r>
            <a:r>
              <a:rPr dirty="0" err="1"/>
              <a:t>controlado</a:t>
            </a:r>
            <a:r>
              <a:rPr dirty="0"/>
              <a:t>.</a:t>
            </a:r>
          </a:p>
          <a:p>
            <a:r>
              <a:rPr dirty="0"/>
              <a:t>Usar memo para </a:t>
            </a:r>
            <a:r>
              <a:rPr dirty="0" err="1"/>
              <a:t>prototipos</a:t>
            </a:r>
            <a:r>
              <a:rPr dirty="0"/>
              <a:t> y </a:t>
            </a:r>
            <a:r>
              <a:rPr dirty="0" err="1"/>
              <a:t>poda</a:t>
            </a:r>
            <a:r>
              <a:rPr dirty="0"/>
              <a:t>; </a:t>
            </a:r>
            <a:r>
              <a:rPr dirty="0" err="1"/>
              <a:t>tabulación</a:t>
            </a:r>
            <a:r>
              <a:rPr dirty="0"/>
              <a:t> </a:t>
            </a:r>
            <a:r>
              <a:rPr dirty="0" err="1"/>
              <a:t>cuando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orden</a:t>
            </a:r>
            <a:r>
              <a:rPr dirty="0"/>
              <a:t> es claro o </a:t>
            </a:r>
            <a:r>
              <a:rPr dirty="0" err="1"/>
              <a:t>el</a:t>
            </a:r>
            <a:r>
              <a:rPr dirty="0"/>
              <a:t> stack es un </a:t>
            </a:r>
            <a:r>
              <a:rPr dirty="0" err="1"/>
              <a:t>problema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0DD7C-8469-D69B-38C3-713160513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7E2D-7CEC-EE37-6AEE-E301C508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274638"/>
            <a:ext cx="11370906" cy="1143000"/>
          </a:xfrm>
        </p:spPr>
        <p:txBody>
          <a:bodyPr>
            <a:normAutofit fontScale="90000"/>
          </a:bodyPr>
          <a:lstStyle/>
          <a:p>
            <a:r>
              <a:rPr dirty="0" err="1"/>
              <a:t>Memoización</a:t>
            </a:r>
            <a:r>
              <a:rPr lang="es-ES" dirty="0"/>
              <a:t>(top-</a:t>
            </a:r>
            <a:r>
              <a:rPr lang="es-ES" dirty="0" err="1"/>
              <a:t>down</a:t>
            </a:r>
            <a:r>
              <a:rPr lang="es-ES" dirty="0"/>
              <a:t>)</a:t>
            </a:r>
            <a:r>
              <a:rPr dirty="0"/>
              <a:t> vs </a:t>
            </a:r>
            <a:r>
              <a:rPr dirty="0" err="1"/>
              <a:t>Tabulación</a:t>
            </a:r>
            <a:r>
              <a:rPr lang="es-ES" dirty="0"/>
              <a:t> (bottom-up)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D894-72DB-A6AF-D4C6-471EA6AB4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Memoización</a:t>
            </a:r>
            <a:r>
              <a:rPr lang="es-ES" dirty="0"/>
              <a:t>: Se arranca </a:t>
            </a:r>
            <a:r>
              <a:rPr lang="es-ES" b="1" dirty="0"/>
              <a:t>desde el problema más grande</a:t>
            </a:r>
            <a:r>
              <a:rPr lang="es-ES" dirty="0"/>
              <a:t> y se va llamando </a:t>
            </a:r>
            <a:r>
              <a:rPr lang="es-ES" b="1" dirty="0"/>
              <a:t>recursivamente a los problemas más chicos</a:t>
            </a:r>
          </a:p>
          <a:p>
            <a:r>
              <a:rPr lang="es-ES" dirty="0"/>
              <a:t>Tabulación: Se define primero una tabla y un orden (topológico) para </a:t>
            </a:r>
            <a:r>
              <a:rPr lang="es-ES" b="1" dirty="0"/>
              <a:t>llenar primero los casos base</a:t>
            </a:r>
            <a:r>
              <a:rPr lang="es-ES" dirty="0"/>
              <a:t> y </a:t>
            </a:r>
            <a:r>
              <a:rPr lang="es-ES" b="1" dirty="0"/>
              <a:t>construir</a:t>
            </a:r>
            <a:r>
              <a:rPr lang="es-ES" dirty="0"/>
              <a:t> los más grandes combinando los ya calculados.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505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8220-2712-6F4E-5E23-0278A546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Bellman</a:t>
            </a:r>
            <a:r>
              <a:rPr lang="es-ES" dirty="0"/>
              <a:t>-Ford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A68DF-9738-B142-432D-031E1ED340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85595"/>
                <a:ext cx="10972800" cy="519776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Es </a:t>
                </a:r>
                <a:r>
                  <a:rPr lang="en-US" b="1" dirty="0" err="1"/>
                  <a:t>Programación</a:t>
                </a:r>
                <a:r>
                  <a:rPr lang="en-US" b="1" dirty="0"/>
                  <a:t> </a:t>
                </a:r>
                <a:r>
                  <a:rPr lang="en-US" b="1" dirty="0" err="1"/>
                  <a:t>Dinámica</a:t>
                </a:r>
                <a:r>
                  <a:rPr lang="en-US" b="1" dirty="0"/>
                  <a:t> </a:t>
                </a:r>
                <a:r>
                  <a:rPr lang="en-US" b="1" dirty="0" err="1"/>
                  <a:t>por</a:t>
                </a:r>
                <a:r>
                  <a:rPr lang="en-US" b="1" dirty="0"/>
                  <a:t> </a:t>
                </a:r>
                <a:r>
                  <a:rPr lang="en-US" b="1" dirty="0" err="1"/>
                  <a:t>tabulación</a:t>
                </a:r>
                <a:r>
                  <a:rPr lang="en-US" dirty="0"/>
                  <a:t>: </a:t>
                </a:r>
                <a:r>
                  <a:rPr lang="en-US" dirty="0" err="1"/>
                  <a:t>calcula</a:t>
                </a:r>
                <a:r>
                  <a:rPr lang="en-US" dirty="0"/>
                  <a:t> “</a:t>
                </a:r>
                <a:r>
                  <a:rPr lang="en-US" dirty="0" err="1"/>
                  <a:t>por</a:t>
                </a:r>
                <a:r>
                  <a:rPr lang="en-US" dirty="0"/>
                  <a:t> </a:t>
                </a:r>
                <a:r>
                  <a:rPr lang="en-US" dirty="0" err="1"/>
                  <a:t>capas</a:t>
                </a:r>
                <a:r>
                  <a:rPr lang="en-US" dirty="0"/>
                  <a:t>”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mejor</a:t>
                </a:r>
                <a:r>
                  <a:rPr lang="en-US" dirty="0"/>
                  <a:t> </a:t>
                </a:r>
                <a:r>
                  <a:rPr lang="en-US" dirty="0" err="1"/>
                  <a:t>costo</a:t>
                </a:r>
                <a:r>
                  <a:rPr lang="en-US" dirty="0"/>
                  <a:t> a </a:t>
                </a:r>
                <a:r>
                  <a:rPr lang="en-US" dirty="0" err="1"/>
                  <a:t>cada</a:t>
                </a:r>
                <a:r>
                  <a:rPr lang="en-US" dirty="0"/>
                  <a:t> ciudad </a:t>
                </a:r>
                <a:r>
                  <a:rPr lang="en-US" b="1" dirty="0" err="1"/>
                  <a:t>permitiendo</a:t>
                </a:r>
                <a:r>
                  <a:rPr lang="en-US" b="1" dirty="0"/>
                  <a:t> a lo sumo k </a:t>
                </a:r>
                <a:r>
                  <a:rPr lang="en-US" b="1" dirty="0" err="1"/>
                  <a:t>tramos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(k = 0,1,…,|V|−1).</a:t>
                </a:r>
              </a:p>
              <a:p>
                <a:r>
                  <a:rPr lang="en-US" b="1" dirty="0"/>
                  <a:t>Estado (</a:t>
                </a:r>
                <a:r>
                  <a:rPr lang="en-US" b="1" dirty="0" err="1"/>
                  <a:t>tabla</a:t>
                </a:r>
                <a:r>
                  <a:rPr lang="en-US" b="1" dirty="0"/>
                  <a:t>):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ar-AE" i="1"/>
                        </m:ctrlPr>
                      </m:dPr>
                      <m:e>
                        <m:r>
                          <a:rPr lang="ar-AE" i="1"/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ar-AE" i="1"/>
                        </m:ctrlPr>
                      </m:dPr>
                      <m:e>
                        <m:r>
                          <a:rPr lang="ar-AE" i="1"/>
                          <m:t>𝑣</m:t>
                        </m:r>
                      </m:e>
                    </m:d>
                  </m:oMath>
                </a14:m>
                <a:r>
                  <a:rPr lang="ar-AE" dirty="0"/>
                  <a:t>= </a:t>
                </a:r>
                <a:r>
                  <a:rPr lang="en-US" dirty="0" err="1"/>
                  <a:t>mejor</a:t>
                </a:r>
                <a:r>
                  <a:rPr lang="en-US" dirty="0"/>
                  <a:t> </a:t>
                </a:r>
                <a:r>
                  <a:rPr lang="en-US" dirty="0" err="1"/>
                  <a:t>costo</a:t>
                </a:r>
                <a:r>
                  <a:rPr lang="en-US" dirty="0"/>
                  <a:t> para </a:t>
                </a:r>
                <a:r>
                  <a:rPr lang="en-US" dirty="0" err="1"/>
                  <a:t>llegar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i="1"/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usando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b="1" dirty="0"/>
                  <a:t>≤ k</a:t>
                </a:r>
                <a:r>
                  <a:rPr lang="en-US" dirty="0"/>
                  <a:t> </a:t>
                </a:r>
                <a:r>
                  <a:rPr lang="en-US" dirty="0" err="1"/>
                  <a:t>aristas</a:t>
                </a:r>
                <a:r>
                  <a:rPr lang="en-US" dirty="0"/>
                  <a:t>.</a:t>
                </a:r>
              </a:p>
              <a:p>
                <a:r>
                  <a:rPr lang="en-US" b="1" dirty="0"/>
                  <a:t>Casos base: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ar-AE" i="1"/>
                        </m:ctrlPr>
                      </m:dPr>
                      <m:e>
                        <m:r>
                          <a:rPr lang="ar-AE"/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ar-AE" i="1"/>
                        </m:ctrlPr>
                      </m:dPr>
                      <m:e>
                        <m:r>
                          <a:rPr lang="ar-AE" i="1"/>
                          <m:t>𝑆</m:t>
                        </m:r>
                      </m:e>
                    </m:d>
                    <m:r>
                      <a:rPr lang="ar-AE"/>
                      <m:t>=</m:t>
                    </m:r>
                    <m:r>
                      <a:rPr lang="ar-AE"/>
                      <m:t>0</m:t>
                    </m:r>
                  </m:oMath>
                </a14:m>
                <a:r>
                  <a:rPr lang="ar-AE" dirty="0"/>
                  <a:t>; 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ar-AE" i="1"/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ar-AE" i="1"/>
                        </m:ctrlPr>
                      </m:dPr>
                      <m:e>
                        <m:r>
                          <a:rPr lang="ar-AE"/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ar-AE" i="1"/>
                        </m:ctrlPr>
                      </m:dPr>
                      <m:e>
                        <m:r>
                          <a:rPr lang="ar-AE" i="1"/>
                          <m:t>𝑣</m:t>
                        </m:r>
                        <m:r>
                          <a:rPr lang="ar-AE"/>
                          <m:t>≠</m:t>
                        </m:r>
                        <m:r>
                          <a:rPr lang="ar-AE" i="1"/>
                          <m:t>𝑆</m:t>
                        </m:r>
                      </m:e>
                    </m:d>
                    <m:r>
                      <a:rPr lang="ar-AE"/>
                      <m:t>=+</m:t>
                    </m:r>
                    <m:r>
                      <a:rPr lang="ar-AE"/>
                      <m:t>∞</m:t>
                    </m:r>
                  </m:oMath>
                </a14:m>
                <a:r>
                  <a:rPr lang="ar-AE" dirty="0"/>
                  <a:t>.</a:t>
                </a:r>
              </a:p>
              <a:p>
                <a:r>
                  <a:rPr lang="en-US" b="1" dirty="0" err="1"/>
                  <a:t>Transición</a:t>
                </a:r>
                <a:r>
                  <a:rPr lang="en-US" b="1" dirty="0"/>
                  <a:t> (principio de </a:t>
                </a:r>
                <a:r>
                  <a:rPr lang="en-US" b="1" dirty="0" err="1"/>
                  <a:t>optimalidad</a:t>
                </a:r>
                <a:r>
                  <a:rPr lang="en-US" b="1" dirty="0"/>
                  <a:t>):</a:t>
                </a:r>
                <a:br>
                  <a:rPr lang="en-US" b="1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3000" i="1" smtClean="0"/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ar-AE" sz="3000" i="1"/>
                        </m:ctrlPr>
                      </m:dPr>
                      <m:e>
                        <m:r>
                          <a:rPr lang="ar-AE" sz="3000" i="1"/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ar-AE" sz="3000" i="1"/>
                        </m:ctrlPr>
                      </m:dPr>
                      <m:e>
                        <m:r>
                          <a:rPr lang="ar-AE" sz="3000" i="1"/>
                          <m:t>𝑣</m:t>
                        </m:r>
                      </m:e>
                    </m:d>
                    <m:r>
                      <a:rPr lang="ar-AE" sz="3000"/>
                      <m:t>=</m:t>
                    </m:r>
                    <m:func>
                      <m:funcPr>
                        <m:ctrlPr>
                          <a:rPr lang="ar-AE" sz="30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/>
                          <m:t>min</m:t>
                        </m:r>
                      </m:fName>
                      <m:e>
                        <m:r>
                          <a:rPr lang="ar-AE" sz="3000"/>
                          <m:t>(</m:t>
                        </m:r>
                      </m:e>
                    </m:func>
                    <m:r>
                      <a:rPr lang="ar-AE" sz="3000" i="1"/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ar-AE" sz="3000" i="1"/>
                        </m:ctrlPr>
                      </m:dPr>
                      <m:e>
                        <m:r>
                          <a:rPr lang="ar-AE" sz="3000" i="1"/>
                          <m:t>𝑘</m:t>
                        </m:r>
                        <m:r>
                          <a:rPr lang="ar-AE" sz="3000"/>
                          <m:t>−</m:t>
                        </m:r>
                        <m:r>
                          <a:rPr lang="ar-AE" sz="3000"/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ar-AE" sz="3000" i="1"/>
                        </m:ctrlPr>
                      </m:dPr>
                      <m:e>
                        <m:r>
                          <a:rPr lang="ar-AE" sz="3000" i="1"/>
                          <m:t>𝑣</m:t>
                        </m:r>
                      </m:e>
                    </m:d>
                    <m:r>
                      <a:rPr lang="ar-AE" sz="3000"/>
                      <m:t>,</m:t>
                    </m:r>
                    <m:sSub>
                      <m:sSubPr>
                        <m:ctrlPr>
                          <a:rPr lang="ar-AE" sz="30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d>
                          <m:dPr>
                            <m:ctrlPr>
                              <a:rPr lang="ar-AE" sz="3000" i="1"/>
                            </m:ctrlPr>
                          </m:dPr>
                          <m:e>
                            <m:r>
                              <a:rPr lang="ar-AE" sz="3000" i="1"/>
                              <m:t>𝑢</m:t>
                            </m:r>
                            <m:r>
                              <a:rPr lang="ar-AE" sz="3000"/>
                              <m:t>→</m:t>
                            </m:r>
                            <m:r>
                              <a:rPr lang="ar-AE" sz="3000" i="1"/>
                              <m:t>𝑣</m:t>
                            </m:r>
                          </m:e>
                        </m:d>
                      </m:sub>
                    </m:sSub>
                    <m:r>
                      <a:rPr lang="ar-AE" sz="3000"/>
                      <m:t>(</m:t>
                    </m:r>
                    <m:r>
                      <a:rPr lang="ar-AE" sz="3000" i="1"/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ar-AE" sz="3000" i="1"/>
                        </m:ctrlPr>
                      </m:dPr>
                      <m:e>
                        <m:r>
                          <a:rPr lang="ar-AE" sz="3000" i="1"/>
                          <m:t>𝑘</m:t>
                        </m:r>
                        <m:r>
                          <a:rPr lang="ar-AE" sz="3000"/>
                          <m:t>−</m:t>
                        </m:r>
                        <m:r>
                          <a:rPr lang="ar-AE" sz="3000"/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ar-AE" sz="3000" i="1"/>
                        </m:ctrlPr>
                      </m:dPr>
                      <m:e>
                        <m:r>
                          <a:rPr lang="ar-AE" sz="3000" i="1"/>
                          <m:t>𝑢</m:t>
                        </m:r>
                      </m:e>
                    </m:d>
                    <m:r>
                      <a:rPr lang="ar-AE" sz="3000"/>
                      <m:t>+</m:t>
                    </m:r>
                    <m:r>
                      <a:rPr lang="ar-AE" sz="3000" i="1"/>
                      <m:t>𝑤</m:t>
                    </m:r>
                    <m:d>
                      <m:dPr>
                        <m:sepChr m:val=","/>
                        <m:ctrlPr>
                          <a:rPr lang="ar-AE" sz="3000" i="1"/>
                        </m:ctrlPr>
                      </m:dPr>
                      <m:e>
                        <m:r>
                          <a:rPr lang="ar-AE" sz="3000" i="1"/>
                          <m:t>𝑢</m:t>
                        </m:r>
                      </m:e>
                      <m:e>
                        <m:r>
                          <a:rPr lang="ar-AE" sz="3000" i="1"/>
                          <m:t>𝑣</m:t>
                        </m:r>
                      </m:e>
                    </m:d>
                    <m:r>
                      <a:rPr lang="ar-AE" sz="3000"/>
                      <m:t>))</m:t>
                    </m:r>
                  </m:oMath>
                </a14:m>
                <a:br>
                  <a:rPr lang="ar-AE" dirty="0"/>
                </a:br>
                <a:br>
                  <a:rPr lang="es-ES" dirty="0"/>
                </a:br>
                <a:r>
                  <a:rPr lang="es-ES" dirty="0"/>
                  <a:t>(</a:t>
                </a:r>
                <a:r>
                  <a:rPr lang="en-US" dirty="0"/>
                  <a:t>o sea: con k </a:t>
                </a:r>
                <a:r>
                  <a:rPr lang="en-US" dirty="0" err="1"/>
                  <a:t>tramos</a:t>
                </a:r>
                <a:r>
                  <a:rPr lang="en-US" dirty="0"/>
                  <a:t>, o </a:t>
                </a:r>
                <a:r>
                  <a:rPr lang="en-US" dirty="0" err="1"/>
                  <a:t>ya</a:t>
                </a:r>
                <a:r>
                  <a:rPr lang="en-US" dirty="0"/>
                  <a:t> </a:t>
                </a:r>
                <a:r>
                  <a:rPr lang="en-US" dirty="0" err="1"/>
                  <a:t>estabas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𝑣</m:t>
                    </m:r>
                  </m:oMath>
                </a14:m>
                <a:r>
                  <a:rPr lang="en-US" dirty="0"/>
                  <a:t>, o </a:t>
                </a:r>
                <a:r>
                  <a:rPr lang="en-US" dirty="0" err="1"/>
                  <a:t>hacés</a:t>
                </a:r>
                <a:r>
                  <a:rPr lang="en-US" dirty="0"/>
                  <a:t> un </a:t>
                </a:r>
                <a:r>
                  <a:rPr lang="en-US" dirty="0" err="1"/>
                  <a:t>último</a:t>
                </a:r>
                <a:r>
                  <a:rPr lang="en-US" dirty="0"/>
                  <a:t> </a:t>
                </a:r>
                <a:r>
                  <a:rPr lang="en-US" dirty="0" err="1"/>
                  <a:t>salto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𝑢</m:t>
                    </m:r>
                    <m:r>
                      <a:rPr lang="en-US"/>
                      <m:t>→</m:t>
                    </m:r>
                    <m:r>
                      <a:rPr lang="en-US" i="1"/>
                      <m:t>𝑣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A68DF-9738-B142-432D-031E1ED34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85595"/>
                <a:ext cx="10972800" cy="5197767"/>
              </a:xfrm>
              <a:blipFill>
                <a:blip r:embed="rId2"/>
                <a:stretch>
                  <a:fillRect l="-1278" t="-3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90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DCA988B-4613-BB1B-049A-AEB6EA64181B}"/>
              </a:ext>
            </a:extLst>
          </p:cNvPr>
          <p:cNvGrpSpPr/>
          <p:nvPr/>
        </p:nvGrpSpPr>
        <p:grpSpPr>
          <a:xfrm>
            <a:off x="5305584" y="1138336"/>
            <a:ext cx="6091405" cy="5295122"/>
            <a:chOff x="7473820" y="314605"/>
            <a:chExt cx="4537788" cy="39168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C8DD8C-C576-FF64-D8C1-9FC65950AEBC}"/>
                </a:ext>
              </a:extLst>
            </p:cNvPr>
            <p:cNvSpPr/>
            <p:nvPr/>
          </p:nvSpPr>
          <p:spPr>
            <a:xfrm>
              <a:off x="7473820" y="3317034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S</a:t>
              </a:r>
              <a:endParaRPr lang="en-US" sz="24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A69C901-9154-C374-A592-F4D4F9B784FE}"/>
                </a:ext>
              </a:extLst>
            </p:cNvPr>
            <p:cNvSpPr/>
            <p:nvPr/>
          </p:nvSpPr>
          <p:spPr>
            <a:xfrm>
              <a:off x="9315061" y="1931438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A</a:t>
              </a:r>
              <a:endParaRPr lang="en-US" sz="24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C52551A-A4DA-BD1D-90DD-2C8583CEFB42}"/>
                </a:ext>
              </a:extLst>
            </p:cNvPr>
            <p:cNvSpPr/>
            <p:nvPr/>
          </p:nvSpPr>
          <p:spPr>
            <a:xfrm>
              <a:off x="11097208" y="3317034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B</a:t>
              </a:r>
              <a:endParaRPr lang="en-US" sz="2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0F9EDC-97EB-F592-4475-39A8CA3134E1}"/>
                </a:ext>
              </a:extLst>
            </p:cNvPr>
            <p:cNvSpPr/>
            <p:nvPr/>
          </p:nvSpPr>
          <p:spPr>
            <a:xfrm>
              <a:off x="9315061" y="314605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T</a:t>
              </a:r>
              <a:endParaRPr lang="en-US" sz="24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1D06029-4D55-DB49-7333-D9B7A71CCD53}"/>
                </a:ext>
              </a:extLst>
            </p:cNvPr>
            <p:cNvCxnSpPr>
              <a:stCxn id="4" idx="7"/>
              <a:endCxn id="5" idx="3"/>
            </p:cNvCxnSpPr>
            <p:nvPr/>
          </p:nvCxnSpPr>
          <p:spPr>
            <a:xfrm flipV="1">
              <a:off x="8254309" y="2711927"/>
              <a:ext cx="1194663" cy="73901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D79C9B-5F78-C676-943F-A0C2397529AC}"/>
                </a:ext>
              </a:extLst>
            </p:cNvPr>
            <p:cNvCxnSpPr>
              <a:stCxn id="5" idx="5"/>
              <a:endCxn id="6" idx="1"/>
            </p:cNvCxnSpPr>
            <p:nvPr/>
          </p:nvCxnSpPr>
          <p:spPr>
            <a:xfrm>
              <a:off x="10095550" y="2711927"/>
              <a:ext cx="1135569" cy="73901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5E2E84E-6E30-9730-AA45-4D2E35AFE089}"/>
                </a:ext>
              </a:extLst>
            </p:cNvPr>
            <p:cNvCxnSpPr>
              <a:cxnSpLocks/>
              <a:stCxn id="6" idx="0"/>
              <a:endCxn id="7" idx="6"/>
            </p:cNvCxnSpPr>
            <p:nvPr/>
          </p:nvCxnSpPr>
          <p:spPr>
            <a:xfrm flipH="1" flipV="1">
              <a:off x="10229461" y="771805"/>
              <a:ext cx="1324947" cy="254522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15A88E-2726-3EFE-A9F6-722E84352C9D}"/>
                </a:ext>
              </a:extLst>
            </p:cNvPr>
            <p:cNvSpPr txBox="1"/>
            <p:nvPr/>
          </p:nvSpPr>
          <p:spPr>
            <a:xfrm>
              <a:off x="8546754" y="2730766"/>
              <a:ext cx="475862" cy="34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4</a:t>
              </a:r>
              <a:endParaRPr lang="en-US" sz="240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D6DFA68-35FB-9DA0-CA7E-48A92650B14E}"/>
                </a:ext>
              </a:extLst>
            </p:cNvPr>
            <p:cNvCxnSpPr>
              <a:stCxn id="4" idx="6"/>
              <a:endCxn id="6" idx="2"/>
            </p:cNvCxnSpPr>
            <p:nvPr/>
          </p:nvCxnSpPr>
          <p:spPr>
            <a:xfrm>
              <a:off x="8388220" y="3774234"/>
              <a:ext cx="2708988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F6FB70-FBFD-E376-020D-BBB486A2943D}"/>
                </a:ext>
              </a:extLst>
            </p:cNvPr>
            <p:cNvSpPr txBox="1"/>
            <p:nvPr/>
          </p:nvSpPr>
          <p:spPr>
            <a:xfrm>
              <a:off x="10316719" y="3434438"/>
              <a:ext cx="475862" cy="34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5</a:t>
              </a:r>
              <a:endParaRPr lang="en-US" sz="2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3AF945-505E-8246-6215-A4A92DFCBCE8}"/>
                </a:ext>
              </a:extLst>
            </p:cNvPr>
            <p:cNvSpPr txBox="1"/>
            <p:nvPr/>
          </p:nvSpPr>
          <p:spPr>
            <a:xfrm>
              <a:off x="10663334" y="2712104"/>
              <a:ext cx="475862" cy="34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-2</a:t>
              </a:r>
              <a:endParaRPr lang="en-US" sz="2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35C181-1D92-B767-5C59-1051550AB134}"/>
                </a:ext>
              </a:extLst>
            </p:cNvPr>
            <p:cNvSpPr txBox="1"/>
            <p:nvPr/>
          </p:nvSpPr>
          <p:spPr>
            <a:xfrm>
              <a:off x="10891934" y="1842073"/>
              <a:ext cx="475862" cy="34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2</a:t>
              </a:r>
              <a:endParaRPr lang="en-US" sz="2400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C8FBED-67EC-3A8E-DE6A-8A5059E229BB}"/>
                </a:ext>
              </a:extLst>
            </p:cNvPr>
            <p:cNvCxnSpPr>
              <a:cxnSpLocks/>
              <a:stCxn id="5" idx="0"/>
              <a:endCxn id="7" idx="4"/>
            </p:cNvCxnSpPr>
            <p:nvPr/>
          </p:nvCxnSpPr>
          <p:spPr>
            <a:xfrm flipV="1">
              <a:off x="9772261" y="1229005"/>
              <a:ext cx="0" cy="70243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87CAAC-C840-70F0-8A17-26396E08001C}"/>
                </a:ext>
              </a:extLst>
            </p:cNvPr>
            <p:cNvSpPr txBox="1"/>
            <p:nvPr/>
          </p:nvSpPr>
          <p:spPr>
            <a:xfrm>
              <a:off x="9436444" y="1460242"/>
              <a:ext cx="475862" cy="34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7</a:t>
              </a:r>
              <a:endParaRPr lang="en-US" sz="2400" dirty="0"/>
            </a:p>
          </p:txBody>
        </p:sp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90C0596-802E-8DC1-299F-EA0489534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672400"/>
              </p:ext>
            </p:extLst>
          </p:nvPr>
        </p:nvGraphicFramePr>
        <p:xfrm>
          <a:off x="253623" y="266183"/>
          <a:ext cx="7310723" cy="23774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84115">
                  <a:extLst>
                    <a:ext uri="{9D8B030D-6E8A-4147-A177-3AD203B41FA5}">
                      <a16:colId xmlns:a16="http://schemas.microsoft.com/office/drawing/2014/main" val="3243729670"/>
                    </a:ext>
                  </a:extLst>
                </a:gridCol>
                <a:gridCol w="383050">
                  <a:extLst>
                    <a:ext uri="{9D8B030D-6E8A-4147-A177-3AD203B41FA5}">
                      <a16:colId xmlns:a16="http://schemas.microsoft.com/office/drawing/2014/main" val="3995902694"/>
                    </a:ext>
                  </a:extLst>
                </a:gridCol>
                <a:gridCol w="469635">
                  <a:extLst>
                    <a:ext uri="{9D8B030D-6E8A-4147-A177-3AD203B41FA5}">
                      <a16:colId xmlns:a16="http://schemas.microsoft.com/office/drawing/2014/main" val="1221561683"/>
                    </a:ext>
                  </a:extLst>
                </a:gridCol>
                <a:gridCol w="469635">
                  <a:extLst>
                    <a:ext uri="{9D8B030D-6E8A-4147-A177-3AD203B41FA5}">
                      <a16:colId xmlns:a16="http://schemas.microsoft.com/office/drawing/2014/main" val="3810539415"/>
                    </a:ext>
                  </a:extLst>
                </a:gridCol>
                <a:gridCol w="409009">
                  <a:extLst>
                    <a:ext uri="{9D8B030D-6E8A-4147-A177-3AD203B41FA5}">
                      <a16:colId xmlns:a16="http://schemas.microsoft.com/office/drawing/2014/main" val="167408474"/>
                    </a:ext>
                  </a:extLst>
                </a:gridCol>
                <a:gridCol w="4495279">
                  <a:extLst>
                    <a:ext uri="{9D8B030D-6E8A-4147-A177-3AD203B41FA5}">
                      <a16:colId xmlns:a16="http://schemas.microsoft.com/office/drawing/2014/main" val="4025413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k</a:t>
                      </a:r>
                    </a:p>
                    <a:p>
                      <a:pPr algn="ctr">
                        <a:buNone/>
                      </a:pPr>
                      <a:r>
                        <a:rPr lang="en-US" dirty="0"/>
                        <a:t>(≤</a:t>
                      </a:r>
                      <a:r>
                        <a:rPr lang="en-US" dirty="0" err="1"/>
                        <a:t>aristas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dirty="0" err="1"/>
                        <a:t>Observación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94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/>
                        <a:t>Base: sin tramos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895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4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5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l-PL"/>
                        <a:t>S→A=4, S→B=5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321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7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s-ES" dirty="0"/>
                        <a:t>B mejora vía S→A→B (4 + (−2) = 2); </a:t>
                      </a:r>
                    </a:p>
                    <a:p>
                      <a:pPr algn="just">
                        <a:buNone/>
                      </a:pPr>
                      <a:r>
                        <a:rPr lang="es-ES" dirty="0"/>
                        <a:t>T vía S→B→T (5+2=7)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98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4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s-ES" dirty="0"/>
                        <a:t>T mejora vía S→A→B→T (4 + (−2) + 2 = 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616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1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B9F2-57E2-CA98-CF83-7CA59B8F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¿</a:t>
            </a:r>
            <a:r>
              <a:rPr lang="en-US" b="1" dirty="0" err="1"/>
              <a:t>Dónde</a:t>
            </a:r>
            <a:r>
              <a:rPr lang="en-US" b="1" dirty="0"/>
              <a:t> </a:t>
            </a:r>
            <a:r>
              <a:rPr lang="en-US" b="1" dirty="0" err="1"/>
              <a:t>aparece</a:t>
            </a:r>
            <a:r>
              <a:rPr lang="en-US" b="1" dirty="0"/>
              <a:t> PD </a:t>
            </a:r>
            <a:r>
              <a:rPr lang="en-US" b="1" dirty="0" err="1"/>
              <a:t>en</a:t>
            </a:r>
            <a:r>
              <a:rPr lang="en-US" b="1" dirty="0"/>
              <a:t> Bellman-Ford?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082-5F3D-90C5-247F-4736D694D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Tabulación</a:t>
            </a:r>
            <a:r>
              <a:rPr lang="es-ES" dirty="0"/>
              <a:t>: completamos la tabla por capas </a:t>
            </a:r>
            <a:br>
              <a:rPr lang="es-ES" dirty="0"/>
            </a:br>
            <a:r>
              <a:rPr lang="es-ES" dirty="0"/>
              <a:t>𝑘 = 0,1,2,3. Cada fila reutiliza la anterior (subproblemas superpuestos).</a:t>
            </a:r>
          </a:p>
          <a:p>
            <a:r>
              <a:rPr lang="es-ES" b="1" dirty="0"/>
              <a:t>Subestructura óptima</a:t>
            </a:r>
            <a:r>
              <a:rPr lang="es-ES" dirty="0"/>
              <a:t>: el mejor camino a 𝑣 con ≤k tramos se compone de un mejor camino a algún 𝑢 con ≤k−1 tramos + el último tramo 𝑢→𝑣.</a:t>
            </a:r>
          </a:p>
          <a:p>
            <a:r>
              <a:rPr lang="es-ES" b="1" dirty="0" err="1"/>
              <a:t>Memoización</a:t>
            </a:r>
            <a:r>
              <a:rPr lang="es-ES" b="1" dirty="0"/>
              <a:t> (opcional)</a:t>
            </a:r>
            <a:r>
              <a:rPr lang="es-ES" dirty="0"/>
              <a:t>: la misma relación se podría resolver con una función 𝐹(𝑘,𝑣) recursiva que guarda resultados. No es lo usual en BF, porque la versión iterativa (tabulada) es natural, evita problemas de pila y encaja con “|V|−1 relajaciones”.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1245</Words>
  <Application>Microsoft Office PowerPoint</Application>
  <PresentationFormat>Widescreen</PresentationFormat>
  <Paragraphs>128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Microsoft Excel Worksheet</vt:lpstr>
      <vt:lpstr>Tema 4: Programación Dinámica</vt:lpstr>
      <vt:lpstr>Objetivos de aprendizaje (clase)</vt:lpstr>
      <vt:lpstr>¿Qué es Programación Dinámica?</vt:lpstr>
      <vt:lpstr>¿Cuándo aplicar PD? Criterios clave</vt:lpstr>
      <vt:lpstr>Memoización(top-down) vs Tabulación (bottom-up)</vt:lpstr>
      <vt:lpstr>Memoización(top-down) vs Tabulación (bottom-up)</vt:lpstr>
      <vt:lpstr>Bellman-Ford</vt:lpstr>
      <vt:lpstr>PowerPoint Presentation</vt:lpstr>
      <vt:lpstr>¿Dónde aparece PD en Bellman-Ford?</vt:lpstr>
      <vt:lpstr>Fibonacci como micro-ejemplo de PD</vt:lpstr>
      <vt:lpstr>Pseudocódigo — Patrón de Memoización</vt:lpstr>
      <vt:lpstr>Pseudocódigo — Patrón de Tabulación</vt:lpstr>
      <vt:lpstr>Mochila 0/1 — Concepto</vt:lpstr>
      <vt:lpstr>Pseudocódigo — Mochila 0/1 (tabulación)</vt:lpstr>
      <vt:lpstr>Tabla para Mochila 0/1</vt:lpstr>
      <vt:lpstr>¿Memoización y tabulación pueden ir juntas?</vt:lpstr>
      <vt:lpstr>Ventajas y desventajas de PD</vt:lpstr>
      <vt:lpstr>Aplicaciones típicas de PD</vt:lpstr>
      <vt:lpstr>Cierre — Ideas clave</vt:lpstr>
      <vt:lpstr>Tema 4: Programación Dinámica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MICHEL PEDRERA</cp:lastModifiedBy>
  <cp:revision>10</cp:revision>
  <dcterms:created xsi:type="dcterms:W3CDTF">2013-01-27T09:14:16Z</dcterms:created>
  <dcterms:modified xsi:type="dcterms:W3CDTF">2025-09-15T01:08:41Z</dcterms:modified>
  <cp:category/>
</cp:coreProperties>
</file>