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9" autoAdjust="0"/>
    <p:restoredTop sz="94660"/>
  </p:normalViewPr>
  <p:slideViewPr>
    <p:cSldViewPr snapToGrid="0">
      <p:cViewPr varScale="1">
        <p:scale>
          <a:sx n="63" d="100"/>
          <a:sy n="63" d="100"/>
        </p:scale>
        <p:origin x="69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7/5/2020</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128593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7/5/2020</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778384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7/5/2020</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0942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7/5/2020</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8709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7/5/2020</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42592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7/5/2020</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86174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7/5/2020</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20041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7/5/2020</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21815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7/5/2020</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58463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7/5/2020</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6594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7/5/2020</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896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7/5/2020</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239480315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A close up of an animal&#10;&#10;Description automatically generated">
            <a:extLst>
              <a:ext uri="{FF2B5EF4-FFF2-40B4-BE49-F238E27FC236}">
                <a16:creationId xmlns:a16="http://schemas.microsoft.com/office/drawing/2014/main" id="{550CB067-09B5-484B-84BA-D921CC69707F}"/>
              </a:ext>
            </a:extLst>
          </p:cNvPr>
          <p:cNvPicPr>
            <a:picLocks noChangeAspect="1"/>
          </p:cNvPicPr>
          <p:nvPr/>
        </p:nvPicPr>
        <p:blipFill rotWithShape="1">
          <a:blip r:embed="rId2">
            <a:alphaModFix/>
          </a:blip>
          <a:srcRect t="10751" r="-1" b="4958"/>
          <a:stretch/>
        </p:blipFill>
        <p:spPr>
          <a:xfrm>
            <a:off x="20" y="10"/>
            <a:ext cx="12188930" cy="6857990"/>
          </a:xfrm>
          <a:prstGeom prst="rect">
            <a:avLst/>
          </a:prstGeom>
        </p:spPr>
      </p:pic>
      <p:sp>
        <p:nvSpPr>
          <p:cNvPr id="10" name="Rectangle 9">
            <a:extLst>
              <a:ext uri="{FF2B5EF4-FFF2-40B4-BE49-F238E27FC236}">
                <a16:creationId xmlns:a16="http://schemas.microsoft.com/office/drawing/2014/main" id="{8F51725E-A483-43B2-A6F2-C44F502FE0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37549"/>
            <a:ext cx="12191999" cy="5058137"/>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553EB3-08E1-4982-80C5-133D83819D07}"/>
              </a:ext>
            </a:extLst>
          </p:cNvPr>
          <p:cNvSpPr>
            <a:spLocks noGrp="1"/>
          </p:cNvSpPr>
          <p:nvPr>
            <p:ph type="ctrTitle"/>
          </p:nvPr>
        </p:nvSpPr>
        <p:spPr>
          <a:xfrm>
            <a:off x="1524000" y="1122363"/>
            <a:ext cx="9144000" cy="3063240"/>
          </a:xfrm>
        </p:spPr>
        <p:txBody>
          <a:bodyPr>
            <a:normAutofit/>
          </a:bodyPr>
          <a:lstStyle/>
          <a:p>
            <a:pPr algn="ctr">
              <a:lnSpc>
                <a:spcPct val="90000"/>
              </a:lnSpc>
            </a:pPr>
            <a:r>
              <a:rPr lang="en-GB" sz="6800">
                <a:solidFill>
                  <a:schemeClr val="bg1"/>
                </a:solidFill>
              </a:rPr>
              <a:t>Average House Price and Most Common Venues in Dublin</a:t>
            </a:r>
          </a:p>
        </p:txBody>
      </p:sp>
      <p:sp>
        <p:nvSpPr>
          <p:cNvPr id="12"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2267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44B64D"/>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5B8FD54-E159-4EF3-9E6D-3DCCEA0A6197}"/>
              </a:ext>
            </a:extLst>
          </p:cNvPr>
          <p:cNvSpPr>
            <a:spLocks noGrp="1"/>
          </p:cNvSpPr>
          <p:nvPr>
            <p:ph type="title"/>
          </p:nvPr>
        </p:nvSpPr>
        <p:spPr>
          <a:xfrm>
            <a:off x="838200" y="401221"/>
            <a:ext cx="10515600" cy="1348065"/>
          </a:xfrm>
        </p:spPr>
        <p:txBody>
          <a:bodyPr>
            <a:normAutofit/>
          </a:bodyPr>
          <a:lstStyle/>
          <a:p>
            <a:r>
              <a:rPr lang="en-GB" sz="6800">
                <a:solidFill>
                  <a:schemeClr val="bg1"/>
                </a:solidFill>
              </a:rPr>
              <a:t>Background</a:t>
            </a:r>
          </a:p>
        </p:txBody>
      </p:sp>
      <p:sp>
        <p:nvSpPr>
          <p:cNvPr id="3" name="Content Placeholder 2">
            <a:extLst>
              <a:ext uri="{FF2B5EF4-FFF2-40B4-BE49-F238E27FC236}">
                <a16:creationId xmlns:a16="http://schemas.microsoft.com/office/drawing/2014/main" id="{57FCD9FA-4E30-47C6-AE5B-C741FDB6AA20}"/>
              </a:ext>
            </a:extLst>
          </p:cNvPr>
          <p:cNvSpPr>
            <a:spLocks noGrp="1"/>
          </p:cNvSpPr>
          <p:nvPr>
            <p:ph idx="1"/>
          </p:nvPr>
        </p:nvSpPr>
        <p:spPr>
          <a:xfrm>
            <a:off x="838200" y="2586789"/>
            <a:ext cx="10515600" cy="3590174"/>
          </a:xfrm>
        </p:spPr>
        <p:txBody>
          <a:bodyPr>
            <a:normAutofit/>
          </a:bodyPr>
          <a:lstStyle/>
          <a:p>
            <a:pPr>
              <a:lnSpc>
                <a:spcPct val="100000"/>
              </a:lnSpc>
              <a:spcAft>
                <a:spcPts val="800"/>
              </a:spcAft>
            </a:pPr>
            <a:r>
              <a:rPr lang="en-GB" sz="1800" dirty="0">
                <a:effectLst/>
                <a:latin typeface="Arial" panose="020B0604020202020204" pitchFamily="34" charset="0"/>
                <a:ea typeface="Calibri" panose="020F0502020204030204" pitchFamily="34" charset="0"/>
              </a:rPr>
              <a:t>Dublin is the capital and largest city of Ireland. The population of Dublin is approximately 1.4 million and the population density is 4,811/km</a:t>
            </a:r>
            <a:r>
              <a:rPr lang="en-GB" sz="1800" baseline="30000" dirty="0">
                <a:effectLst/>
                <a:latin typeface="Arial" panose="020B0604020202020204" pitchFamily="34" charset="0"/>
                <a:ea typeface="Calibri" panose="020F0502020204030204" pitchFamily="34" charset="0"/>
              </a:rPr>
              <a:t>2</a:t>
            </a:r>
            <a:r>
              <a:rPr lang="en-GB" sz="1800" dirty="0">
                <a:effectLst/>
                <a:latin typeface="Arial" panose="020B0604020202020204" pitchFamily="34" charset="0"/>
                <a:ea typeface="Calibri" panose="020F0502020204030204" pitchFamily="34" charset="0"/>
              </a:rPr>
              <a:t>. The city is divided into 22 districts that are enumerated from 1 to 24, the south side comprises the even-number districts, which are from 2 to 24 and 6W, and the north part has the odd-number districts, which are from 1 to 17. [1]</a:t>
            </a:r>
            <a:endParaRPr lang="en-GB" sz="1800">
              <a:effectLst/>
              <a:latin typeface="Arial" panose="020B0604020202020204" pitchFamily="34" charset="0"/>
              <a:ea typeface="Calibri" panose="020F0502020204030204" pitchFamily="34" charset="0"/>
            </a:endParaRPr>
          </a:p>
          <a:p>
            <a:pPr>
              <a:lnSpc>
                <a:spcPct val="100000"/>
              </a:lnSpc>
              <a:spcAft>
                <a:spcPts val="800"/>
              </a:spcAft>
            </a:pPr>
            <a:r>
              <a:rPr lang="en-GB" sz="1800" dirty="0">
                <a:effectLst/>
                <a:latin typeface="Arial" panose="020B0604020202020204" pitchFamily="34" charset="0"/>
                <a:ea typeface="Calibri" panose="020F0502020204030204" pitchFamily="34" charset="0"/>
              </a:rPr>
              <a:t>According to Mercer’s cost of living survey, </a:t>
            </a:r>
            <a:r>
              <a:rPr lang="en-GB" sz="1800" b="1" dirty="0">
                <a:effectLst/>
                <a:latin typeface="Arial" panose="020B0604020202020204" pitchFamily="34" charset="0"/>
                <a:ea typeface="Calibri" panose="020F0502020204030204" pitchFamily="34" charset="0"/>
              </a:rPr>
              <a:t>Dublin is the most expensive city for expatriates in the Eurozone and the 46</a:t>
            </a:r>
            <a:r>
              <a:rPr lang="en-GB" sz="1800" b="1" baseline="30000" dirty="0">
                <a:effectLst/>
                <a:latin typeface="Arial" panose="020B0604020202020204" pitchFamily="34" charset="0"/>
                <a:ea typeface="Calibri" panose="020F0502020204030204" pitchFamily="34" charset="0"/>
              </a:rPr>
              <a:t>th</a:t>
            </a:r>
            <a:r>
              <a:rPr lang="en-GB" sz="1800" b="1" dirty="0">
                <a:effectLst/>
                <a:latin typeface="Arial" panose="020B0604020202020204" pitchFamily="34" charset="0"/>
                <a:ea typeface="Calibri" panose="020F0502020204030204" pitchFamily="34" charset="0"/>
              </a:rPr>
              <a:t> most expensive country out of 209 cities.</a:t>
            </a:r>
            <a:r>
              <a:rPr lang="en-GB" sz="1800" dirty="0">
                <a:effectLst/>
                <a:latin typeface="Arial" panose="020B0604020202020204" pitchFamily="34" charset="0"/>
                <a:ea typeface="Calibri" panose="020F0502020204030204" pitchFamily="34" charset="0"/>
              </a:rPr>
              <a:t> The cost of rental accommodation was named one of the main reasons for the high cost of living. [2]</a:t>
            </a:r>
            <a:endParaRPr lang="en-GB" sz="1800">
              <a:effectLst/>
              <a:latin typeface="Arial" panose="020B0604020202020204" pitchFamily="34" charset="0"/>
              <a:ea typeface="Calibri" panose="020F0502020204030204" pitchFamily="34" charset="0"/>
            </a:endParaRPr>
          </a:p>
          <a:p>
            <a:pPr>
              <a:lnSpc>
                <a:spcPct val="100000"/>
              </a:lnSpc>
              <a:spcAft>
                <a:spcPts val="800"/>
              </a:spcAft>
            </a:pPr>
            <a:r>
              <a:rPr lang="en-GB" sz="1800" b="1" dirty="0">
                <a:latin typeface="Arial" panose="020B0604020202020204" pitchFamily="34" charset="0"/>
                <a:ea typeface="Calibri" panose="020F0502020204030204" pitchFamily="34" charset="0"/>
              </a:rPr>
              <a:t>T</a:t>
            </a:r>
            <a:r>
              <a:rPr lang="en-GB" sz="1800" b="1" dirty="0">
                <a:effectLst/>
                <a:latin typeface="Arial" panose="020B0604020202020204" pitchFamily="34" charset="0"/>
                <a:ea typeface="Calibri" panose="020F0502020204030204" pitchFamily="34" charset="0"/>
              </a:rPr>
              <a:t>he project aim to develop a map and an information chart informing the average house price and the most common venues per district</a:t>
            </a:r>
            <a:r>
              <a:rPr lang="en-GB" sz="1800" dirty="0">
                <a:effectLst/>
                <a:latin typeface="Arial" panose="020B0604020202020204" pitchFamily="34" charset="0"/>
                <a:ea typeface="Calibri" panose="020F0502020204030204" pitchFamily="34" charset="0"/>
              </a:rPr>
              <a:t> to assist investors and residents in making their decisions either on where to invest or to live.</a:t>
            </a:r>
            <a:endParaRPr lang="en-GB" sz="1800">
              <a:effectLst/>
              <a:latin typeface="Arial" panose="020B0604020202020204" pitchFamily="34" charset="0"/>
              <a:ea typeface="Calibri" panose="020F0502020204030204" pitchFamily="34" charset="0"/>
            </a:endParaRPr>
          </a:p>
          <a:p>
            <a:pPr>
              <a:lnSpc>
                <a:spcPct val="100000"/>
              </a:lnSpc>
              <a:spcAft>
                <a:spcPts val="800"/>
              </a:spcAft>
            </a:pPr>
            <a:endParaRPr lang="en-GB" sz="1800">
              <a:effectLst/>
              <a:latin typeface="Arial" panose="020B0604020202020204" pitchFamily="34" charset="0"/>
              <a:ea typeface="Calibri" panose="020F0502020204030204" pitchFamily="34" charset="0"/>
            </a:endParaRPr>
          </a:p>
          <a:p>
            <a:pPr>
              <a:lnSpc>
                <a:spcPct val="100000"/>
              </a:lnSpc>
            </a:pPr>
            <a:endParaRPr lang="en-GB" sz="1800"/>
          </a:p>
        </p:txBody>
      </p:sp>
    </p:spTree>
    <p:extLst>
      <p:ext uri="{BB962C8B-B14F-4D97-AF65-F5344CB8AC3E}">
        <p14:creationId xmlns:p14="http://schemas.microsoft.com/office/powerpoint/2010/main" val="3311352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44B64D"/>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7FAD4E-67D6-4B68-B472-D97AF07D520E}"/>
              </a:ext>
            </a:extLst>
          </p:cNvPr>
          <p:cNvSpPr>
            <a:spLocks noGrp="1"/>
          </p:cNvSpPr>
          <p:nvPr>
            <p:ph type="title"/>
          </p:nvPr>
        </p:nvSpPr>
        <p:spPr>
          <a:xfrm>
            <a:off x="838200" y="401221"/>
            <a:ext cx="10515600" cy="1348065"/>
          </a:xfrm>
        </p:spPr>
        <p:txBody>
          <a:bodyPr>
            <a:normAutofit/>
          </a:bodyPr>
          <a:lstStyle/>
          <a:p>
            <a:r>
              <a:rPr lang="en-GB" sz="6800">
                <a:solidFill>
                  <a:schemeClr val="bg1"/>
                </a:solidFill>
              </a:rPr>
              <a:t>Data Source</a:t>
            </a:r>
          </a:p>
        </p:txBody>
      </p:sp>
      <p:sp>
        <p:nvSpPr>
          <p:cNvPr id="3" name="Content Placeholder 2">
            <a:extLst>
              <a:ext uri="{FF2B5EF4-FFF2-40B4-BE49-F238E27FC236}">
                <a16:creationId xmlns:a16="http://schemas.microsoft.com/office/drawing/2014/main" id="{8D5BDC8B-ACBA-4F4E-AC62-4CF05C921696}"/>
              </a:ext>
            </a:extLst>
          </p:cNvPr>
          <p:cNvSpPr>
            <a:spLocks noGrp="1"/>
          </p:cNvSpPr>
          <p:nvPr>
            <p:ph idx="1"/>
          </p:nvPr>
        </p:nvSpPr>
        <p:spPr>
          <a:xfrm>
            <a:off x="838200" y="2586789"/>
            <a:ext cx="10515600" cy="3590174"/>
          </a:xfrm>
        </p:spPr>
        <p:txBody>
          <a:bodyPr vert="horz" lIns="91440" tIns="45720" rIns="91440" bIns="45720" numCol="1" rtlCol="0">
            <a:normAutofit/>
          </a:bodyPr>
          <a:lstStyle/>
          <a:p>
            <a:pPr>
              <a:lnSpc>
                <a:spcPct val="100000"/>
              </a:lnSpc>
              <a:spcAft>
                <a:spcPts val="800"/>
              </a:spcAft>
            </a:pPr>
            <a:r>
              <a:rPr lang="en-GB" sz="1300">
                <a:latin typeface="Arial" panose="020B0604020202020204" pitchFamily="34" charset="0"/>
                <a:cs typeface="Arial" panose="020B0604020202020204" pitchFamily="34" charset="0"/>
              </a:rPr>
              <a:t>The average house price data was obtained from the 2019, 2018 and 2017 Residential Property Price Register in .csv format, which was built by the Property Services Regulatory Authority (PRSA), this data contains the following information: [3]</a:t>
            </a:r>
          </a:p>
          <a:p>
            <a:pPr marL="457200" lvl="1" indent="0">
              <a:lnSpc>
                <a:spcPct val="100000"/>
              </a:lnSpc>
              <a:spcAft>
                <a:spcPts val="800"/>
              </a:spcAft>
              <a:buNone/>
            </a:pPr>
            <a:r>
              <a:rPr lang="en-GB" sz="1300">
                <a:latin typeface="Arial" panose="020B0604020202020204" pitchFamily="34" charset="0"/>
                <a:cs typeface="Arial" panose="020B0604020202020204" pitchFamily="34" charset="0"/>
              </a:rPr>
              <a:t>Date of Sale, Address, Postal Code, County, Price (€), Not Full Market Price, VAT Exclusive, Description of Property, Property Size Description</a:t>
            </a:r>
          </a:p>
          <a:p>
            <a:pPr marL="0" indent="0">
              <a:lnSpc>
                <a:spcPct val="100000"/>
              </a:lnSpc>
              <a:spcAft>
                <a:spcPts val="800"/>
              </a:spcAft>
              <a:buNone/>
            </a:pPr>
            <a:r>
              <a:rPr lang="en-GB" sz="1300">
                <a:latin typeface="Arial" panose="020B0604020202020204" pitchFamily="34" charset="0"/>
                <a:cs typeface="Arial" panose="020B0604020202020204" pitchFamily="34" charset="0"/>
              </a:rPr>
              <a:t>The coordinates for each county will be scrapped from the </a:t>
            </a:r>
            <a:r>
              <a:rPr lang="en-GB" sz="1300" err="1">
                <a:latin typeface="Arial" panose="020B0604020202020204" pitchFamily="34" charset="0"/>
                <a:cs typeface="Arial" panose="020B0604020202020204" pitchFamily="34" charset="0"/>
              </a:rPr>
              <a:t>GeoNames</a:t>
            </a:r>
            <a:r>
              <a:rPr lang="en-GB" sz="1300">
                <a:latin typeface="Arial" panose="020B0604020202020204" pitchFamily="34" charset="0"/>
                <a:cs typeface="Arial" panose="020B0604020202020204" pitchFamily="34" charset="0"/>
              </a:rPr>
              <a:t>, Ireland – Postal Codes website [4] </a:t>
            </a:r>
          </a:p>
          <a:p>
            <a:pPr marL="0" indent="0">
              <a:lnSpc>
                <a:spcPct val="100000"/>
              </a:lnSpc>
              <a:spcAft>
                <a:spcPts val="800"/>
              </a:spcAft>
              <a:buNone/>
            </a:pPr>
            <a:r>
              <a:rPr lang="en-GB" sz="1300">
                <a:latin typeface="Arial" panose="020B0604020202020204" pitchFamily="34" charset="0"/>
                <a:cs typeface="Arial" panose="020B0604020202020204" pitchFamily="34" charset="0"/>
              </a:rPr>
              <a:t>It was used Foursquare API to acquire the most common venues of each county of Dublin [5].</a:t>
            </a:r>
          </a:p>
        </p:txBody>
      </p:sp>
    </p:spTree>
    <p:extLst>
      <p:ext uri="{BB962C8B-B14F-4D97-AF65-F5344CB8AC3E}">
        <p14:creationId xmlns:p14="http://schemas.microsoft.com/office/powerpoint/2010/main" val="926731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44B64D"/>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B791E16-4B1D-4E93-BFFC-D51A3443378E}"/>
              </a:ext>
            </a:extLst>
          </p:cNvPr>
          <p:cNvSpPr>
            <a:spLocks noGrp="1"/>
          </p:cNvSpPr>
          <p:nvPr>
            <p:ph type="title"/>
          </p:nvPr>
        </p:nvSpPr>
        <p:spPr>
          <a:xfrm>
            <a:off x="838200" y="401221"/>
            <a:ext cx="10515600" cy="1348065"/>
          </a:xfrm>
        </p:spPr>
        <p:txBody>
          <a:bodyPr>
            <a:normAutofit/>
          </a:bodyPr>
          <a:lstStyle/>
          <a:p>
            <a:pPr>
              <a:lnSpc>
                <a:spcPct val="90000"/>
              </a:lnSpc>
            </a:pPr>
            <a:r>
              <a:rPr lang="en-GB" sz="5800">
                <a:solidFill>
                  <a:schemeClr val="bg1"/>
                </a:solidFill>
              </a:rPr>
              <a:t>Data Cleaning &amp; Preparation</a:t>
            </a:r>
          </a:p>
        </p:txBody>
      </p:sp>
      <p:sp>
        <p:nvSpPr>
          <p:cNvPr id="3" name="Content Placeholder 2">
            <a:extLst>
              <a:ext uri="{FF2B5EF4-FFF2-40B4-BE49-F238E27FC236}">
                <a16:creationId xmlns:a16="http://schemas.microsoft.com/office/drawing/2014/main" id="{B2EAE494-16CD-461F-9860-A310413F9EF0}"/>
              </a:ext>
            </a:extLst>
          </p:cNvPr>
          <p:cNvSpPr>
            <a:spLocks noGrp="1"/>
          </p:cNvSpPr>
          <p:nvPr>
            <p:ph idx="1"/>
          </p:nvPr>
        </p:nvSpPr>
        <p:spPr>
          <a:xfrm>
            <a:off x="838200" y="2586789"/>
            <a:ext cx="10515600" cy="3590174"/>
          </a:xfrm>
        </p:spPr>
        <p:txBody>
          <a:bodyPr>
            <a:normAutofit/>
          </a:bodyPr>
          <a:lstStyle/>
          <a:p>
            <a:pPr marL="0" indent="0">
              <a:lnSpc>
                <a:spcPct val="100000"/>
              </a:lnSpc>
              <a:spcAft>
                <a:spcPts val="800"/>
              </a:spcAft>
              <a:buNone/>
            </a:pPr>
            <a:r>
              <a:rPr lang="en-GB" sz="1500">
                <a:effectLst/>
                <a:latin typeface="Arial" panose="020B0604020202020204" pitchFamily="34" charset="0"/>
                <a:ea typeface="Calibri" panose="020F0502020204030204" pitchFamily="34" charset="0"/>
              </a:rPr>
              <a:t>Data downloaded and scraped from different sources were combined into one table. Rows that had No Answer (NA) were removed from the dataset. I decided to use only the house prices from 2017 to 2019 because the price has not significantly changed during those years, so as to minimise the impact of inflation on the final result.</a:t>
            </a:r>
          </a:p>
          <a:p>
            <a:pPr marL="0" indent="0">
              <a:lnSpc>
                <a:spcPct val="100000"/>
              </a:lnSpc>
              <a:spcAft>
                <a:spcPts val="800"/>
              </a:spcAft>
              <a:buNone/>
            </a:pPr>
            <a:r>
              <a:rPr lang="en-GB" sz="1500">
                <a:effectLst/>
                <a:latin typeface="Arial" panose="020B0604020202020204" pitchFamily="34" charset="0"/>
                <a:ea typeface="Calibri" panose="020F0502020204030204" pitchFamily="34" charset="0"/>
              </a:rPr>
              <a:t>Moreover, the following columns obtained from scrapped data were removed as they are not relevant for the analysis: Unnamed: 0, Country, Admin1, Admin2, Admin3. From the downloaded data, the date of sales, address, county, not full market price, vat exclusive and description were also removed, as the focus is on the postal code and the price of each property.</a:t>
            </a:r>
          </a:p>
          <a:p>
            <a:pPr marL="0" indent="0">
              <a:lnSpc>
                <a:spcPct val="100000"/>
              </a:lnSpc>
              <a:spcAft>
                <a:spcPts val="800"/>
              </a:spcAft>
              <a:buNone/>
            </a:pPr>
            <a:r>
              <a:rPr lang="en-GB" sz="1500">
                <a:effectLst/>
                <a:latin typeface="Arial" panose="020B0604020202020204" pitchFamily="34" charset="0"/>
                <a:ea typeface="Calibri" panose="020F0502020204030204" pitchFamily="34" charset="0"/>
              </a:rPr>
              <a:t>Counties such as </a:t>
            </a:r>
            <a:r>
              <a:rPr lang="en-GB" sz="1500" err="1">
                <a:effectLst/>
                <a:latin typeface="Arial" panose="020B0604020202020204" pitchFamily="34" charset="0"/>
                <a:ea typeface="Calibri" panose="020F0502020204030204" pitchFamily="34" charset="0"/>
              </a:rPr>
              <a:t>Dún</a:t>
            </a:r>
            <a:r>
              <a:rPr lang="en-GB" sz="1500">
                <a:effectLst/>
                <a:latin typeface="Arial" panose="020B0604020202020204" pitchFamily="34" charset="0"/>
                <a:ea typeface="Calibri" panose="020F0502020204030204" pitchFamily="34" charset="0"/>
              </a:rPr>
              <a:t> Laoghaire, Blackrock, Lucan or Swords don’t use the numbering system and are not part of the local government area, so they will be removed from the table as the focus is on urban area.</a:t>
            </a:r>
          </a:p>
          <a:p>
            <a:pPr marL="0" indent="0">
              <a:lnSpc>
                <a:spcPct val="100000"/>
              </a:lnSpc>
              <a:spcAft>
                <a:spcPts val="800"/>
              </a:spcAft>
              <a:buNone/>
            </a:pPr>
            <a:r>
              <a:rPr lang="en-GB" sz="1500">
                <a:effectLst/>
                <a:latin typeface="Arial" panose="020B0604020202020204" pitchFamily="34" charset="0"/>
                <a:ea typeface="Calibri" panose="020F0502020204030204" pitchFamily="34" charset="0"/>
              </a:rPr>
              <a:t>It’ll be used a radius of 750m from the centre of each district to find venues in the area on Four Square.</a:t>
            </a:r>
          </a:p>
        </p:txBody>
      </p:sp>
    </p:spTree>
    <p:extLst>
      <p:ext uri="{BB962C8B-B14F-4D97-AF65-F5344CB8AC3E}">
        <p14:creationId xmlns:p14="http://schemas.microsoft.com/office/powerpoint/2010/main" val="695426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44B64D"/>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DF860A9-907F-46ED-8C9E-F2ADBB7A2E66}"/>
              </a:ext>
            </a:extLst>
          </p:cNvPr>
          <p:cNvSpPr>
            <a:spLocks noGrp="1"/>
          </p:cNvSpPr>
          <p:nvPr>
            <p:ph type="title"/>
          </p:nvPr>
        </p:nvSpPr>
        <p:spPr>
          <a:xfrm>
            <a:off x="838200" y="401221"/>
            <a:ext cx="10515600" cy="1348065"/>
          </a:xfrm>
        </p:spPr>
        <p:txBody>
          <a:bodyPr>
            <a:normAutofit/>
          </a:bodyPr>
          <a:lstStyle/>
          <a:p>
            <a:r>
              <a:rPr lang="en-GB" sz="6800" dirty="0">
                <a:solidFill>
                  <a:schemeClr val="bg1"/>
                </a:solidFill>
              </a:rPr>
              <a:t>Methodology</a:t>
            </a:r>
          </a:p>
        </p:txBody>
      </p:sp>
      <p:sp>
        <p:nvSpPr>
          <p:cNvPr id="3" name="Content Placeholder 2">
            <a:extLst>
              <a:ext uri="{FF2B5EF4-FFF2-40B4-BE49-F238E27FC236}">
                <a16:creationId xmlns:a16="http://schemas.microsoft.com/office/drawing/2014/main" id="{0CFC23F0-C571-49E7-A395-E17ACBD8DEA8}"/>
              </a:ext>
            </a:extLst>
          </p:cNvPr>
          <p:cNvSpPr>
            <a:spLocks noGrp="1"/>
          </p:cNvSpPr>
          <p:nvPr>
            <p:ph idx="1"/>
          </p:nvPr>
        </p:nvSpPr>
        <p:spPr>
          <a:xfrm>
            <a:off x="203200" y="2456914"/>
            <a:ext cx="4127062" cy="2819279"/>
          </a:xfrm>
        </p:spPr>
        <p:txBody>
          <a:bodyPr>
            <a:normAutofit/>
          </a:bodyPr>
          <a:lstStyle/>
          <a:p>
            <a:pPr marL="0" indent="0">
              <a:buNone/>
            </a:pPr>
            <a:r>
              <a:rPr lang="en-GB" sz="1800" dirty="0">
                <a:effectLst/>
                <a:latin typeface="Arial" panose="020B0604020202020204" pitchFamily="34" charset="0"/>
                <a:ea typeface="Calibri" panose="020F0502020204030204" pitchFamily="34" charset="0"/>
              </a:rPr>
              <a:t>The final data used was composed of Postal Code, Average House Price, Latitude and Longitude. I used python folium to visualize the geographic details of Dublin and its regions, a circle marker and a label showing the name of each region was included in the map using latitude and longitude values to get the visuals.</a:t>
            </a:r>
          </a:p>
          <a:p>
            <a:endParaRPr lang="en-GB" dirty="0"/>
          </a:p>
        </p:txBody>
      </p:sp>
      <p:pic>
        <p:nvPicPr>
          <p:cNvPr id="6" name="Picture 5">
            <a:extLst>
              <a:ext uri="{FF2B5EF4-FFF2-40B4-BE49-F238E27FC236}">
                <a16:creationId xmlns:a16="http://schemas.microsoft.com/office/drawing/2014/main" id="{A171E26F-C58A-4CCC-8D87-CCF3CBA67489}"/>
              </a:ext>
            </a:extLst>
          </p:cNvPr>
          <p:cNvPicPr/>
          <p:nvPr/>
        </p:nvPicPr>
        <p:blipFill>
          <a:blip r:embed="rId2"/>
          <a:stretch>
            <a:fillRect/>
          </a:stretch>
        </p:blipFill>
        <p:spPr>
          <a:xfrm>
            <a:off x="4889881" y="2456914"/>
            <a:ext cx="6645910" cy="3999865"/>
          </a:xfrm>
          <a:prstGeom prst="rect">
            <a:avLst/>
          </a:prstGeom>
        </p:spPr>
      </p:pic>
    </p:spTree>
    <p:extLst>
      <p:ext uri="{BB962C8B-B14F-4D97-AF65-F5344CB8AC3E}">
        <p14:creationId xmlns:p14="http://schemas.microsoft.com/office/powerpoint/2010/main" val="2342198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44B64D"/>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567FB854-20F8-4E6B-B564-A71E564F569A}"/>
              </a:ext>
            </a:extLst>
          </p:cNvPr>
          <p:cNvSpPr>
            <a:spLocks noGrp="1"/>
          </p:cNvSpPr>
          <p:nvPr>
            <p:ph type="title"/>
          </p:nvPr>
        </p:nvSpPr>
        <p:spPr>
          <a:xfrm>
            <a:off x="838200" y="401221"/>
            <a:ext cx="10515600" cy="1348065"/>
          </a:xfrm>
        </p:spPr>
        <p:txBody>
          <a:bodyPr>
            <a:normAutofit/>
          </a:bodyPr>
          <a:lstStyle/>
          <a:p>
            <a:r>
              <a:rPr lang="en-GB" sz="6800" dirty="0">
                <a:solidFill>
                  <a:schemeClr val="bg1"/>
                </a:solidFill>
              </a:rPr>
              <a:t>Methodology</a:t>
            </a:r>
          </a:p>
        </p:txBody>
      </p:sp>
      <p:sp>
        <p:nvSpPr>
          <p:cNvPr id="3" name="Content Placeholder 2">
            <a:extLst>
              <a:ext uri="{FF2B5EF4-FFF2-40B4-BE49-F238E27FC236}">
                <a16:creationId xmlns:a16="http://schemas.microsoft.com/office/drawing/2014/main" id="{D208D611-8FEA-402E-9BD2-A9E7A69ED68A}"/>
              </a:ext>
            </a:extLst>
          </p:cNvPr>
          <p:cNvSpPr>
            <a:spLocks noGrp="1"/>
          </p:cNvSpPr>
          <p:nvPr>
            <p:ph idx="1"/>
          </p:nvPr>
        </p:nvSpPr>
        <p:spPr>
          <a:xfrm>
            <a:off x="838200" y="2586789"/>
            <a:ext cx="10515600" cy="3590174"/>
          </a:xfrm>
        </p:spPr>
        <p:txBody>
          <a:bodyPr>
            <a:normAutofit/>
          </a:bodyPr>
          <a:lstStyle/>
          <a:p>
            <a:pPr marL="0" indent="0">
              <a:buNone/>
            </a:pPr>
            <a:r>
              <a:rPr lang="en-GB" sz="1800" dirty="0">
                <a:effectLst/>
                <a:latin typeface="Arial" panose="020B0604020202020204" pitchFamily="34" charset="0"/>
                <a:ea typeface="Calibri" panose="020F0502020204030204" pitchFamily="34" charset="0"/>
              </a:rPr>
              <a:t>Next, I utilized the Foursquare API to explore each region and compared them in order to find similarities. It was considered a limit of 200 venues and a radius of 750m around the centre of each neighbourhood given by the scrapped latitude and longitude.</a:t>
            </a:r>
            <a:endParaRPr lang="en-GB" dirty="0"/>
          </a:p>
        </p:txBody>
      </p:sp>
      <p:pic>
        <p:nvPicPr>
          <p:cNvPr id="6" name="Picture 5">
            <a:extLst>
              <a:ext uri="{FF2B5EF4-FFF2-40B4-BE49-F238E27FC236}">
                <a16:creationId xmlns:a16="http://schemas.microsoft.com/office/drawing/2014/main" id="{F35A4CF9-CFD8-4ECC-9CE6-412756E4CB80}"/>
              </a:ext>
            </a:extLst>
          </p:cNvPr>
          <p:cNvPicPr/>
          <p:nvPr/>
        </p:nvPicPr>
        <p:blipFill>
          <a:blip r:embed="rId2"/>
          <a:stretch>
            <a:fillRect/>
          </a:stretch>
        </p:blipFill>
        <p:spPr>
          <a:xfrm>
            <a:off x="1603721" y="3843951"/>
            <a:ext cx="8981510" cy="2208742"/>
          </a:xfrm>
          <a:prstGeom prst="rect">
            <a:avLst/>
          </a:prstGeom>
        </p:spPr>
      </p:pic>
    </p:spTree>
    <p:extLst>
      <p:ext uri="{BB962C8B-B14F-4D97-AF65-F5344CB8AC3E}">
        <p14:creationId xmlns:p14="http://schemas.microsoft.com/office/powerpoint/2010/main" val="3131290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44B64D"/>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BCACA37-4835-40F9-ADE4-4B11A6FB1E21}"/>
              </a:ext>
            </a:extLst>
          </p:cNvPr>
          <p:cNvSpPr>
            <a:spLocks noGrp="1"/>
          </p:cNvSpPr>
          <p:nvPr>
            <p:ph type="title"/>
          </p:nvPr>
        </p:nvSpPr>
        <p:spPr>
          <a:xfrm>
            <a:off x="838200" y="401221"/>
            <a:ext cx="10515600" cy="1348065"/>
          </a:xfrm>
        </p:spPr>
        <p:txBody>
          <a:bodyPr>
            <a:normAutofit/>
          </a:bodyPr>
          <a:lstStyle/>
          <a:p>
            <a:r>
              <a:rPr lang="en-GB" sz="6800" dirty="0">
                <a:solidFill>
                  <a:schemeClr val="bg1"/>
                </a:solidFill>
              </a:rPr>
              <a:t>Methodology</a:t>
            </a:r>
          </a:p>
        </p:txBody>
      </p:sp>
      <p:sp>
        <p:nvSpPr>
          <p:cNvPr id="3" name="Content Placeholder 2">
            <a:extLst>
              <a:ext uri="{FF2B5EF4-FFF2-40B4-BE49-F238E27FC236}">
                <a16:creationId xmlns:a16="http://schemas.microsoft.com/office/drawing/2014/main" id="{6E8E4D76-D7F5-4CA3-8FE6-B3ADB80B356C}"/>
              </a:ext>
            </a:extLst>
          </p:cNvPr>
          <p:cNvSpPr>
            <a:spLocks noGrp="1"/>
          </p:cNvSpPr>
          <p:nvPr>
            <p:ph idx="1"/>
          </p:nvPr>
        </p:nvSpPr>
        <p:spPr>
          <a:xfrm>
            <a:off x="838200" y="2586789"/>
            <a:ext cx="10515600" cy="3590174"/>
          </a:xfrm>
        </p:spPr>
        <p:txBody>
          <a:bodyPr>
            <a:normAutofit/>
          </a:bodyPr>
          <a:lstStyle/>
          <a:p>
            <a:pPr marL="0" indent="0">
              <a:buNone/>
            </a:pPr>
            <a:r>
              <a:rPr lang="en-GB" sz="1800" dirty="0">
                <a:effectLst/>
                <a:latin typeface="Arial" panose="020B0604020202020204" pitchFamily="34" charset="0"/>
                <a:ea typeface="Calibri" panose="020F0502020204030204" pitchFamily="34" charset="0"/>
              </a:rPr>
              <a:t>In summary, 138 unique categories were returned by Foursquare. A table showing the top 10 most common venue category for each region was created .</a:t>
            </a:r>
          </a:p>
          <a:p>
            <a:endParaRPr lang="en-GB" dirty="0"/>
          </a:p>
        </p:txBody>
      </p:sp>
      <p:pic>
        <p:nvPicPr>
          <p:cNvPr id="6" name="Picture 5">
            <a:extLst>
              <a:ext uri="{FF2B5EF4-FFF2-40B4-BE49-F238E27FC236}">
                <a16:creationId xmlns:a16="http://schemas.microsoft.com/office/drawing/2014/main" id="{5079A54E-361F-43FA-8A94-162BCA3E7E42}"/>
              </a:ext>
            </a:extLst>
          </p:cNvPr>
          <p:cNvPicPr/>
          <p:nvPr/>
        </p:nvPicPr>
        <p:blipFill>
          <a:blip r:embed="rId2"/>
          <a:stretch>
            <a:fillRect/>
          </a:stretch>
        </p:blipFill>
        <p:spPr>
          <a:xfrm>
            <a:off x="2316688" y="3429000"/>
            <a:ext cx="7558623" cy="2911168"/>
          </a:xfrm>
          <a:prstGeom prst="rect">
            <a:avLst/>
          </a:prstGeom>
        </p:spPr>
      </p:pic>
    </p:spTree>
    <p:extLst>
      <p:ext uri="{BB962C8B-B14F-4D97-AF65-F5344CB8AC3E}">
        <p14:creationId xmlns:p14="http://schemas.microsoft.com/office/powerpoint/2010/main" val="1966241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44B64D"/>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FF5F99B0-58AC-44A2-8374-A34CCABF0F1B}"/>
              </a:ext>
            </a:extLst>
          </p:cNvPr>
          <p:cNvSpPr>
            <a:spLocks noGrp="1"/>
          </p:cNvSpPr>
          <p:nvPr>
            <p:ph type="title"/>
          </p:nvPr>
        </p:nvSpPr>
        <p:spPr>
          <a:xfrm>
            <a:off x="838200" y="401221"/>
            <a:ext cx="10515600" cy="1348065"/>
          </a:xfrm>
        </p:spPr>
        <p:txBody>
          <a:bodyPr>
            <a:normAutofit/>
          </a:bodyPr>
          <a:lstStyle/>
          <a:p>
            <a:r>
              <a:rPr lang="en-GB" sz="6800" dirty="0">
                <a:solidFill>
                  <a:schemeClr val="bg1"/>
                </a:solidFill>
              </a:rPr>
              <a:t>Methodology</a:t>
            </a:r>
          </a:p>
        </p:txBody>
      </p:sp>
      <p:sp>
        <p:nvSpPr>
          <p:cNvPr id="3" name="Content Placeholder 2">
            <a:extLst>
              <a:ext uri="{FF2B5EF4-FFF2-40B4-BE49-F238E27FC236}">
                <a16:creationId xmlns:a16="http://schemas.microsoft.com/office/drawing/2014/main" id="{228F0B56-654E-4E28-AEEE-1839BE27BB2E}"/>
              </a:ext>
            </a:extLst>
          </p:cNvPr>
          <p:cNvSpPr>
            <a:spLocks noGrp="1"/>
          </p:cNvSpPr>
          <p:nvPr>
            <p:ph idx="1"/>
          </p:nvPr>
        </p:nvSpPr>
        <p:spPr>
          <a:xfrm>
            <a:off x="113929" y="2448910"/>
            <a:ext cx="5362903" cy="4024218"/>
          </a:xfrm>
        </p:spPr>
        <p:txBody>
          <a:bodyPr>
            <a:normAutofit/>
          </a:bodyPr>
          <a:lstStyle/>
          <a:p>
            <a:pPr marL="0" indent="0">
              <a:buNone/>
            </a:pPr>
            <a:r>
              <a:rPr lang="en-GB" sz="1800" dirty="0">
                <a:effectLst/>
                <a:latin typeface="Arial" panose="020B0604020202020204" pitchFamily="34" charset="0"/>
                <a:ea typeface="Calibri" panose="020F0502020204030204" pitchFamily="34" charset="0"/>
              </a:rPr>
              <a:t>Next, I merged this table with the average house price table for obtaining a more complete understanding of the data and it was created a map showing the average house price and the 3 most common venues.</a:t>
            </a:r>
          </a:p>
          <a:p>
            <a:endParaRPr lang="en-GB" dirty="0"/>
          </a:p>
        </p:txBody>
      </p:sp>
      <p:pic>
        <p:nvPicPr>
          <p:cNvPr id="6" name="Picture 5">
            <a:extLst>
              <a:ext uri="{FF2B5EF4-FFF2-40B4-BE49-F238E27FC236}">
                <a16:creationId xmlns:a16="http://schemas.microsoft.com/office/drawing/2014/main" id="{9A0E73B3-EE30-41FB-9D6F-4882207CDFB4}"/>
              </a:ext>
            </a:extLst>
          </p:cNvPr>
          <p:cNvPicPr/>
          <p:nvPr/>
        </p:nvPicPr>
        <p:blipFill>
          <a:blip r:embed="rId2"/>
          <a:stretch>
            <a:fillRect/>
          </a:stretch>
        </p:blipFill>
        <p:spPr>
          <a:xfrm>
            <a:off x="5749159" y="2347414"/>
            <a:ext cx="6328912" cy="4372652"/>
          </a:xfrm>
          <a:prstGeom prst="rect">
            <a:avLst/>
          </a:prstGeom>
        </p:spPr>
      </p:pic>
    </p:spTree>
    <p:extLst>
      <p:ext uri="{BB962C8B-B14F-4D97-AF65-F5344CB8AC3E}">
        <p14:creationId xmlns:p14="http://schemas.microsoft.com/office/powerpoint/2010/main" val="1060580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44B64D"/>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FF5F99B0-58AC-44A2-8374-A34CCABF0F1B}"/>
              </a:ext>
            </a:extLst>
          </p:cNvPr>
          <p:cNvSpPr>
            <a:spLocks noGrp="1"/>
          </p:cNvSpPr>
          <p:nvPr>
            <p:ph type="title"/>
          </p:nvPr>
        </p:nvSpPr>
        <p:spPr>
          <a:xfrm>
            <a:off x="838200" y="401221"/>
            <a:ext cx="10515600" cy="1348065"/>
          </a:xfrm>
        </p:spPr>
        <p:txBody>
          <a:bodyPr>
            <a:normAutofit/>
          </a:bodyPr>
          <a:lstStyle/>
          <a:p>
            <a:r>
              <a:rPr lang="en-GB" sz="6800" dirty="0">
                <a:solidFill>
                  <a:schemeClr val="bg1"/>
                </a:solidFill>
              </a:rPr>
              <a:t>Conclusion</a:t>
            </a:r>
          </a:p>
        </p:txBody>
      </p:sp>
      <p:sp>
        <p:nvSpPr>
          <p:cNvPr id="3" name="Content Placeholder 2">
            <a:extLst>
              <a:ext uri="{FF2B5EF4-FFF2-40B4-BE49-F238E27FC236}">
                <a16:creationId xmlns:a16="http://schemas.microsoft.com/office/drawing/2014/main" id="{228F0B56-654E-4E28-AEEE-1839BE27BB2E}"/>
              </a:ext>
            </a:extLst>
          </p:cNvPr>
          <p:cNvSpPr>
            <a:spLocks noGrp="1"/>
          </p:cNvSpPr>
          <p:nvPr>
            <p:ph idx="1"/>
          </p:nvPr>
        </p:nvSpPr>
        <p:spPr>
          <a:xfrm>
            <a:off x="838200" y="2586789"/>
            <a:ext cx="10515600" cy="3590174"/>
          </a:xfrm>
        </p:spPr>
        <p:txBody>
          <a:bodyPr>
            <a:normAutofit/>
          </a:bodyPr>
          <a:lstStyle/>
          <a:p>
            <a:pPr marL="0" indent="0">
              <a:lnSpc>
                <a:spcPct val="107000"/>
              </a:lnSpc>
              <a:spcAft>
                <a:spcPts val="800"/>
              </a:spcAft>
              <a:buNone/>
            </a:pPr>
            <a:r>
              <a:rPr lang="en-GB" sz="1800" dirty="0">
                <a:effectLst/>
                <a:latin typeface="Arial" panose="020B0604020202020204" pitchFamily="34" charset="0"/>
                <a:ea typeface="Calibri" panose="020F0502020204030204" pitchFamily="34" charset="0"/>
              </a:rPr>
              <a:t>As a result, Dublin 22 really captures our attention as it has the lowest average house, which can be appealing to Dublin residents, and it doesn’t have a pharmacy nor a pub in the top 10 venues, which are potential businesses for investors, so they should proceed with further market analysis, evaluating other factors can impact on the final business decision.</a:t>
            </a:r>
          </a:p>
          <a:p>
            <a:pPr marL="0" indent="0">
              <a:buNone/>
            </a:pPr>
            <a:endParaRPr lang="en-GB" dirty="0"/>
          </a:p>
        </p:txBody>
      </p:sp>
      <p:pic>
        <p:nvPicPr>
          <p:cNvPr id="7" name="Picture 6">
            <a:extLst>
              <a:ext uri="{FF2B5EF4-FFF2-40B4-BE49-F238E27FC236}">
                <a16:creationId xmlns:a16="http://schemas.microsoft.com/office/drawing/2014/main" id="{98E475D6-C8B6-425A-96D5-75BC66FE6A50}"/>
              </a:ext>
            </a:extLst>
          </p:cNvPr>
          <p:cNvPicPr/>
          <p:nvPr/>
        </p:nvPicPr>
        <p:blipFill>
          <a:blip r:embed="rId2"/>
          <a:stretch>
            <a:fillRect/>
          </a:stretch>
        </p:blipFill>
        <p:spPr>
          <a:xfrm>
            <a:off x="923925" y="4046536"/>
            <a:ext cx="6804000" cy="648000"/>
          </a:xfrm>
          <a:prstGeom prst="rect">
            <a:avLst/>
          </a:prstGeom>
        </p:spPr>
      </p:pic>
    </p:spTree>
    <p:extLst>
      <p:ext uri="{BB962C8B-B14F-4D97-AF65-F5344CB8AC3E}">
        <p14:creationId xmlns:p14="http://schemas.microsoft.com/office/powerpoint/2010/main" val="1043856998"/>
      </p:ext>
    </p:extLst>
  </p:cSld>
  <p:clrMapOvr>
    <a:masterClrMapping/>
  </p:clrMapOvr>
</p:sld>
</file>

<file path=ppt/theme/theme1.xml><?xml version="1.0" encoding="utf-8"?>
<a:theme xmlns:a="http://schemas.openxmlformats.org/drawingml/2006/main" name="SketchyVTI">
  <a:themeElements>
    <a:clrScheme name="AnalogousFromDarkSeedLeftStep">
      <a:dk1>
        <a:srgbClr val="000000"/>
      </a:dk1>
      <a:lt1>
        <a:srgbClr val="FFFFFF"/>
      </a:lt1>
      <a:dk2>
        <a:srgbClr val="413024"/>
      </a:dk2>
      <a:lt2>
        <a:srgbClr val="E8E2E8"/>
      </a:lt2>
      <a:accent1>
        <a:srgbClr val="44B64D"/>
      </a:accent1>
      <a:accent2>
        <a:srgbClr val="62B438"/>
      </a:accent2>
      <a:accent3>
        <a:srgbClr val="91AB40"/>
      </a:accent3>
      <a:accent4>
        <a:srgbClr val="B49E38"/>
      </a:accent4>
      <a:accent5>
        <a:srgbClr val="C67D4A"/>
      </a:accent5>
      <a:accent6>
        <a:srgbClr val="B43839"/>
      </a:accent6>
      <a:hlink>
        <a:srgbClr val="A67737"/>
      </a:hlink>
      <a:folHlink>
        <a:srgbClr val="7F7F7F"/>
      </a:folHlink>
    </a:clrScheme>
    <a:fontScheme name="Sketchy_SerifHand">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1</TotalTime>
  <Words>749</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Modern Love</vt:lpstr>
      <vt:lpstr>The Hand</vt:lpstr>
      <vt:lpstr>SketchyVTI</vt:lpstr>
      <vt:lpstr>Average House Price and Most Common Venues in Dublin</vt:lpstr>
      <vt:lpstr>Background</vt:lpstr>
      <vt:lpstr>Data Source</vt:lpstr>
      <vt:lpstr>Data Cleaning &amp; Preparation</vt:lpstr>
      <vt:lpstr>Methodology</vt:lpstr>
      <vt:lpstr>Methodology</vt:lpstr>
      <vt:lpstr>Methodology</vt:lpstr>
      <vt:lpstr>Methodology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Average House Price and Most Common Venues in Dublin</dc:title>
  <dc:creator>Alexandre Baraona</dc:creator>
  <cp:lastModifiedBy>Alexandre Baraona</cp:lastModifiedBy>
  <cp:revision>1</cp:revision>
  <dcterms:created xsi:type="dcterms:W3CDTF">2020-07-05T15:31:06Z</dcterms:created>
  <dcterms:modified xsi:type="dcterms:W3CDTF">2020-07-05T15:32:24Z</dcterms:modified>
</cp:coreProperties>
</file>