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5" r:id="rId1"/>
  </p:sldMasterIdLst>
  <p:notesMasterIdLst>
    <p:notesMasterId r:id="rId47"/>
  </p:notesMasterIdLst>
  <p:sldIdLst>
    <p:sldId id="307" r:id="rId2"/>
    <p:sldId id="311" r:id="rId3"/>
    <p:sldId id="308" r:id="rId4"/>
    <p:sldId id="309" r:id="rId5"/>
    <p:sldId id="301" r:id="rId6"/>
    <p:sldId id="300" r:id="rId7"/>
    <p:sldId id="256" r:id="rId8"/>
    <p:sldId id="302" r:id="rId9"/>
    <p:sldId id="303" r:id="rId10"/>
    <p:sldId id="298" r:id="rId11"/>
    <p:sldId id="304" r:id="rId12"/>
    <p:sldId id="313" r:id="rId13"/>
    <p:sldId id="305" r:id="rId14"/>
    <p:sldId id="306" r:id="rId15"/>
    <p:sldId id="312" r:id="rId16"/>
    <p:sldId id="310" r:id="rId17"/>
    <p:sldId id="285" r:id="rId18"/>
    <p:sldId id="293" r:id="rId19"/>
    <p:sldId id="289" r:id="rId20"/>
    <p:sldId id="291" r:id="rId21"/>
    <p:sldId id="297" r:id="rId22"/>
    <p:sldId id="295" r:id="rId23"/>
    <p:sldId id="287" r:id="rId24"/>
    <p:sldId id="294" r:id="rId25"/>
    <p:sldId id="292" r:id="rId26"/>
    <p:sldId id="257" r:id="rId27"/>
    <p:sldId id="280" r:id="rId28"/>
    <p:sldId id="281" r:id="rId29"/>
    <p:sldId id="282" r:id="rId30"/>
    <p:sldId id="283" r:id="rId31"/>
    <p:sldId id="279" r:id="rId32"/>
    <p:sldId id="276" r:id="rId33"/>
    <p:sldId id="263" r:id="rId34"/>
    <p:sldId id="272" r:id="rId35"/>
    <p:sldId id="273" r:id="rId36"/>
    <p:sldId id="265" r:id="rId37"/>
    <p:sldId id="274" r:id="rId38"/>
    <p:sldId id="271" r:id="rId39"/>
    <p:sldId id="275" r:id="rId40"/>
    <p:sldId id="270" r:id="rId41"/>
    <p:sldId id="259" r:id="rId42"/>
    <p:sldId id="262" r:id="rId43"/>
    <p:sldId id="260" r:id="rId44"/>
    <p:sldId id="264" r:id="rId45"/>
    <p:sldId id="26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4177"/>
    <a:srgbClr val="CE9C00"/>
    <a:srgbClr val="C2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20"/>
    <p:restoredTop sz="80959"/>
  </p:normalViewPr>
  <p:slideViewPr>
    <p:cSldViewPr snapToGrid="0" snapToObjects="1" showGuides="1">
      <p:cViewPr varScale="1">
        <p:scale>
          <a:sx n="100" d="100"/>
          <a:sy n="100" d="100"/>
        </p:scale>
        <p:origin x="9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2.xml.rels><?xml version="1.0" encoding="UTF-8" standalone="yes"?>
<Relationships xmlns="http://schemas.openxmlformats.org/package/2006/relationships"><Relationship Id="rId1" Type="http://schemas.openxmlformats.org/officeDocument/2006/relationships/slide" Target="../slides/slide4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FC75D1-8FE0-F34A-9144-F04C87FB39CD}" type="doc">
      <dgm:prSet loTypeId="urn:microsoft.com/office/officeart/2005/8/layout/hChevron3" loCatId="" qsTypeId="urn:microsoft.com/office/officeart/2005/8/quickstyle/simple1" qsCatId="simple" csTypeId="urn:microsoft.com/office/officeart/2005/8/colors/colorful1" csCatId="colorful" phldr="1"/>
      <dgm:spPr/>
      <dgm:t>
        <a:bodyPr/>
        <a:lstStyle/>
        <a:p>
          <a:endParaRPr lang="en-US"/>
        </a:p>
      </dgm:t>
    </dgm:pt>
    <dgm:pt modelId="{2AD7F225-5FF0-F844-98B2-A8DCD45D709D}">
      <dgm:prSet phldrT="[Text]" custT="1"/>
      <dgm:spPr/>
      <dgm:t>
        <a:bodyPr/>
        <a:lstStyle/>
        <a:p>
          <a:r>
            <a:rPr lang="en-US" sz="1600" dirty="0"/>
            <a:t>Define the Goal</a:t>
          </a:r>
        </a:p>
      </dgm:t>
    </dgm:pt>
    <dgm:pt modelId="{0FB37A5F-DB7A-D44B-BA0E-D88387C388E1}" type="parTrans" cxnId="{813D042B-2867-8F47-9611-798E3755DDE2}">
      <dgm:prSet/>
      <dgm:spPr/>
      <dgm:t>
        <a:bodyPr/>
        <a:lstStyle/>
        <a:p>
          <a:endParaRPr lang="en-US"/>
        </a:p>
      </dgm:t>
    </dgm:pt>
    <dgm:pt modelId="{F1EA3F86-B20B-A542-9574-54C7C057FC99}" type="sibTrans" cxnId="{813D042B-2867-8F47-9611-798E3755DDE2}">
      <dgm:prSet/>
      <dgm:spPr/>
      <dgm:t>
        <a:bodyPr/>
        <a:lstStyle/>
        <a:p>
          <a:endParaRPr lang="en-US"/>
        </a:p>
      </dgm:t>
    </dgm:pt>
    <dgm:pt modelId="{6202F196-04F2-7E48-91C2-646A9814A6CD}">
      <dgm:prSet phldrT="[Text]" custT="1"/>
      <dgm:spPr/>
      <dgm:t>
        <a:bodyPr/>
        <a:lstStyle/>
        <a:p>
          <a:r>
            <a:rPr lang="en-US" sz="1600" dirty="0"/>
            <a:t>Collect and Manage Data</a:t>
          </a:r>
        </a:p>
      </dgm:t>
    </dgm:pt>
    <dgm:pt modelId="{5235241A-E52D-D346-A228-8DBCF354D69C}" type="parTrans" cxnId="{FACFD5C6-A2F0-1A4F-A137-1E653EA702CF}">
      <dgm:prSet/>
      <dgm:spPr/>
      <dgm:t>
        <a:bodyPr/>
        <a:lstStyle/>
        <a:p>
          <a:endParaRPr lang="en-US"/>
        </a:p>
      </dgm:t>
    </dgm:pt>
    <dgm:pt modelId="{A8DA3AE4-7B83-2A45-ADFB-E2FF4D41738E}" type="sibTrans" cxnId="{FACFD5C6-A2F0-1A4F-A137-1E653EA702CF}">
      <dgm:prSet/>
      <dgm:spPr/>
      <dgm:t>
        <a:bodyPr/>
        <a:lstStyle/>
        <a:p>
          <a:endParaRPr lang="en-US"/>
        </a:p>
      </dgm:t>
    </dgm:pt>
    <dgm:pt modelId="{10F1AB81-84B1-2A47-A3F1-5907B1B06BB2}">
      <dgm:prSet phldrT="[Text]" custT="1"/>
      <dgm:spPr/>
      <dgm:t>
        <a:bodyPr anchor="ctr"/>
        <a:lstStyle/>
        <a:p>
          <a:pPr algn="ctr"/>
          <a:r>
            <a:rPr lang="en-US" sz="1600" dirty="0"/>
            <a:t>Build the Model</a:t>
          </a:r>
        </a:p>
      </dgm:t>
    </dgm:pt>
    <dgm:pt modelId="{A44253C7-E719-8646-9611-718D50AB401A}" type="parTrans" cxnId="{A6E4F7A2-36FD-084D-B253-739A39D38744}">
      <dgm:prSet/>
      <dgm:spPr/>
      <dgm:t>
        <a:bodyPr/>
        <a:lstStyle/>
        <a:p>
          <a:endParaRPr lang="en-US"/>
        </a:p>
      </dgm:t>
    </dgm:pt>
    <dgm:pt modelId="{18F197E5-DB56-0248-971B-0FEA4AED7973}" type="sibTrans" cxnId="{A6E4F7A2-36FD-084D-B253-739A39D38744}">
      <dgm:prSet/>
      <dgm:spPr/>
      <dgm:t>
        <a:bodyPr/>
        <a:lstStyle/>
        <a:p>
          <a:endParaRPr lang="en-US"/>
        </a:p>
      </dgm:t>
    </dgm:pt>
    <dgm:pt modelId="{95888B43-E682-CC4F-8DD5-8B797737C9E5}">
      <dgm:prSet phldrT="[Text]" custT="1"/>
      <dgm:spPr/>
      <dgm:t>
        <a:bodyPr/>
        <a:lstStyle/>
        <a:p>
          <a:pPr algn="ctr"/>
          <a:r>
            <a:rPr lang="en-US" sz="1600" dirty="0"/>
            <a:t>Evaluate the Model</a:t>
          </a:r>
        </a:p>
      </dgm:t>
    </dgm:pt>
    <dgm:pt modelId="{F78300F6-1617-C84A-B882-8C3462C4D7DB}" type="parTrans" cxnId="{3AC6FE2D-6DC9-6F48-8900-8934523611BA}">
      <dgm:prSet/>
      <dgm:spPr/>
      <dgm:t>
        <a:bodyPr/>
        <a:lstStyle/>
        <a:p>
          <a:endParaRPr lang="en-US"/>
        </a:p>
      </dgm:t>
    </dgm:pt>
    <dgm:pt modelId="{1283655D-E41A-CB47-A682-892AED284EF7}" type="sibTrans" cxnId="{3AC6FE2D-6DC9-6F48-8900-8934523611BA}">
      <dgm:prSet/>
      <dgm:spPr/>
      <dgm:t>
        <a:bodyPr/>
        <a:lstStyle/>
        <a:p>
          <a:endParaRPr lang="en-US"/>
        </a:p>
      </dgm:t>
    </dgm:pt>
    <dgm:pt modelId="{5850C3C5-79EF-5245-BFA2-6C9FDD5609F3}">
      <dgm:prSet phldrT="[Text]" custT="1"/>
      <dgm:spPr/>
      <dgm:t>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t>Present Results</a:t>
          </a:r>
        </a:p>
      </dgm:t>
    </dgm:pt>
    <dgm:pt modelId="{030858F1-5F3A-384A-B0B6-E343EC10FCCC}" type="parTrans" cxnId="{C5722A43-E2F2-044E-B02A-FBAE677341AF}">
      <dgm:prSet/>
      <dgm:spPr/>
      <dgm:t>
        <a:bodyPr/>
        <a:lstStyle/>
        <a:p>
          <a:endParaRPr lang="en-US"/>
        </a:p>
      </dgm:t>
    </dgm:pt>
    <dgm:pt modelId="{100FF6CC-4032-7E4A-ACE1-79D7B1FF14C7}" type="sibTrans" cxnId="{C5722A43-E2F2-044E-B02A-FBAE677341AF}">
      <dgm:prSet/>
      <dgm:spPr/>
      <dgm:t>
        <a:bodyPr/>
        <a:lstStyle/>
        <a:p>
          <a:endParaRPr lang="en-US"/>
        </a:p>
      </dgm:t>
    </dgm:pt>
    <dgm:pt modelId="{3D178F7E-97B5-2F44-BA40-2F6A33466C39}">
      <dgm:prSet custT="1"/>
      <dgm:spPr/>
      <dgm:t>
        <a:bodyPr/>
        <a:lstStyle/>
        <a:p>
          <a:r>
            <a:rPr lang="en-US" sz="1600" dirty="0"/>
            <a:t>Deploy and Maintain the model</a:t>
          </a:r>
        </a:p>
      </dgm:t>
    </dgm:pt>
    <dgm:pt modelId="{EE1B3EEF-A627-7241-ABEC-626526D74E75}" type="parTrans" cxnId="{0204E997-6D06-624A-BE38-2C71F5BA8330}">
      <dgm:prSet/>
      <dgm:spPr/>
      <dgm:t>
        <a:bodyPr/>
        <a:lstStyle/>
        <a:p>
          <a:endParaRPr lang="en-US"/>
        </a:p>
      </dgm:t>
    </dgm:pt>
    <dgm:pt modelId="{EC522736-35AF-3241-A429-3E8ACCD27C78}" type="sibTrans" cxnId="{0204E997-6D06-624A-BE38-2C71F5BA8330}">
      <dgm:prSet/>
      <dgm:spPr/>
      <dgm:t>
        <a:bodyPr/>
        <a:lstStyle/>
        <a:p>
          <a:endParaRPr lang="en-US"/>
        </a:p>
      </dgm:t>
    </dgm:pt>
    <dgm:pt modelId="{0210C762-2301-0243-8723-2858F115A8A3}" type="pres">
      <dgm:prSet presAssocID="{ABFC75D1-8FE0-F34A-9144-F04C87FB39CD}" presName="Name0" presStyleCnt="0">
        <dgm:presLayoutVars>
          <dgm:dir/>
          <dgm:resizeHandles val="exact"/>
        </dgm:presLayoutVars>
      </dgm:prSet>
      <dgm:spPr/>
    </dgm:pt>
    <dgm:pt modelId="{74706536-0B00-0249-ACB5-030784415A98}" type="pres">
      <dgm:prSet presAssocID="{2AD7F225-5FF0-F844-98B2-A8DCD45D709D}" presName="parTxOnly" presStyleLbl="node1" presStyleIdx="0" presStyleCnt="6">
        <dgm:presLayoutVars>
          <dgm:bulletEnabled val="1"/>
        </dgm:presLayoutVars>
      </dgm:prSet>
      <dgm:spPr/>
    </dgm:pt>
    <dgm:pt modelId="{833F4CB4-2BAA-BD43-B132-D377C632B366}" type="pres">
      <dgm:prSet presAssocID="{F1EA3F86-B20B-A542-9574-54C7C057FC99}" presName="parSpace" presStyleCnt="0"/>
      <dgm:spPr/>
    </dgm:pt>
    <dgm:pt modelId="{C3D46272-FE18-C24C-88DC-4494B7F90A44}" type="pres">
      <dgm:prSet presAssocID="{6202F196-04F2-7E48-91C2-646A9814A6CD}" presName="parTxOnly" presStyleLbl="node1" presStyleIdx="1" presStyleCnt="6">
        <dgm:presLayoutVars>
          <dgm:bulletEnabled val="1"/>
        </dgm:presLayoutVars>
      </dgm:prSet>
      <dgm:spPr/>
    </dgm:pt>
    <dgm:pt modelId="{71E2D0D5-B4D1-AE47-A39E-F26882FF5755}" type="pres">
      <dgm:prSet presAssocID="{A8DA3AE4-7B83-2A45-ADFB-E2FF4D41738E}" presName="parSpace" presStyleCnt="0"/>
      <dgm:spPr/>
    </dgm:pt>
    <dgm:pt modelId="{092387E4-2585-8040-9776-6ABE986C61ED}" type="pres">
      <dgm:prSet presAssocID="{10F1AB81-84B1-2A47-A3F1-5907B1B06BB2}" presName="parTxOnly" presStyleLbl="node1" presStyleIdx="2" presStyleCnt="6">
        <dgm:presLayoutVars>
          <dgm:bulletEnabled val="1"/>
        </dgm:presLayoutVars>
      </dgm:prSet>
      <dgm:spPr/>
    </dgm:pt>
    <dgm:pt modelId="{2762C025-6257-594D-92AD-12AC5CDD2092}" type="pres">
      <dgm:prSet presAssocID="{18F197E5-DB56-0248-971B-0FEA4AED7973}" presName="parSpace" presStyleCnt="0"/>
      <dgm:spPr/>
    </dgm:pt>
    <dgm:pt modelId="{29678DCB-39E6-1D4A-8C9C-C83A9CD23E40}" type="pres">
      <dgm:prSet presAssocID="{95888B43-E682-CC4F-8DD5-8B797737C9E5}" presName="parTxOnly" presStyleLbl="node1" presStyleIdx="3" presStyleCnt="6">
        <dgm:presLayoutVars>
          <dgm:bulletEnabled val="1"/>
        </dgm:presLayoutVars>
      </dgm:prSet>
      <dgm:spPr/>
    </dgm:pt>
    <dgm:pt modelId="{C52D2787-DEE5-154B-86B4-9D5EAD5C6EE0}" type="pres">
      <dgm:prSet presAssocID="{1283655D-E41A-CB47-A682-892AED284EF7}" presName="parSpace" presStyleCnt="0"/>
      <dgm:spPr/>
    </dgm:pt>
    <dgm:pt modelId="{CB76745B-925C-0246-8CC4-8D6315C0C5EE}" type="pres">
      <dgm:prSet presAssocID="{5850C3C5-79EF-5245-BFA2-6C9FDD5609F3}" presName="parTxOnly" presStyleLbl="node1" presStyleIdx="4" presStyleCnt="6">
        <dgm:presLayoutVars>
          <dgm:bulletEnabled val="1"/>
        </dgm:presLayoutVars>
      </dgm:prSet>
      <dgm:spPr/>
    </dgm:pt>
    <dgm:pt modelId="{34C55B8A-894B-2945-8CB8-CA8CC13303FC}" type="pres">
      <dgm:prSet presAssocID="{100FF6CC-4032-7E4A-ACE1-79D7B1FF14C7}" presName="parSpace" presStyleCnt="0"/>
      <dgm:spPr/>
    </dgm:pt>
    <dgm:pt modelId="{70625477-0633-C54A-B1B2-A077F4BF366F}" type="pres">
      <dgm:prSet presAssocID="{3D178F7E-97B5-2F44-BA40-2F6A33466C39}" presName="parTxOnly" presStyleLbl="node1" presStyleIdx="5" presStyleCnt="6">
        <dgm:presLayoutVars>
          <dgm:bulletEnabled val="1"/>
        </dgm:presLayoutVars>
      </dgm:prSet>
      <dgm:spPr/>
    </dgm:pt>
  </dgm:ptLst>
  <dgm:cxnLst>
    <dgm:cxn modelId="{29AE811A-F103-4C4D-B3DD-FA5C0E3D1C8E}" type="presOf" srcId="{5850C3C5-79EF-5245-BFA2-6C9FDD5609F3}" destId="{CB76745B-925C-0246-8CC4-8D6315C0C5EE}" srcOrd="0" destOrd="0" presId="urn:microsoft.com/office/officeart/2005/8/layout/hChevron3"/>
    <dgm:cxn modelId="{42068E1D-7C2A-674F-B46B-62100CC559BF}" type="presOf" srcId="{95888B43-E682-CC4F-8DD5-8B797737C9E5}" destId="{29678DCB-39E6-1D4A-8C9C-C83A9CD23E40}" srcOrd="0" destOrd="0" presId="urn:microsoft.com/office/officeart/2005/8/layout/hChevron3"/>
    <dgm:cxn modelId="{1F7F1A26-ACCA-4D47-A996-347716941FE0}" type="presOf" srcId="{ABFC75D1-8FE0-F34A-9144-F04C87FB39CD}" destId="{0210C762-2301-0243-8723-2858F115A8A3}" srcOrd="0" destOrd="0" presId="urn:microsoft.com/office/officeart/2005/8/layout/hChevron3"/>
    <dgm:cxn modelId="{813D042B-2867-8F47-9611-798E3755DDE2}" srcId="{ABFC75D1-8FE0-F34A-9144-F04C87FB39CD}" destId="{2AD7F225-5FF0-F844-98B2-A8DCD45D709D}" srcOrd="0" destOrd="0" parTransId="{0FB37A5F-DB7A-D44B-BA0E-D88387C388E1}" sibTransId="{F1EA3F86-B20B-A542-9574-54C7C057FC99}"/>
    <dgm:cxn modelId="{3AC6FE2D-6DC9-6F48-8900-8934523611BA}" srcId="{ABFC75D1-8FE0-F34A-9144-F04C87FB39CD}" destId="{95888B43-E682-CC4F-8DD5-8B797737C9E5}" srcOrd="3" destOrd="0" parTransId="{F78300F6-1617-C84A-B882-8C3462C4D7DB}" sibTransId="{1283655D-E41A-CB47-A682-892AED284EF7}"/>
    <dgm:cxn modelId="{C5722A43-E2F2-044E-B02A-FBAE677341AF}" srcId="{ABFC75D1-8FE0-F34A-9144-F04C87FB39CD}" destId="{5850C3C5-79EF-5245-BFA2-6C9FDD5609F3}" srcOrd="4" destOrd="0" parTransId="{030858F1-5F3A-384A-B0B6-E343EC10FCCC}" sibTransId="{100FF6CC-4032-7E4A-ACE1-79D7B1FF14C7}"/>
    <dgm:cxn modelId="{B5E4D15C-9ED4-2B4F-BC7C-87778BC41EC8}" type="presOf" srcId="{3D178F7E-97B5-2F44-BA40-2F6A33466C39}" destId="{70625477-0633-C54A-B1B2-A077F4BF366F}" srcOrd="0" destOrd="0" presId="urn:microsoft.com/office/officeart/2005/8/layout/hChevron3"/>
    <dgm:cxn modelId="{9A267B6A-5536-0648-8ED8-39AEC7782CA7}" type="presOf" srcId="{6202F196-04F2-7E48-91C2-646A9814A6CD}" destId="{C3D46272-FE18-C24C-88DC-4494B7F90A44}" srcOrd="0" destOrd="0" presId="urn:microsoft.com/office/officeart/2005/8/layout/hChevron3"/>
    <dgm:cxn modelId="{392BB770-F3E9-7447-B8D6-2869FD8CA1DA}" type="presOf" srcId="{10F1AB81-84B1-2A47-A3F1-5907B1B06BB2}" destId="{092387E4-2585-8040-9776-6ABE986C61ED}" srcOrd="0" destOrd="0" presId="urn:microsoft.com/office/officeart/2005/8/layout/hChevron3"/>
    <dgm:cxn modelId="{0204E997-6D06-624A-BE38-2C71F5BA8330}" srcId="{ABFC75D1-8FE0-F34A-9144-F04C87FB39CD}" destId="{3D178F7E-97B5-2F44-BA40-2F6A33466C39}" srcOrd="5" destOrd="0" parTransId="{EE1B3EEF-A627-7241-ABEC-626526D74E75}" sibTransId="{EC522736-35AF-3241-A429-3E8ACCD27C78}"/>
    <dgm:cxn modelId="{A6E4F7A2-36FD-084D-B253-739A39D38744}" srcId="{ABFC75D1-8FE0-F34A-9144-F04C87FB39CD}" destId="{10F1AB81-84B1-2A47-A3F1-5907B1B06BB2}" srcOrd="2" destOrd="0" parTransId="{A44253C7-E719-8646-9611-718D50AB401A}" sibTransId="{18F197E5-DB56-0248-971B-0FEA4AED7973}"/>
    <dgm:cxn modelId="{FACFD5C6-A2F0-1A4F-A137-1E653EA702CF}" srcId="{ABFC75D1-8FE0-F34A-9144-F04C87FB39CD}" destId="{6202F196-04F2-7E48-91C2-646A9814A6CD}" srcOrd="1" destOrd="0" parTransId="{5235241A-E52D-D346-A228-8DBCF354D69C}" sibTransId="{A8DA3AE4-7B83-2A45-ADFB-E2FF4D41738E}"/>
    <dgm:cxn modelId="{A11E29E3-CE6B-4B42-8B15-8199C981BB88}" type="presOf" srcId="{2AD7F225-5FF0-F844-98B2-A8DCD45D709D}" destId="{74706536-0B00-0249-ACB5-030784415A98}" srcOrd="0" destOrd="0" presId="urn:microsoft.com/office/officeart/2005/8/layout/hChevron3"/>
    <dgm:cxn modelId="{DE353CF2-C7DF-2040-8704-98486219BC9D}" type="presParOf" srcId="{0210C762-2301-0243-8723-2858F115A8A3}" destId="{74706536-0B00-0249-ACB5-030784415A98}" srcOrd="0" destOrd="0" presId="urn:microsoft.com/office/officeart/2005/8/layout/hChevron3"/>
    <dgm:cxn modelId="{95D97D98-E662-CE4D-BECE-0286225E103B}" type="presParOf" srcId="{0210C762-2301-0243-8723-2858F115A8A3}" destId="{833F4CB4-2BAA-BD43-B132-D377C632B366}" srcOrd="1" destOrd="0" presId="urn:microsoft.com/office/officeart/2005/8/layout/hChevron3"/>
    <dgm:cxn modelId="{D2F65010-B54A-274F-A1AF-8B4309B4A7B9}" type="presParOf" srcId="{0210C762-2301-0243-8723-2858F115A8A3}" destId="{C3D46272-FE18-C24C-88DC-4494B7F90A44}" srcOrd="2" destOrd="0" presId="urn:microsoft.com/office/officeart/2005/8/layout/hChevron3"/>
    <dgm:cxn modelId="{C7D13340-267F-0449-AA71-AEB1752EE850}" type="presParOf" srcId="{0210C762-2301-0243-8723-2858F115A8A3}" destId="{71E2D0D5-B4D1-AE47-A39E-F26882FF5755}" srcOrd="3" destOrd="0" presId="urn:microsoft.com/office/officeart/2005/8/layout/hChevron3"/>
    <dgm:cxn modelId="{49A549BD-2300-D646-84C3-F961E20D047B}" type="presParOf" srcId="{0210C762-2301-0243-8723-2858F115A8A3}" destId="{092387E4-2585-8040-9776-6ABE986C61ED}" srcOrd="4" destOrd="0" presId="urn:microsoft.com/office/officeart/2005/8/layout/hChevron3"/>
    <dgm:cxn modelId="{F2675BC0-578D-524B-BFA6-6846F278E1C0}" type="presParOf" srcId="{0210C762-2301-0243-8723-2858F115A8A3}" destId="{2762C025-6257-594D-92AD-12AC5CDD2092}" srcOrd="5" destOrd="0" presId="urn:microsoft.com/office/officeart/2005/8/layout/hChevron3"/>
    <dgm:cxn modelId="{A4FF2BC7-7FAC-AC47-9389-79C0B6C18D96}" type="presParOf" srcId="{0210C762-2301-0243-8723-2858F115A8A3}" destId="{29678DCB-39E6-1D4A-8C9C-C83A9CD23E40}" srcOrd="6" destOrd="0" presId="urn:microsoft.com/office/officeart/2005/8/layout/hChevron3"/>
    <dgm:cxn modelId="{D647D7B0-BD69-434F-B97E-3339D23DF62B}" type="presParOf" srcId="{0210C762-2301-0243-8723-2858F115A8A3}" destId="{C52D2787-DEE5-154B-86B4-9D5EAD5C6EE0}" srcOrd="7" destOrd="0" presId="urn:microsoft.com/office/officeart/2005/8/layout/hChevron3"/>
    <dgm:cxn modelId="{86432EED-EDDB-6146-AD5F-7ED3C2614B89}" type="presParOf" srcId="{0210C762-2301-0243-8723-2858F115A8A3}" destId="{CB76745B-925C-0246-8CC4-8D6315C0C5EE}" srcOrd="8" destOrd="0" presId="urn:microsoft.com/office/officeart/2005/8/layout/hChevron3"/>
    <dgm:cxn modelId="{90A24F8F-61D1-874A-8848-15A5F563DDD7}" type="presParOf" srcId="{0210C762-2301-0243-8723-2858F115A8A3}" destId="{34C55B8A-894B-2945-8CB8-CA8CC13303FC}" srcOrd="9" destOrd="0" presId="urn:microsoft.com/office/officeart/2005/8/layout/hChevron3"/>
    <dgm:cxn modelId="{F2817702-9638-C642-B19A-6608AB45798F}" type="presParOf" srcId="{0210C762-2301-0243-8723-2858F115A8A3}" destId="{70625477-0633-C54A-B1B2-A077F4BF366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FC75D1-8FE0-F34A-9144-F04C87FB39CD}" type="doc">
      <dgm:prSet loTypeId="urn:microsoft.com/office/officeart/2005/8/layout/cycle3" loCatId="" qsTypeId="urn:microsoft.com/office/officeart/2005/8/quickstyle/simple1" qsCatId="simple" csTypeId="urn:microsoft.com/office/officeart/2005/8/colors/colorful1" csCatId="colorful" phldr="1"/>
      <dgm:spPr/>
      <dgm:t>
        <a:bodyPr/>
        <a:lstStyle/>
        <a:p>
          <a:endParaRPr lang="en-US"/>
        </a:p>
      </dgm:t>
    </dgm:pt>
    <dgm:pt modelId="{2AD7F225-5FF0-F844-98B2-A8DCD45D709D}">
      <dgm:prSet phldrT="[Text]" custT="1"/>
      <dgm:spPr/>
      <dgm:t>
        <a:bodyPr/>
        <a:lstStyle/>
        <a:p>
          <a:r>
            <a:rPr lang="en-US" sz="1600" dirty="0"/>
            <a:t>Understand the problem</a:t>
          </a:r>
        </a:p>
      </dgm:t>
    </dgm:pt>
    <dgm:pt modelId="{0FB37A5F-DB7A-D44B-BA0E-D88387C388E1}" type="parTrans" cxnId="{813D042B-2867-8F47-9611-798E3755DDE2}">
      <dgm:prSet/>
      <dgm:spPr/>
      <dgm:t>
        <a:bodyPr/>
        <a:lstStyle/>
        <a:p>
          <a:endParaRPr lang="en-US"/>
        </a:p>
      </dgm:t>
    </dgm:pt>
    <dgm:pt modelId="{F1EA3F86-B20B-A542-9574-54C7C057FC99}" type="sibTrans" cxnId="{813D042B-2867-8F47-9611-798E3755DDE2}">
      <dgm:prSet/>
      <dgm:spPr/>
      <dgm:t>
        <a:bodyPr/>
        <a:lstStyle/>
        <a:p>
          <a:endParaRPr lang="en-US"/>
        </a:p>
      </dgm:t>
    </dgm:pt>
    <dgm:pt modelId="{6202F196-04F2-7E48-91C2-646A9814A6CD}">
      <dgm:prSet phldrT="[Text]" custT="1"/>
      <dgm:spPr/>
      <dgm:t>
        <a:bodyPr/>
        <a:lstStyle/>
        <a:p>
          <a:r>
            <a:rPr lang="en-US" sz="1600" dirty="0"/>
            <a:t>Collect the Data</a:t>
          </a:r>
        </a:p>
      </dgm:t>
    </dgm:pt>
    <dgm:pt modelId="{5235241A-E52D-D346-A228-8DBCF354D69C}" type="parTrans" cxnId="{FACFD5C6-A2F0-1A4F-A137-1E653EA702CF}">
      <dgm:prSet/>
      <dgm:spPr/>
      <dgm:t>
        <a:bodyPr/>
        <a:lstStyle/>
        <a:p>
          <a:endParaRPr lang="en-US"/>
        </a:p>
      </dgm:t>
    </dgm:pt>
    <dgm:pt modelId="{A8DA3AE4-7B83-2A45-ADFB-E2FF4D41738E}" type="sibTrans" cxnId="{FACFD5C6-A2F0-1A4F-A137-1E653EA702CF}">
      <dgm:prSet/>
      <dgm:spPr/>
      <dgm:t>
        <a:bodyPr/>
        <a:lstStyle/>
        <a:p>
          <a:endParaRPr lang="en-US"/>
        </a:p>
      </dgm:t>
    </dgm:pt>
    <dgm:pt modelId="{10F1AB81-84B1-2A47-A3F1-5907B1B06BB2}">
      <dgm:prSet phldrT="[Text]" custT="1"/>
      <dgm:spPr/>
      <dgm:t>
        <a:bodyPr anchor="ctr"/>
        <a:lstStyle/>
        <a:p>
          <a:pPr algn="ctr"/>
          <a:r>
            <a:rPr lang="en-US" sz="1600" dirty="0"/>
            <a:t>Process the Data</a:t>
          </a:r>
        </a:p>
      </dgm:t>
    </dgm:pt>
    <dgm:pt modelId="{A44253C7-E719-8646-9611-718D50AB401A}" type="parTrans" cxnId="{A6E4F7A2-36FD-084D-B253-739A39D38744}">
      <dgm:prSet/>
      <dgm:spPr/>
      <dgm:t>
        <a:bodyPr/>
        <a:lstStyle/>
        <a:p>
          <a:endParaRPr lang="en-US"/>
        </a:p>
      </dgm:t>
    </dgm:pt>
    <dgm:pt modelId="{18F197E5-DB56-0248-971B-0FEA4AED7973}" type="sibTrans" cxnId="{A6E4F7A2-36FD-084D-B253-739A39D38744}">
      <dgm:prSet/>
      <dgm:spPr/>
      <dgm:t>
        <a:bodyPr/>
        <a:lstStyle/>
        <a:p>
          <a:endParaRPr lang="en-US"/>
        </a:p>
      </dgm:t>
    </dgm:pt>
    <dgm:pt modelId="{95888B43-E682-CC4F-8DD5-8B797737C9E5}">
      <dgm:prSet phldrT="[Text]" custT="1"/>
      <dgm:spPr/>
      <dgm:t>
        <a:bodyPr/>
        <a:lstStyle/>
        <a:p>
          <a:pPr algn="ctr"/>
          <a:r>
            <a:rPr lang="en-US" sz="1600" dirty="0"/>
            <a:t>Explore the Data</a:t>
          </a:r>
        </a:p>
      </dgm:t>
    </dgm:pt>
    <dgm:pt modelId="{F78300F6-1617-C84A-B882-8C3462C4D7DB}" type="parTrans" cxnId="{3AC6FE2D-6DC9-6F48-8900-8934523611BA}">
      <dgm:prSet/>
      <dgm:spPr/>
      <dgm:t>
        <a:bodyPr/>
        <a:lstStyle/>
        <a:p>
          <a:endParaRPr lang="en-US"/>
        </a:p>
      </dgm:t>
    </dgm:pt>
    <dgm:pt modelId="{1283655D-E41A-CB47-A682-892AED284EF7}" type="sibTrans" cxnId="{3AC6FE2D-6DC9-6F48-8900-8934523611BA}">
      <dgm:prSet/>
      <dgm:spPr/>
      <dgm:t>
        <a:bodyPr/>
        <a:lstStyle/>
        <a:p>
          <a:endParaRPr lang="en-US"/>
        </a:p>
      </dgm:t>
    </dgm:pt>
    <dgm:pt modelId="{5850C3C5-79EF-5245-BFA2-6C9FDD5609F3}">
      <dgm:prSet phldrT="[Text]" custT="1"/>
      <dgm:spPr/>
      <dgm:t>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t>In-depth Analysis</a:t>
          </a:r>
        </a:p>
      </dgm:t>
    </dgm:pt>
    <dgm:pt modelId="{030858F1-5F3A-384A-B0B6-E343EC10FCCC}" type="parTrans" cxnId="{C5722A43-E2F2-044E-B02A-FBAE677341AF}">
      <dgm:prSet/>
      <dgm:spPr/>
      <dgm:t>
        <a:bodyPr/>
        <a:lstStyle/>
        <a:p>
          <a:endParaRPr lang="en-US"/>
        </a:p>
      </dgm:t>
    </dgm:pt>
    <dgm:pt modelId="{100FF6CC-4032-7E4A-ACE1-79D7B1FF14C7}" type="sibTrans" cxnId="{C5722A43-E2F2-044E-B02A-FBAE677341AF}">
      <dgm:prSet/>
      <dgm:spPr/>
      <dgm:t>
        <a:bodyPr/>
        <a:lstStyle/>
        <a:p>
          <a:endParaRPr lang="en-US"/>
        </a:p>
      </dgm:t>
    </dgm:pt>
    <dgm:pt modelId="{3D178F7E-97B5-2F44-BA40-2F6A33466C39}">
      <dgm:prSet custT="1"/>
      <dgm:spPr/>
      <dgm:t>
        <a:bodyPr/>
        <a:lstStyle/>
        <a:p>
          <a:r>
            <a:rPr lang="en-US" sz="1600" dirty="0"/>
            <a:t>Communicate Results</a:t>
          </a:r>
        </a:p>
      </dgm:t>
    </dgm:pt>
    <dgm:pt modelId="{EE1B3EEF-A627-7241-ABEC-626526D74E75}" type="parTrans" cxnId="{0204E997-6D06-624A-BE38-2C71F5BA8330}">
      <dgm:prSet/>
      <dgm:spPr/>
      <dgm:t>
        <a:bodyPr/>
        <a:lstStyle/>
        <a:p>
          <a:endParaRPr lang="en-US"/>
        </a:p>
      </dgm:t>
    </dgm:pt>
    <dgm:pt modelId="{EC522736-35AF-3241-A429-3E8ACCD27C78}" type="sibTrans" cxnId="{0204E997-6D06-624A-BE38-2C71F5BA8330}">
      <dgm:prSet/>
      <dgm:spPr/>
      <dgm:t>
        <a:bodyPr/>
        <a:lstStyle/>
        <a:p>
          <a:endParaRPr lang="en-US"/>
        </a:p>
      </dgm:t>
    </dgm:pt>
    <dgm:pt modelId="{06878B9E-44CE-2F43-BC7D-C82023F28180}">
      <dgm:prSet custT="1"/>
      <dgm:spPr/>
      <dgm:t>
        <a:bodyPr/>
        <a:lstStyle/>
        <a:p>
          <a:pPr algn="l"/>
          <a:r>
            <a:rPr lang="en-US" sz="1400" dirty="0"/>
            <a:t>Customer Age and Type of Sale Relationship</a:t>
          </a:r>
        </a:p>
      </dgm:t>
    </dgm:pt>
    <dgm:pt modelId="{A7AEC873-40E2-0B4F-B835-F96E5D5B9432}" type="parTrans" cxnId="{E5CCE45B-3437-3E4C-A68E-6F40936CD3D7}">
      <dgm:prSet/>
      <dgm:spPr/>
      <dgm:t>
        <a:bodyPr/>
        <a:lstStyle/>
        <a:p>
          <a:endParaRPr lang="en-US"/>
        </a:p>
      </dgm:t>
    </dgm:pt>
    <dgm:pt modelId="{E07372C7-F824-704C-B5C6-FB92578BE26B}" type="sibTrans" cxnId="{E5CCE45B-3437-3E4C-A68E-6F40936CD3D7}">
      <dgm:prSet/>
      <dgm:spPr/>
      <dgm:t>
        <a:bodyPr/>
        <a:lstStyle/>
        <a:p>
          <a:endParaRPr lang="en-US"/>
        </a:p>
      </dgm:t>
    </dgm:pt>
    <dgm:pt modelId="{A88EBE71-AE1C-CB44-A82A-1AEAD7975D70}">
      <dgm:prSet phldrT="[Text]" custT="1"/>
      <dgm:spPr/>
      <dgm:t>
        <a:bodyPr anchor="ct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400" dirty="0"/>
            <a:t>How the future can look like?</a:t>
          </a:r>
        </a:p>
      </dgm:t>
    </dgm:pt>
    <dgm:pt modelId="{04F414CC-B467-524D-BD7B-0446D353D4A8}" type="parTrans" cxnId="{DAE74306-B150-7949-9508-2707DC7594A8}">
      <dgm:prSet/>
      <dgm:spPr/>
      <dgm:t>
        <a:bodyPr/>
        <a:lstStyle/>
        <a:p>
          <a:endParaRPr lang="en-US"/>
        </a:p>
      </dgm:t>
    </dgm:pt>
    <dgm:pt modelId="{6B3CDF3F-81E7-BB4E-B403-1B0B36480BB2}" type="sibTrans" cxnId="{DAE74306-B150-7949-9508-2707DC7594A8}">
      <dgm:prSet/>
      <dgm:spPr/>
      <dgm:t>
        <a:bodyPr/>
        <a:lstStyle/>
        <a:p>
          <a:endParaRPr lang="en-US"/>
        </a:p>
      </dgm:t>
    </dgm:pt>
    <dgm:pt modelId="{E8939894-58C0-B349-940A-55296F05181F}">
      <dgm:prSet custT="1"/>
      <dgm:spPr/>
      <dgm:t>
        <a:bodyPr anchor="ctr"/>
        <a:lstStyle/>
        <a:p>
          <a:pPr algn="ctr">
            <a:buNone/>
          </a:pPr>
          <a:r>
            <a:rPr lang="en-MY" sz="1400" b="1" dirty="0">
              <a:hlinkClick xmlns:r="http://schemas.openxmlformats.org/officeDocument/2006/relationships" r:id="rId1" action="ppaction://hlinksldjump" tooltip="Press here to see DataSet Info"/>
            </a:rPr>
            <a:t>DataSet Info</a:t>
          </a:r>
          <a:endParaRPr lang="en-US" sz="1400" dirty="0"/>
        </a:p>
      </dgm:t>
    </dgm:pt>
    <dgm:pt modelId="{279A79D3-5CE1-6A49-BB0E-A61AA215D007}" type="parTrans" cxnId="{62726233-D006-9B43-8766-B86FC8740116}">
      <dgm:prSet/>
      <dgm:spPr/>
      <dgm:t>
        <a:bodyPr/>
        <a:lstStyle/>
        <a:p>
          <a:endParaRPr lang="en-US"/>
        </a:p>
      </dgm:t>
    </dgm:pt>
    <dgm:pt modelId="{DD28C676-2A90-8A46-BDFB-8860ED8DBCBC}" type="sibTrans" cxnId="{62726233-D006-9B43-8766-B86FC8740116}">
      <dgm:prSet/>
      <dgm:spPr/>
      <dgm:t>
        <a:bodyPr/>
        <a:lstStyle/>
        <a:p>
          <a:endParaRPr lang="en-US"/>
        </a:p>
      </dgm:t>
    </dgm:pt>
    <dgm:pt modelId="{334890A3-50B6-ED4C-BF99-B6F3043FFF61}" type="pres">
      <dgm:prSet presAssocID="{ABFC75D1-8FE0-F34A-9144-F04C87FB39CD}" presName="Name0" presStyleCnt="0">
        <dgm:presLayoutVars>
          <dgm:dir/>
          <dgm:resizeHandles val="exact"/>
        </dgm:presLayoutVars>
      </dgm:prSet>
      <dgm:spPr/>
    </dgm:pt>
    <dgm:pt modelId="{660C2DA8-63E6-AC48-BE2C-EA49B4ADBC96}" type="pres">
      <dgm:prSet presAssocID="{ABFC75D1-8FE0-F34A-9144-F04C87FB39CD}" presName="cycle" presStyleCnt="0"/>
      <dgm:spPr/>
    </dgm:pt>
    <dgm:pt modelId="{E67ADCBC-AB0E-404C-B71B-C7F2F7471B28}" type="pres">
      <dgm:prSet presAssocID="{2AD7F225-5FF0-F844-98B2-A8DCD45D709D}" presName="nodeFirstNode" presStyleLbl="node1" presStyleIdx="0" presStyleCnt="6" custScaleX="99438" custScaleY="108179">
        <dgm:presLayoutVars>
          <dgm:bulletEnabled val="1"/>
        </dgm:presLayoutVars>
      </dgm:prSet>
      <dgm:spPr/>
    </dgm:pt>
    <dgm:pt modelId="{5BFE681A-1EEC-DA4E-9286-A5C6C232567F}" type="pres">
      <dgm:prSet presAssocID="{F1EA3F86-B20B-A542-9574-54C7C057FC99}" presName="sibTransFirstNode" presStyleLbl="bgShp" presStyleIdx="0" presStyleCnt="1"/>
      <dgm:spPr/>
    </dgm:pt>
    <dgm:pt modelId="{D77655AC-7639-7040-8F15-71D81EB653A4}" type="pres">
      <dgm:prSet presAssocID="{6202F196-04F2-7E48-91C2-646A9814A6CD}" presName="nodeFollowingNodes" presStyleLbl="node1" presStyleIdx="1" presStyleCnt="6" custScaleX="125999" custScaleY="105989" custRadScaleRad="101105" custRadScaleInc="14503">
        <dgm:presLayoutVars>
          <dgm:bulletEnabled val="1"/>
        </dgm:presLayoutVars>
      </dgm:prSet>
      <dgm:spPr/>
    </dgm:pt>
    <dgm:pt modelId="{B49DAE23-AE4D-4E4D-9418-549F71CD0696}" type="pres">
      <dgm:prSet presAssocID="{10F1AB81-84B1-2A47-A3F1-5907B1B06BB2}" presName="nodeFollowingNodes" presStyleLbl="node1" presStyleIdx="2" presStyleCnt="6" custScaleX="119300" custScaleY="95140" custRadScaleRad="97122" custRadScaleInc="-27308">
        <dgm:presLayoutVars>
          <dgm:bulletEnabled val="1"/>
        </dgm:presLayoutVars>
      </dgm:prSet>
      <dgm:spPr/>
    </dgm:pt>
    <dgm:pt modelId="{72122266-63B4-4742-AE9C-68FA7D80C927}" type="pres">
      <dgm:prSet presAssocID="{95888B43-E682-CC4F-8DD5-8B797737C9E5}" presName="nodeFollowingNodes" presStyleLbl="node1" presStyleIdx="3" presStyleCnt="6" custScaleX="135186" custScaleY="137032">
        <dgm:presLayoutVars>
          <dgm:bulletEnabled val="1"/>
        </dgm:presLayoutVars>
      </dgm:prSet>
      <dgm:spPr/>
    </dgm:pt>
    <dgm:pt modelId="{C710D624-AD5C-444B-ABC3-A0E30224A482}" type="pres">
      <dgm:prSet presAssocID="{5850C3C5-79EF-5245-BFA2-6C9FDD5609F3}" presName="nodeFollowingNodes" presStyleLbl="node1" presStyleIdx="4" presStyleCnt="6" custScaleX="123722" custScaleY="105675" custRadScaleRad="100037" custRadScaleInc="31093">
        <dgm:presLayoutVars>
          <dgm:bulletEnabled val="1"/>
        </dgm:presLayoutVars>
      </dgm:prSet>
      <dgm:spPr/>
    </dgm:pt>
    <dgm:pt modelId="{9CC13BD5-B474-2247-B652-3D4D6A6CA473}" type="pres">
      <dgm:prSet presAssocID="{3D178F7E-97B5-2F44-BA40-2F6A33466C39}" presName="nodeFollowingNodes" presStyleLbl="node1" presStyleIdx="5" presStyleCnt="6" custScaleX="117696" custRadScaleRad="104969" custRadScaleInc="-14813">
        <dgm:presLayoutVars>
          <dgm:bulletEnabled val="1"/>
        </dgm:presLayoutVars>
      </dgm:prSet>
      <dgm:spPr/>
    </dgm:pt>
  </dgm:ptLst>
  <dgm:cxnLst>
    <dgm:cxn modelId="{FF045401-897A-624D-B734-6D59186E2F9B}" type="presOf" srcId="{2AD7F225-5FF0-F844-98B2-A8DCD45D709D}" destId="{E67ADCBC-AB0E-404C-B71B-C7F2F7471B28}" srcOrd="0" destOrd="0" presId="urn:microsoft.com/office/officeart/2005/8/layout/cycle3"/>
    <dgm:cxn modelId="{32C7A301-95A9-BA48-88C0-537B5FCF7D0D}" type="presOf" srcId="{95888B43-E682-CC4F-8DD5-8B797737C9E5}" destId="{72122266-63B4-4742-AE9C-68FA7D80C927}" srcOrd="0" destOrd="0" presId="urn:microsoft.com/office/officeart/2005/8/layout/cycle3"/>
    <dgm:cxn modelId="{DAE74306-B150-7949-9508-2707DC7594A8}" srcId="{5850C3C5-79EF-5245-BFA2-6C9FDD5609F3}" destId="{A88EBE71-AE1C-CB44-A82A-1AEAD7975D70}" srcOrd="0" destOrd="0" parTransId="{04F414CC-B467-524D-BD7B-0446D353D4A8}" sibTransId="{6B3CDF3F-81E7-BB4E-B403-1B0B36480BB2}"/>
    <dgm:cxn modelId="{24EC7227-63F5-4248-ACEE-CCF00C844FC1}" type="presOf" srcId="{06878B9E-44CE-2F43-BC7D-C82023F28180}" destId="{72122266-63B4-4742-AE9C-68FA7D80C927}" srcOrd="0" destOrd="1" presId="urn:microsoft.com/office/officeart/2005/8/layout/cycle3"/>
    <dgm:cxn modelId="{813D042B-2867-8F47-9611-798E3755DDE2}" srcId="{ABFC75D1-8FE0-F34A-9144-F04C87FB39CD}" destId="{2AD7F225-5FF0-F844-98B2-A8DCD45D709D}" srcOrd="0" destOrd="0" parTransId="{0FB37A5F-DB7A-D44B-BA0E-D88387C388E1}" sibTransId="{F1EA3F86-B20B-A542-9574-54C7C057FC99}"/>
    <dgm:cxn modelId="{3AC6FE2D-6DC9-6F48-8900-8934523611BA}" srcId="{ABFC75D1-8FE0-F34A-9144-F04C87FB39CD}" destId="{95888B43-E682-CC4F-8DD5-8B797737C9E5}" srcOrd="3" destOrd="0" parTransId="{F78300F6-1617-C84A-B882-8C3462C4D7DB}" sibTransId="{1283655D-E41A-CB47-A682-892AED284EF7}"/>
    <dgm:cxn modelId="{62726233-D006-9B43-8766-B86FC8740116}" srcId="{10F1AB81-84B1-2A47-A3F1-5907B1B06BB2}" destId="{E8939894-58C0-B349-940A-55296F05181F}" srcOrd="0" destOrd="0" parTransId="{279A79D3-5CE1-6A49-BB0E-A61AA215D007}" sibTransId="{DD28C676-2A90-8A46-BDFB-8860ED8DBCBC}"/>
    <dgm:cxn modelId="{C5722A43-E2F2-044E-B02A-FBAE677341AF}" srcId="{ABFC75D1-8FE0-F34A-9144-F04C87FB39CD}" destId="{5850C3C5-79EF-5245-BFA2-6C9FDD5609F3}" srcOrd="4" destOrd="0" parTransId="{030858F1-5F3A-384A-B0B6-E343EC10FCCC}" sibTransId="{100FF6CC-4032-7E4A-ACE1-79D7B1FF14C7}"/>
    <dgm:cxn modelId="{9B51F853-A22D-D548-A3E7-F278194EFB53}" type="presOf" srcId="{ABFC75D1-8FE0-F34A-9144-F04C87FB39CD}" destId="{334890A3-50B6-ED4C-BF99-B6F3043FFF61}" srcOrd="0" destOrd="0" presId="urn:microsoft.com/office/officeart/2005/8/layout/cycle3"/>
    <dgm:cxn modelId="{75C3165A-02B6-594A-B9F2-36F13148F786}" type="presOf" srcId="{3D178F7E-97B5-2F44-BA40-2F6A33466C39}" destId="{9CC13BD5-B474-2247-B652-3D4D6A6CA473}" srcOrd="0" destOrd="0" presId="urn:microsoft.com/office/officeart/2005/8/layout/cycle3"/>
    <dgm:cxn modelId="{E5CCE45B-3437-3E4C-A68E-6F40936CD3D7}" srcId="{95888B43-E682-CC4F-8DD5-8B797737C9E5}" destId="{06878B9E-44CE-2F43-BC7D-C82023F28180}" srcOrd="0" destOrd="0" parTransId="{A7AEC873-40E2-0B4F-B835-F96E5D5B9432}" sibTransId="{E07372C7-F824-704C-B5C6-FB92578BE26B}"/>
    <dgm:cxn modelId="{713DC965-EF87-EF46-B2B3-A5DDB392595D}" type="presOf" srcId="{F1EA3F86-B20B-A542-9574-54C7C057FC99}" destId="{5BFE681A-1EEC-DA4E-9286-A5C6C232567F}" srcOrd="0" destOrd="0" presId="urn:microsoft.com/office/officeart/2005/8/layout/cycle3"/>
    <dgm:cxn modelId="{584C176C-35E7-BF4A-A51F-D871C34BCC3D}" type="presOf" srcId="{6202F196-04F2-7E48-91C2-646A9814A6CD}" destId="{D77655AC-7639-7040-8F15-71D81EB653A4}" srcOrd="0" destOrd="0" presId="urn:microsoft.com/office/officeart/2005/8/layout/cycle3"/>
    <dgm:cxn modelId="{222A0B73-C155-6241-A2C0-009D463488D3}" type="presOf" srcId="{E8939894-58C0-B349-940A-55296F05181F}" destId="{B49DAE23-AE4D-4E4D-9418-549F71CD0696}" srcOrd="0" destOrd="1" presId="urn:microsoft.com/office/officeart/2005/8/layout/cycle3"/>
    <dgm:cxn modelId="{0204E997-6D06-624A-BE38-2C71F5BA8330}" srcId="{ABFC75D1-8FE0-F34A-9144-F04C87FB39CD}" destId="{3D178F7E-97B5-2F44-BA40-2F6A33466C39}" srcOrd="5" destOrd="0" parTransId="{EE1B3EEF-A627-7241-ABEC-626526D74E75}" sibTransId="{EC522736-35AF-3241-A429-3E8ACCD27C78}"/>
    <dgm:cxn modelId="{A6E4F7A2-36FD-084D-B253-739A39D38744}" srcId="{ABFC75D1-8FE0-F34A-9144-F04C87FB39CD}" destId="{10F1AB81-84B1-2A47-A3F1-5907B1B06BB2}" srcOrd="2" destOrd="0" parTransId="{A44253C7-E719-8646-9611-718D50AB401A}" sibTransId="{18F197E5-DB56-0248-971B-0FEA4AED7973}"/>
    <dgm:cxn modelId="{E4524FA8-0DD1-3B40-AC4D-8F866F3644BB}" type="presOf" srcId="{5850C3C5-79EF-5245-BFA2-6C9FDD5609F3}" destId="{C710D624-AD5C-444B-ABC3-A0E30224A482}" srcOrd="0" destOrd="0" presId="urn:microsoft.com/office/officeart/2005/8/layout/cycle3"/>
    <dgm:cxn modelId="{FACFD5C6-A2F0-1A4F-A137-1E653EA702CF}" srcId="{ABFC75D1-8FE0-F34A-9144-F04C87FB39CD}" destId="{6202F196-04F2-7E48-91C2-646A9814A6CD}" srcOrd="1" destOrd="0" parTransId="{5235241A-E52D-D346-A228-8DBCF354D69C}" sibTransId="{A8DA3AE4-7B83-2A45-ADFB-E2FF4D41738E}"/>
    <dgm:cxn modelId="{B59B28C8-24D2-0C49-89DF-F9903DC28261}" type="presOf" srcId="{10F1AB81-84B1-2A47-A3F1-5907B1B06BB2}" destId="{B49DAE23-AE4D-4E4D-9418-549F71CD0696}" srcOrd="0" destOrd="0" presId="urn:microsoft.com/office/officeart/2005/8/layout/cycle3"/>
    <dgm:cxn modelId="{000C11E5-D0C8-4D41-8599-0C7F521F8D91}" type="presOf" srcId="{A88EBE71-AE1C-CB44-A82A-1AEAD7975D70}" destId="{C710D624-AD5C-444B-ABC3-A0E30224A482}" srcOrd="0" destOrd="1" presId="urn:microsoft.com/office/officeart/2005/8/layout/cycle3"/>
    <dgm:cxn modelId="{D12125B8-08A2-5642-AD01-C7E1B86B332F}" type="presParOf" srcId="{334890A3-50B6-ED4C-BF99-B6F3043FFF61}" destId="{660C2DA8-63E6-AC48-BE2C-EA49B4ADBC96}" srcOrd="0" destOrd="0" presId="urn:microsoft.com/office/officeart/2005/8/layout/cycle3"/>
    <dgm:cxn modelId="{23FE5DB9-8BC0-2445-9192-975690BE6971}" type="presParOf" srcId="{660C2DA8-63E6-AC48-BE2C-EA49B4ADBC96}" destId="{E67ADCBC-AB0E-404C-B71B-C7F2F7471B28}" srcOrd="0" destOrd="0" presId="urn:microsoft.com/office/officeart/2005/8/layout/cycle3"/>
    <dgm:cxn modelId="{975CE542-D76F-C04A-B54C-F1C69EAC1739}" type="presParOf" srcId="{660C2DA8-63E6-AC48-BE2C-EA49B4ADBC96}" destId="{5BFE681A-1EEC-DA4E-9286-A5C6C232567F}" srcOrd="1" destOrd="0" presId="urn:microsoft.com/office/officeart/2005/8/layout/cycle3"/>
    <dgm:cxn modelId="{5CEA9532-A591-C24C-A5A7-FC9D5FD2F9BB}" type="presParOf" srcId="{660C2DA8-63E6-AC48-BE2C-EA49B4ADBC96}" destId="{D77655AC-7639-7040-8F15-71D81EB653A4}" srcOrd="2" destOrd="0" presId="urn:microsoft.com/office/officeart/2005/8/layout/cycle3"/>
    <dgm:cxn modelId="{6908A911-0761-3842-AC1F-7515045DA606}" type="presParOf" srcId="{660C2DA8-63E6-AC48-BE2C-EA49B4ADBC96}" destId="{B49DAE23-AE4D-4E4D-9418-549F71CD0696}" srcOrd="3" destOrd="0" presId="urn:microsoft.com/office/officeart/2005/8/layout/cycle3"/>
    <dgm:cxn modelId="{CEAD82A1-D4B7-154F-969E-55214E958D7B}" type="presParOf" srcId="{660C2DA8-63E6-AC48-BE2C-EA49B4ADBC96}" destId="{72122266-63B4-4742-AE9C-68FA7D80C927}" srcOrd="4" destOrd="0" presId="urn:microsoft.com/office/officeart/2005/8/layout/cycle3"/>
    <dgm:cxn modelId="{9AE71445-1874-504A-97B2-43EA862F54C7}" type="presParOf" srcId="{660C2DA8-63E6-AC48-BE2C-EA49B4ADBC96}" destId="{C710D624-AD5C-444B-ABC3-A0E30224A482}" srcOrd="5" destOrd="0" presId="urn:microsoft.com/office/officeart/2005/8/layout/cycle3"/>
    <dgm:cxn modelId="{E9C63C87-2D1F-C449-918C-1E7A167103F5}" type="presParOf" srcId="{660C2DA8-63E6-AC48-BE2C-EA49B4ADBC96}" destId="{9CC13BD5-B474-2247-B652-3D4D6A6CA473}"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06536-0B00-0249-ACB5-030784415A98}">
      <dsp:nvSpPr>
        <dsp:cNvPr id="0" name=""/>
        <dsp:cNvSpPr/>
      </dsp:nvSpPr>
      <dsp:spPr>
        <a:xfrm>
          <a:off x="1330" y="1994484"/>
          <a:ext cx="2179423" cy="871769"/>
        </a:xfrm>
        <a:prstGeom prst="homePlat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Define the Goal</a:t>
          </a:r>
        </a:p>
      </dsp:txBody>
      <dsp:txXfrm>
        <a:off x="1330" y="1994484"/>
        <a:ext cx="1961481" cy="871769"/>
      </dsp:txXfrm>
    </dsp:sp>
    <dsp:sp modelId="{C3D46272-FE18-C24C-88DC-4494B7F90A44}">
      <dsp:nvSpPr>
        <dsp:cNvPr id="0" name=""/>
        <dsp:cNvSpPr/>
      </dsp:nvSpPr>
      <dsp:spPr>
        <a:xfrm>
          <a:off x="1744869" y="1994484"/>
          <a:ext cx="2179423" cy="871769"/>
        </a:xfrm>
        <a:prstGeom prst="chevron">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Collect and Manage Data</a:t>
          </a:r>
        </a:p>
      </dsp:txBody>
      <dsp:txXfrm>
        <a:off x="2180754" y="1994484"/>
        <a:ext cx="1307654" cy="871769"/>
      </dsp:txXfrm>
    </dsp:sp>
    <dsp:sp modelId="{092387E4-2585-8040-9776-6ABE986C61ED}">
      <dsp:nvSpPr>
        <dsp:cNvPr id="0" name=""/>
        <dsp:cNvSpPr/>
      </dsp:nvSpPr>
      <dsp:spPr>
        <a:xfrm>
          <a:off x="3488407" y="1994484"/>
          <a:ext cx="2179423" cy="871769"/>
        </a:xfrm>
        <a:prstGeom prst="chevron">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Build the Model</a:t>
          </a:r>
        </a:p>
      </dsp:txBody>
      <dsp:txXfrm>
        <a:off x="3924292" y="1994484"/>
        <a:ext cx="1307654" cy="871769"/>
      </dsp:txXfrm>
    </dsp:sp>
    <dsp:sp modelId="{29678DCB-39E6-1D4A-8C9C-C83A9CD23E40}">
      <dsp:nvSpPr>
        <dsp:cNvPr id="0" name=""/>
        <dsp:cNvSpPr/>
      </dsp:nvSpPr>
      <dsp:spPr>
        <a:xfrm>
          <a:off x="5231946" y="1994484"/>
          <a:ext cx="2179423" cy="871769"/>
        </a:xfrm>
        <a:prstGeom prst="chevron">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Evaluate the Model</a:t>
          </a:r>
        </a:p>
      </dsp:txBody>
      <dsp:txXfrm>
        <a:off x="5667831" y="1994484"/>
        <a:ext cx="1307654" cy="871769"/>
      </dsp:txXfrm>
    </dsp:sp>
    <dsp:sp modelId="{CB76745B-925C-0246-8CC4-8D6315C0C5EE}">
      <dsp:nvSpPr>
        <dsp:cNvPr id="0" name=""/>
        <dsp:cNvSpPr/>
      </dsp:nvSpPr>
      <dsp:spPr>
        <a:xfrm>
          <a:off x="6975485" y="1994484"/>
          <a:ext cx="2179423" cy="871769"/>
        </a:xfrm>
        <a:prstGeom prst="chevron">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600" kern="1200" dirty="0"/>
            <a:t>Present Results</a:t>
          </a:r>
        </a:p>
      </dsp:txBody>
      <dsp:txXfrm>
        <a:off x="7411370" y="1994484"/>
        <a:ext cx="1307654" cy="871769"/>
      </dsp:txXfrm>
    </dsp:sp>
    <dsp:sp modelId="{70625477-0633-C54A-B1B2-A077F4BF366F}">
      <dsp:nvSpPr>
        <dsp:cNvPr id="0" name=""/>
        <dsp:cNvSpPr/>
      </dsp:nvSpPr>
      <dsp:spPr>
        <a:xfrm>
          <a:off x="8719024" y="1994484"/>
          <a:ext cx="2179423" cy="871769"/>
        </a:xfrm>
        <a:prstGeom prst="chevron">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Deploy and Maintain the model</a:t>
          </a:r>
        </a:p>
      </dsp:txBody>
      <dsp:txXfrm>
        <a:off x="9154909" y="1994484"/>
        <a:ext cx="1307654" cy="871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E681A-1EEC-DA4E-9286-A5C6C232567F}">
      <dsp:nvSpPr>
        <dsp:cNvPr id="0" name=""/>
        <dsp:cNvSpPr/>
      </dsp:nvSpPr>
      <dsp:spPr>
        <a:xfrm>
          <a:off x="2039225" y="-69421"/>
          <a:ext cx="4847610" cy="4847610"/>
        </a:xfrm>
        <a:prstGeom prst="circularArrow">
          <a:avLst>
            <a:gd name="adj1" fmla="val 5274"/>
            <a:gd name="adj2" fmla="val 312630"/>
            <a:gd name="adj3" fmla="val 14229180"/>
            <a:gd name="adj4" fmla="val 17126405"/>
            <a:gd name="adj5" fmla="val 547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7ADCBC-AB0E-404C-B71B-C7F2F7471B28}">
      <dsp:nvSpPr>
        <dsp:cNvPr id="0" name=""/>
        <dsp:cNvSpPr/>
      </dsp:nvSpPr>
      <dsp:spPr>
        <a:xfrm>
          <a:off x="3542065" y="-103974"/>
          <a:ext cx="1841929" cy="100192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Understand the problem</a:t>
          </a:r>
        </a:p>
      </dsp:txBody>
      <dsp:txXfrm>
        <a:off x="3590975" y="-55064"/>
        <a:ext cx="1744109" cy="904101"/>
      </dsp:txXfrm>
    </dsp:sp>
    <dsp:sp modelId="{D77655AC-7639-7040-8F15-71D81EB653A4}">
      <dsp:nvSpPr>
        <dsp:cNvPr id="0" name=""/>
        <dsp:cNvSpPr/>
      </dsp:nvSpPr>
      <dsp:spPr>
        <a:xfrm>
          <a:off x="5132472" y="1110527"/>
          <a:ext cx="2333929" cy="981638"/>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Collect the Data</a:t>
          </a:r>
        </a:p>
      </dsp:txBody>
      <dsp:txXfrm>
        <a:off x="5180392" y="1158447"/>
        <a:ext cx="2238089" cy="885798"/>
      </dsp:txXfrm>
    </dsp:sp>
    <dsp:sp modelId="{B49DAE23-AE4D-4E4D-9418-549F71CD0696}">
      <dsp:nvSpPr>
        <dsp:cNvPr id="0" name=""/>
        <dsp:cNvSpPr/>
      </dsp:nvSpPr>
      <dsp:spPr>
        <a:xfrm>
          <a:off x="5194503" y="2448031"/>
          <a:ext cx="2209841" cy="881157"/>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Process the Data</a:t>
          </a:r>
        </a:p>
        <a:p>
          <a:pPr marL="114300" lvl="1" indent="-114300" algn="ctr" defTabSz="622300">
            <a:lnSpc>
              <a:spcPct val="90000"/>
            </a:lnSpc>
            <a:spcBef>
              <a:spcPct val="0"/>
            </a:spcBef>
            <a:spcAft>
              <a:spcPct val="15000"/>
            </a:spcAft>
            <a:buNone/>
          </a:pPr>
          <a:r>
            <a:rPr lang="en-MY" sz="1400" b="1" kern="1200" dirty="0">
              <a:hlinkClick xmlns:r="http://schemas.openxmlformats.org/officeDocument/2006/relationships" r:id="" action="ppaction://hlinksldjump" tooltip="Press here to see DataSet Info"/>
            </a:rPr>
            <a:t>DataSet Info</a:t>
          </a:r>
          <a:endParaRPr lang="en-US" sz="1400" kern="1200" dirty="0"/>
        </a:p>
      </dsp:txBody>
      <dsp:txXfrm>
        <a:off x="5237518" y="2491046"/>
        <a:ext cx="2123811" cy="795127"/>
      </dsp:txXfrm>
    </dsp:sp>
    <dsp:sp modelId="{72122266-63B4-4742-AE9C-68FA7D80C927}">
      <dsp:nvSpPr>
        <dsp:cNvPr id="0" name=""/>
        <dsp:cNvSpPr/>
      </dsp:nvSpPr>
      <dsp:spPr>
        <a:xfrm>
          <a:off x="3210978" y="3695564"/>
          <a:ext cx="2504103" cy="1269149"/>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kern="1200" dirty="0"/>
            <a:t>Explore the Data</a:t>
          </a:r>
        </a:p>
        <a:p>
          <a:pPr marL="114300" lvl="1" indent="-114300" algn="l" defTabSz="622300">
            <a:lnSpc>
              <a:spcPct val="90000"/>
            </a:lnSpc>
            <a:spcBef>
              <a:spcPct val="0"/>
            </a:spcBef>
            <a:spcAft>
              <a:spcPct val="15000"/>
            </a:spcAft>
            <a:buChar char="•"/>
          </a:pPr>
          <a:r>
            <a:rPr lang="en-US" sz="1400" kern="1200" dirty="0"/>
            <a:t>Customer Age and Type of Sale Relationship</a:t>
          </a:r>
        </a:p>
      </dsp:txBody>
      <dsp:txXfrm>
        <a:off x="3272933" y="3757519"/>
        <a:ext cx="2380193" cy="1145239"/>
      </dsp:txXfrm>
    </dsp:sp>
    <dsp:sp modelId="{C710D624-AD5C-444B-ABC3-A0E30224A482}">
      <dsp:nvSpPr>
        <dsp:cNvPr id="0" name=""/>
        <dsp:cNvSpPr/>
      </dsp:nvSpPr>
      <dsp:spPr>
        <a:xfrm>
          <a:off x="1408365" y="2350441"/>
          <a:ext cx="2291751" cy="978729"/>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600" kern="1200" dirty="0"/>
            <a:t>In-depth Analysis</a:t>
          </a:r>
        </a:p>
        <a:p>
          <a:pPr marL="0" marR="0" lvl="0" indent="0" algn="l" defTabSz="914400" eaLnBrk="1" fontAlgn="auto" latinLnBrk="0" hangingPunct="1">
            <a:lnSpc>
              <a:spcPct val="100000"/>
            </a:lnSpc>
            <a:spcBef>
              <a:spcPct val="0"/>
            </a:spcBef>
            <a:spcAft>
              <a:spcPts val="0"/>
            </a:spcAft>
            <a:buClrTx/>
            <a:buSzTx/>
            <a:buFontTx/>
            <a:buNone/>
            <a:tabLst/>
            <a:defRPr/>
          </a:pPr>
          <a:r>
            <a:rPr lang="en-US" sz="1400" kern="1200" dirty="0"/>
            <a:t>How the future can look like?</a:t>
          </a:r>
        </a:p>
      </dsp:txBody>
      <dsp:txXfrm>
        <a:off x="1456143" y="2398219"/>
        <a:ext cx="2196195" cy="883173"/>
      </dsp:txXfrm>
    </dsp:sp>
    <dsp:sp modelId="{9CC13BD5-B474-2247-B652-3D4D6A6CA473}">
      <dsp:nvSpPr>
        <dsp:cNvPr id="0" name=""/>
        <dsp:cNvSpPr/>
      </dsp:nvSpPr>
      <dsp:spPr>
        <a:xfrm>
          <a:off x="1464181" y="1114439"/>
          <a:ext cx="2180129" cy="92616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Communicate Results</a:t>
          </a:r>
        </a:p>
      </dsp:txBody>
      <dsp:txXfrm>
        <a:off x="1509393" y="1159651"/>
        <a:ext cx="2089705" cy="83574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81D3E-6ED0-8F41-80BB-B7D9C985BBE0}" type="datetimeFigureOut">
              <a:rPr lang="en-US" smtClean="0"/>
              <a:t>8/15/22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9F4737-D349-0C4D-AADE-75EE38043EBF}" type="slidenum">
              <a:rPr lang="en-US" smtClean="0"/>
              <a:t>‹#›</a:t>
            </a:fld>
            <a:endParaRPr lang="en-US"/>
          </a:p>
        </p:txBody>
      </p:sp>
    </p:spTree>
    <p:extLst>
      <p:ext uri="{BB962C8B-B14F-4D97-AF65-F5344CB8AC3E}">
        <p14:creationId xmlns:p14="http://schemas.microsoft.com/office/powerpoint/2010/main" val="1966580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Problem:</a:t>
            </a:r>
          </a:p>
          <a:p>
            <a:r>
              <a:rPr lang="en-US" sz="1200" b="0" i="0" kern="1200" dirty="0">
                <a:solidFill>
                  <a:schemeClr val="tx1"/>
                </a:solidFill>
                <a:effectLst/>
                <a:latin typeface="+mn-lt"/>
                <a:ea typeface="+mn-ea"/>
                <a:cs typeface="+mn-cs"/>
              </a:rPr>
              <a:t>Increase in customer default rates - This is bad for Credit One since we approve the customers for loans in the first place.</a:t>
            </a:r>
          </a:p>
          <a:p>
            <a:r>
              <a:rPr lang="en-US" sz="1200" b="0" i="0" kern="1200" dirty="0">
                <a:solidFill>
                  <a:schemeClr val="tx1"/>
                </a:solidFill>
                <a:effectLst/>
                <a:latin typeface="+mn-lt"/>
                <a:ea typeface="+mn-ea"/>
                <a:cs typeface="+mn-cs"/>
              </a:rPr>
              <a:t>Revenue and customer loss for clients and, eventually, loss of clients for Credit One</a:t>
            </a:r>
          </a:p>
          <a:p>
            <a:r>
              <a:rPr lang="en-US" sz="1200" b="0" i="0" kern="1200" dirty="0">
                <a:solidFill>
                  <a:schemeClr val="tx1"/>
                </a:solidFill>
                <a:effectLst/>
                <a:latin typeface="+mn-lt"/>
                <a:ea typeface="+mn-ea"/>
                <a:cs typeface="+mn-cs"/>
              </a:rPr>
              <a:t>Investigative Questions:</a:t>
            </a:r>
          </a:p>
          <a:p>
            <a:r>
              <a:rPr lang="en-US" sz="1200" b="0" i="0" kern="1200" dirty="0">
                <a:solidFill>
                  <a:schemeClr val="tx1"/>
                </a:solidFill>
                <a:effectLst/>
                <a:latin typeface="+mn-lt"/>
                <a:ea typeface="+mn-ea"/>
                <a:cs typeface="+mn-cs"/>
              </a:rPr>
              <a:t>How do you ensure that customers can/will pay their loans? Can we do this?</a:t>
            </a:r>
          </a:p>
          <a:p>
            <a:r>
              <a:rPr lang="en-US" dirty="0"/>
              <a:t>____________________________</a:t>
            </a:r>
          </a:p>
          <a:p>
            <a:endParaRPr lang="en-US" dirty="0"/>
          </a:p>
          <a:p>
            <a:r>
              <a:rPr lang="en-US" sz="1200" b="0" i="0" kern="1200" dirty="0">
                <a:solidFill>
                  <a:schemeClr val="tx1"/>
                </a:solidFill>
                <a:effectLst/>
                <a:latin typeface="+mn-lt"/>
                <a:ea typeface="+mn-ea"/>
                <a:cs typeface="+mn-cs"/>
              </a:rPr>
              <a:t>As you progress through the tasks at hand, begin thinking about how to solve this problem. Here are some lessons we learned form a similar problem we addressed last year:</a:t>
            </a:r>
          </a:p>
          <a:p>
            <a:r>
              <a:rPr lang="en-US" sz="1200" b="0" i="0" kern="1200" dirty="0">
                <a:solidFill>
                  <a:schemeClr val="tx1"/>
                </a:solidFill>
                <a:effectLst/>
                <a:latin typeface="+mn-lt"/>
                <a:ea typeface="+mn-ea"/>
                <a:cs typeface="+mn-cs"/>
              </a:rPr>
              <a:t>We cannot control customer spending habits</a:t>
            </a:r>
          </a:p>
          <a:p>
            <a:r>
              <a:rPr lang="en-US" sz="1200" b="0" i="0" kern="1200" dirty="0">
                <a:solidFill>
                  <a:schemeClr val="tx1"/>
                </a:solidFill>
                <a:effectLst/>
                <a:latin typeface="+mn-lt"/>
                <a:ea typeface="+mn-ea"/>
                <a:cs typeface="+mn-cs"/>
              </a:rPr>
              <a:t>We cannot always go from what we find in our analysis to the underlying "why"</a:t>
            </a:r>
          </a:p>
          <a:p>
            <a:r>
              <a:rPr lang="en-US" sz="1200" b="0" i="0" kern="1200" dirty="0">
                <a:solidFill>
                  <a:schemeClr val="tx1"/>
                </a:solidFill>
                <a:effectLst/>
                <a:latin typeface="+mn-lt"/>
                <a:ea typeface="+mn-ea"/>
                <a:cs typeface="+mn-cs"/>
              </a:rPr>
              <a:t>We must focus on the problem(s) we can solve: What attributes in the data can we deem to be statistically significant to the problem at hand?</a:t>
            </a:r>
          </a:p>
          <a:p>
            <a:r>
              <a:rPr lang="en-US" sz="1200" b="0" i="0" kern="1200" dirty="0">
                <a:solidFill>
                  <a:schemeClr val="tx1"/>
                </a:solidFill>
                <a:effectLst/>
                <a:latin typeface="+mn-lt"/>
                <a:ea typeface="+mn-ea"/>
                <a:cs typeface="+mn-cs"/>
              </a:rPr>
              <a:t>What concrete information can we derive from the data we have?</a:t>
            </a:r>
          </a:p>
          <a:p>
            <a:r>
              <a:rPr lang="en-US" sz="1200" b="0" i="0" kern="1200" dirty="0">
                <a:solidFill>
                  <a:schemeClr val="tx1"/>
                </a:solidFill>
                <a:effectLst/>
                <a:latin typeface="+mn-lt"/>
                <a:ea typeface="+mn-ea"/>
                <a:cs typeface="+mn-cs"/>
              </a:rPr>
              <a:t>What proven methods can we use to uncover more information and why?</a:t>
            </a:r>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2</a:t>
            </a:fld>
            <a:endParaRPr lang="en-US"/>
          </a:p>
        </p:txBody>
      </p:sp>
    </p:spTree>
    <p:extLst>
      <p:ext uri="{BB962C8B-B14F-4D97-AF65-F5344CB8AC3E}">
        <p14:creationId xmlns:p14="http://schemas.microsoft.com/office/powerpoint/2010/main" val="941624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rPr>
              <a:t>Present results and document </a:t>
            </a:r>
            <a:r>
              <a:rPr lang="en-US" sz="1200" kern="1200" dirty="0">
                <a:solidFill>
                  <a:schemeClr val="tx1"/>
                </a:solidFill>
                <a:effectLst/>
                <a:latin typeface="+mn-lt"/>
                <a:ea typeface="+mn-ea"/>
                <a:cs typeface="+mn-cs"/>
              </a:rPr>
              <a:t>Once you have a model that meets your criteria, you will present your results to your project sponsor and   other stakeholders.</a:t>
            </a:r>
          </a:p>
          <a:p>
            <a:pPr lvl="0"/>
            <a:r>
              <a:rPr lang="en-US" sz="1200" kern="1200" dirty="0">
                <a:solidFill>
                  <a:schemeClr val="tx1"/>
                </a:solidFill>
                <a:effectLst/>
                <a:latin typeface="+mn-lt"/>
                <a:ea typeface="+mn-ea"/>
                <a:cs typeface="+mn-cs"/>
              </a:rPr>
              <a:t>How should stakeholders interpret the model?</a:t>
            </a:r>
          </a:p>
          <a:p>
            <a:pPr lvl="0"/>
            <a:r>
              <a:rPr lang="en-US" sz="1200" kern="1200" dirty="0">
                <a:solidFill>
                  <a:schemeClr val="tx1"/>
                </a:solidFill>
                <a:effectLst/>
                <a:latin typeface="+mn-lt"/>
                <a:ea typeface="+mn-ea"/>
                <a:cs typeface="+mn-cs"/>
              </a:rPr>
              <a:t>How confident should they be in its predictions?</a:t>
            </a:r>
          </a:p>
          <a:p>
            <a:pPr lvl="0"/>
            <a:r>
              <a:rPr lang="en-US" sz="1200" kern="1200" dirty="0">
                <a:solidFill>
                  <a:schemeClr val="tx1"/>
                </a:solidFill>
                <a:effectLst/>
                <a:latin typeface="+mn-lt"/>
                <a:ea typeface="+mn-ea"/>
                <a:cs typeface="+mn-cs"/>
              </a:rPr>
              <a:t>When should they potentially overrule the model’s predictions?</a:t>
            </a:r>
          </a:p>
          <a:p>
            <a:r>
              <a:rPr lang="en-US" sz="1200" u="sng" kern="1200" dirty="0">
                <a:solidFill>
                  <a:schemeClr val="tx1"/>
                </a:solidFill>
                <a:effectLst/>
                <a:latin typeface="+mn-lt"/>
                <a:ea typeface="+mn-ea"/>
                <a:cs typeface="+mn-cs"/>
              </a:rPr>
              <a:t>Deploy and maintain the model </a:t>
            </a:r>
            <a:r>
              <a:rPr lang="en-US" sz="1200" kern="1200" dirty="0">
                <a:solidFill>
                  <a:schemeClr val="tx1"/>
                </a:solidFill>
                <a:effectLst/>
                <a:latin typeface="+mn-lt"/>
                <a:ea typeface="+mn-ea"/>
                <a:cs typeface="+mn-cs"/>
              </a:rPr>
              <a:t>Finally the model is put into production, but you still need to ensure that the model will run smoothly. In many cases this requires enhancement of the requirements based on customer feedback or in some cases fixing bugs.</a:t>
            </a:r>
          </a:p>
          <a:p>
            <a:pPr lvl="0"/>
            <a:r>
              <a:rPr lang="en-US" sz="1200" kern="1200" dirty="0">
                <a:solidFill>
                  <a:schemeClr val="tx1"/>
                </a:solidFill>
                <a:effectLst/>
                <a:latin typeface="+mn-lt"/>
                <a:ea typeface="+mn-ea"/>
                <a:cs typeface="+mn-cs"/>
              </a:rPr>
              <a:t>How is the model to be handed off to "production"?</a:t>
            </a:r>
          </a:p>
          <a:p>
            <a:pPr lvl="0"/>
            <a:r>
              <a:rPr lang="en-US" sz="1200" kern="1200" dirty="0">
                <a:solidFill>
                  <a:schemeClr val="tx1"/>
                </a:solidFill>
                <a:effectLst/>
                <a:latin typeface="+mn-lt"/>
                <a:ea typeface="+mn-ea"/>
                <a:cs typeface="+mn-cs"/>
              </a:rPr>
              <a:t>How often, and under which circumstances, should the model be revised?</a:t>
            </a: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D9F4737-D349-0C4D-AADE-75EE38043EBF}" type="slidenum">
              <a:rPr lang="en-US" smtClean="0"/>
              <a:t>14</a:t>
            </a:fld>
            <a:endParaRPr lang="en-US"/>
          </a:p>
        </p:txBody>
      </p:sp>
    </p:spTree>
    <p:extLst>
      <p:ext uri="{BB962C8B-B14F-4D97-AF65-F5344CB8AC3E}">
        <p14:creationId xmlns:p14="http://schemas.microsoft.com/office/powerpoint/2010/main" val="688435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a:t>
            </a:r>
            <a:r>
              <a:rPr lang="en-US" dirty="0" err="1"/>
              <a:t>dicts</a:t>
            </a:r>
            <a:r>
              <a:rPr lang="en-US" dirty="0"/>
              <a:t>:</a:t>
            </a:r>
          </a:p>
          <a:p>
            <a:r>
              <a:rPr lang="en-US" sz="1200" kern="1200" dirty="0">
                <a:solidFill>
                  <a:schemeClr val="tx1"/>
                </a:solidFill>
                <a:effectLst/>
                <a:latin typeface="+mn-lt"/>
                <a:ea typeface="+mn-ea"/>
                <a:cs typeface="+mn-cs"/>
              </a:rPr>
              <a:t>X2: Gender (1 = male; 2 = female). </a:t>
            </a:r>
          </a:p>
          <a:p>
            <a:r>
              <a:rPr lang="en-US" sz="1200" kern="1200" dirty="0">
                <a:solidFill>
                  <a:schemeClr val="tx1"/>
                </a:solidFill>
                <a:effectLst/>
                <a:latin typeface="+mn-lt"/>
                <a:ea typeface="+mn-ea"/>
                <a:cs typeface="+mn-cs"/>
              </a:rPr>
              <a:t>X3: Education (1 = graduate school; 2 = university; 3 = high school; 0, 4, 5, 6 = others). </a:t>
            </a:r>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15</a:t>
            </a:fld>
            <a:endParaRPr lang="en-US"/>
          </a:p>
        </p:txBody>
      </p:sp>
    </p:spTree>
    <p:extLst>
      <p:ext uri="{BB962C8B-B14F-4D97-AF65-F5344CB8AC3E}">
        <p14:creationId xmlns:p14="http://schemas.microsoft.com/office/powerpoint/2010/main" val="635137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Collect Data suggestions: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Assigning unique identifiers to customers, to understand if the transactions are new or returning ones</a:t>
            </a:r>
          </a:p>
          <a:p>
            <a:pPr lvl="0"/>
            <a:r>
              <a:rPr lang="en-US" sz="1200" kern="1200" dirty="0">
                <a:solidFill>
                  <a:schemeClr val="tx1"/>
                </a:solidFill>
                <a:effectLst/>
                <a:latin typeface="+mn-lt"/>
                <a:ea typeface="+mn-ea"/>
                <a:cs typeface="+mn-cs"/>
              </a:rPr>
              <a:t>Collect additional data: gender, family size, income? Zip code … These features could help make predictions about the customer purchase behavior</a:t>
            </a:r>
          </a:p>
          <a:p>
            <a:pPr lvl="0"/>
            <a:r>
              <a:rPr lang="en-US" sz="1200" kern="1200" dirty="0">
                <a:solidFill>
                  <a:schemeClr val="tx1"/>
                </a:solidFill>
                <a:effectLst/>
                <a:latin typeface="+mn-lt"/>
                <a:ea typeface="+mn-ea"/>
                <a:cs typeface="+mn-cs"/>
              </a:rPr>
              <a:t>Having the profit information per transaction is also important</a:t>
            </a:r>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17</a:t>
            </a:fld>
            <a:endParaRPr lang="en-US"/>
          </a:p>
        </p:txBody>
      </p:sp>
    </p:spTree>
    <p:extLst>
      <p:ext uri="{BB962C8B-B14F-4D97-AF65-F5344CB8AC3E}">
        <p14:creationId xmlns:p14="http://schemas.microsoft.com/office/powerpoint/2010/main" val="1700528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applications</a:t>
            </a:r>
          </a:p>
          <a:p>
            <a:pPr marL="171450" indent="-171450">
              <a:buFontTx/>
              <a:buChar char="-"/>
            </a:pPr>
            <a:r>
              <a:rPr lang="en-US" dirty="0"/>
              <a:t>Cost driver predictions</a:t>
            </a:r>
          </a:p>
          <a:p>
            <a:pPr marL="171450" indent="-171450">
              <a:buFontTx/>
              <a:buChar char="-"/>
            </a:pPr>
            <a:r>
              <a:rPr lang="en-US" dirty="0"/>
              <a:t>Returns predictions</a:t>
            </a:r>
          </a:p>
          <a:p>
            <a:pPr marL="171450" indent="-171450">
              <a:buFontTx/>
              <a:buChar char="-"/>
            </a:pPr>
            <a:r>
              <a:rPr lang="en-US" dirty="0"/>
              <a:t>Seasonality predictions</a:t>
            </a:r>
          </a:p>
          <a:p>
            <a:pPr marL="171450" indent="-171450">
              <a:buFontTx/>
              <a:buChar char="-"/>
            </a:pPr>
            <a:r>
              <a:rPr lang="en-US" dirty="0"/>
              <a:t>Product ordering</a:t>
            </a:r>
          </a:p>
        </p:txBody>
      </p:sp>
      <p:sp>
        <p:nvSpPr>
          <p:cNvPr id="4" name="Slide Number Placeholder 3"/>
          <p:cNvSpPr>
            <a:spLocks noGrp="1"/>
          </p:cNvSpPr>
          <p:nvPr>
            <p:ph type="sldNum" sz="quarter" idx="5"/>
          </p:nvPr>
        </p:nvSpPr>
        <p:spPr/>
        <p:txBody>
          <a:bodyPr/>
          <a:lstStyle/>
          <a:p>
            <a:fld id="{2D9F4737-D349-0C4D-AADE-75EE38043EBF}" type="slidenum">
              <a:rPr lang="en-US" smtClean="0"/>
              <a:t>18</a:t>
            </a:fld>
            <a:endParaRPr lang="en-US"/>
          </a:p>
        </p:txBody>
      </p:sp>
    </p:spTree>
    <p:extLst>
      <p:ext uri="{BB962C8B-B14F-4D97-AF65-F5344CB8AC3E}">
        <p14:creationId xmlns:p14="http://schemas.microsoft.com/office/powerpoint/2010/main" val="240085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West Sales = 50% of total sales</a:t>
            </a:r>
          </a:p>
          <a:p>
            <a:endParaRPr lang="en-US" dirty="0"/>
          </a:p>
          <a:p>
            <a:r>
              <a:rPr lang="en-US" dirty="0"/>
              <a:t>Other observations:</a:t>
            </a:r>
          </a:p>
          <a:p>
            <a:r>
              <a:rPr lang="en-US" dirty="0"/>
              <a:t>West Region average customer age is 39 </a:t>
            </a:r>
            <a:r>
              <a:rPr lang="en-US" dirty="0" err="1"/>
              <a:t>yrs</a:t>
            </a:r>
            <a:r>
              <a:rPr lang="en-US" dirty="0"/>
              <a:t>, South is 57</a:t>
            </a:r>
          </a:p>
          <a:p>
            <a:r>
              <a:rPr lang="en-US" dirty="0"/>
              <a:t>The average # of items is roughly the same in all regions 4-5 items per transaction</a:t>
            </a:r>
          </a:p>
          <a:p>
            <a:endParaRPr lang="en-US" dirty="0"/>
          </a:p>
          <a:p>
            <a:r>
              <a:rPr lang="en-US" dirty="0"/>
              <a:t>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Exploratory Data Analysis: Understand the Data, In this slide, find the common patterns</a:t>
            </a:r>
          </a:p>
        </p:txBody>
      </p:sp>
      <p:sp>
        <p:nvSpPr>
          <p:cNvPr id="4" name="Slide Number Placeholder 3"/>
          <p:cNvSpPr>
            <a:spLocks noGrp="1"/>
          </p:cNvSpPr>
          <p:nvPr>
            <p:ph type="sldNum" sz="quarter" idx="5"/>
          </p:nvPr>
        </p:nvSpPr>
        <p:spPr/>
        <p:txBody>
          <a:bodyPr/>
          <a:lstStyle/>
          <a:p>
            <a:fld id="{2D9F4737-D349-0C4D-AADE-75EE38043EBF}" type="slidenum">
              <a:rPr lang="en-US" smtClean="0"/>
              <a:t>19</a:t>
            </a:fld>
            <a:endParaRPr lang="en-US"/>
          </a:p>
        </p:txBody>
      </p:sp>
    </p:spTree>
    <p:extLst>
      <p:ext uri="{BB962C8B-B14F-4D97-AF65-F5344CB8AC3E}">
        <p14:creationId xmlns:p14="http://schemas.microsoft.com/office/powerpoint/2010/main" val="3833917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Is there any correlation between age of a customer and if the transaction was made online or in the store? Or do other factors correlate to an online or in-store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Martin’s Hypothesis: customers who shop in the store are older than customers who shop online and that older people spend more money on electronics than younger people</a:t>
            </a:r>
          </a:p>
          <a:p>
            <a:r>
              <a:rPr lang="en-US" dirty="0"/>
              <a:t>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r>
              <a:rPr lang="en-MY" sz="1200" dirty="0"/>
              <a:t>The best Online/In-store predictor is the Region where the customer buys, followed by the amount spend. </a:t>
            </a:r>
            <a:endParaRPr lang="en-US" dirty="0"/>
          </a:p>
          <a:p>
            <a:endParaRPr lang="en-US" dirty="0"/>
          </a:p>
          <a:p>
            <a:r>
              <a:rPr lang="en-US" dirty="0"/>
              <a:t>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Exploratory Data Analysis: Understand the Data, deep dive into univariate and bivariate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Use different feature targets and ML algorithms, understand feature importance</a:t>
            </a:r>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20</a:t>
            </a:fld>
            <a:endParaRPr lang="en-US"/>
          </a:p>
        </p:txBody>
      </p:sp>
    </p:spTree>
    <p:extLst>
      <p:ext uri="{BB962C8B-B14F-4D97-AF65-F5344CB8AC3E}">
        <p14:creationId xmlns:p14="http://schemas.microsoft.com/office/powerpoint/2010/main" val="1138158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DO NOT SHOW THIS SLIDE</a:t>
            </a:r>
          </a:p>
          <a:p>
            <a:endParaRPr lang="en-US" dirty="0"/>
          </a:p>
          <a:p>
            <a:endParaRPr lang="en-US" dirty="0"/>
          </a:p>
          <a:p>
            <a:r>
              <a:rPr lang="en-US" dirty="0"/>
              <a:t>Q: Is there any correlation between age of a customer and if the transaction was made online or in the store? Or do other factors correlate to an online or in-store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Martin’s Hypothesis: customers who shop in the store are older than customers who shop online and that older people spend more money on electronics than younger people</a:t>
            </a:r>
          </a:p>
          <a:p>
            <a:endParaRPr lang="en-US" dirty="0"/>
          </a:p>
          <a:p>
            <a:endParaRPr lang="en-US" dirty="0"/>
          </a:p>
          <a:p>
            <a:r>
              <a:rPr lang="en-US" dirty="0"/>
              <a:t>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Exploratory Data Analysis: Understand the Data, deep dive into univariate and bivariate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Use different feature targets and ML algorithms, understand feature importance</a:t>
            </a:r>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21</a:t>
            </a:fld>
            <a:endParaRPr lang="en-US"/>
          </a:p>
        </p:txBody>
      </p:sp>
    </p:spTree>
    <p:extLst>
      <p:ext uri="{BB962C8B-B14F-4D97-AF65-F5344CB8AC3E}">
        <p14:creationId xmlns:p14="http://schemas.microsoft.com/office/powerpoint/2010/main" val="4287592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Optimize online marketing efforts to target </a:t>
            </a:r>
            <a:r>
              <a:rPr lang="en-MY" dirty="0"/>
              <a:t>20-60 yrs. old population in regions North and South </a:t>
            </a:r>
          </a:p>
          <a:p>
            <a:pPr lvl="1"/>
            <a:r>
              <a:rPr lang="en-MY" dirty="0"/>
              <a:t>19-28 </a:t>
            </a:r>
            <a:r>
              <a:rPr lang="en-MY" dirty="0" err="1"/>
              <a:t>yrs</a:t>
            </a:r>
            <a:r>
              <a:rPr lang="en-MY" dirty="0"/>
              <a:t> : Sales through college partnerships, easy payment offers, social media platforms? </a:t>
            </a:r>
          </a:p>
          <a:p>
            <a:pPr lvl="1"/>
            <a:r>
              <a:rPr lang="en-MY" dirty="0"/>
              <a:t>29-60 </a:t>
            </a:r>
            <a:r>
              <a:rPr lang="en-MY" dirty="0" err="1"/>
              <a:t>yrs</a:t>
            </a:r>
            <a:r>
              <a:rPr lang="en-MY" dirty="0"/>
              <a:t> : leverage higher purchase power, educate to buy</a:t>
            </a:r>
          </a:p>
          <a:p>
            <a:pPr lvl="1"/>
            <a:r>
              <a:rPr lang="en-MY" dirty="0"/>
              <a:t>All regions offer related products</a:t>
            </a:r>
            <a:endParaRPr lang="en-US" dirty="0"/>
          </a:p>
          <a:p>
            <a:r>
              <a:rPr lang="en-US" dirty="0"/>
              <a:t>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Exploratory Data Analysis: Go back to univariate and bivariate analysis to better visualize the data after ML process</a:t>
            </a:r>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22</a:t>
            </a:fld>
            <a:endParaRPr lang="en-US"/>
          </a:p>
        </p:txBody>
      </p:sp>
    </p:spTree>
    <p:extLst>
      <p:ext uri="{BB962C8B-B14F-4D97-AF65-F5344CB8AC3E}">
        <p14:creationId xmlns:p14="http://schemas.microsoft.com/office/powerpoint/2010/main" val="1865667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Optimize online marketing efforts to target </a:t>
            </a:r>
            <a:r>
              <a:rPr lang="en-MY" dirty="0"/>
              <a:t>20-60 yrs. old population in regions North and South </a:t>
            </a:r>
          </a:p>
          <a:p>
            <a:pPr lvl="1"/>
            <a:r>
              <a:rPr lang="en-MY" dirty="0"/>
              <a:t>19-28 </a:t>
            </a:r>
            <a:r>
              <a:rPr lang="en-MY" dirty="0" err="1"/>
              <a:t>yrs</a:t>
            </a:r>
            <a:r>
              <a:rPr lang="en-MY" dirty="0"/>
              <a:t> : Sales through college partnerships, easy payment offers, social media platforms? </a:t>
            </a:r>
          </a:p>
          <a:p>
            <a:pPr lvl="1"/>
            <a:r>
              <a:rPr lang="en-MY" dirty="0"/>
              <a:t>29-60 </a:t>
            </a:r>
            <a:r>
              <a:rPr lang="en-MY" dirty="0" err="1"/>
              <a:t>yrs</a:t>
            </a:r>
            <a:r>
              <a:rPr lang="en-MY" dirty="0"/>
              <a:t> : leverage higher purchase power, educate to buy</a:t>
            </a:r>
          </a:p>
          <a:p>
            <a:pPr lvl="1"/>
            <a:r>
              <a:rPr lang="en-MY" dirty="0"/>
              <a:t>All regions offer related products</a:t>
            </a:r>
            <a:endParaRPr lang="en-US" dirty="0"/>
          </a:p>
          <a:p>
            <a:r>
              <a:rPr lang="en-US" dirty="0"/>
              <a:t>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Exploratory Data Analysis: Go back to univariate and bivariate analysis to better visualize the data after ML process</a:t>
            </a:r>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23</a:t>
            </a:fld>
            <a:endParaRPr lang="en-US"/>
          </a:p>
        </p:txBody>
      </p:sp>
    </p:spTree>
    <p:extLst>
      <p:ext uri="{BB962C8B-B14F-4D97-AF65-F5344CB8AC3E}">
        <p14:creationId xmlns:p14="http://schemas.microsoft.com/office/powerpoint/2010/main" val="1766797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Optimize online marketing efforts to target </a:t>
            </a:r>
            <a:r>
              <a:rPr lang="en-MY" dirty="0"/>
              <a:t>20-60 yrs. old population in regions North and South </a:t>
            </a:r>
          </a:p>
          <a:p>
            <a:pPr lvl="1"/>
            <a:r>
              <a:rPr lang="en-MY" dirty="0"/>
              <a:t>19-28 </a:t>
            </a:r>
            <a:r>
              <a:rPr lang="en-MY" dirty="0" err="1"/>
              <a:t>yrs</a:t>
            </a:r>
            <a:r>
              <a:rPr lang="en-MY" dirty="0"/>
              <a:t> : Sales through college partnerships, easy payment offers, social media platforms? </a:t>
            </a:r>
          </a:p>
          <a:p>
            <a:pPr lvl="1"/>
            <a:r>
              <a:rPr lang="en-MY" dirty="0"/>
              <a:t>29-60 </a:t>
            </a:r>
            <a:r>
              <a:rPr lang="en-MY" dirty="0" err="1"/>
              <a:t>yrs</a:t>
            </a:r>
            <a:r>
              <a:rPr lang="en-MY" dirty="0"/>
              <a:t> : leverage higher purchase power, educate to buy</a:t>
            </a:r>
          </a:p>
          <a:p>
            <a:pPr lvl="1"/>
            <a:r>
              <a:rPr lang="en-MY" dirty="0"/>
              <a:t>All regions offer related products</a:t>
            </a:r>
            <a:endParaRPr lang="en-US" dirty="0"/>
          </a:p>
          <a:p>
            <a:r>
              <a:rPr lang="en-US" dirty="0"/>
              <a:t>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Exploratory Data Analysis: Go back to univariate and bivariate analysis to better visualize the data after ML process</a:t>
            </a:r>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24</a:t>
            </a:fld>
            <a:endParaRPr lang="en-US"/>
          </a:p>
        </p:txBody>
      </p:sp>
    </p:spTree>
    <p:extLst>
      <p:ext uri="{BB962C8B-B14F-4D97-AF65-F5344CB8AC3E}">
        <p14:creationId xmlns:p14="http://schemas.microsoft.com/office/powerpoint/2010/main" val="395874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Problem:</a:t>
            </a:r>
          </a:p>
          <a:p>
            <a:r>
              <a:rPr lang="en-US" sz="1200" b="0" i="0" kern="1200" dirty="0">
                <a:solidFill>
                  <a:schemeClr val="tx1"/>
                </a:solidFill>
                <a:effectLst/>
                <a:latin typeface="+mn-lt"/>
                <a:ea typeface="+mn-ea"/>
                <a:cs typeface="+mn-cs"/>
              </a:rPr>
              <a:t>Increase in customer default rates - This is bad for Credit One since we approve the customers for loans in the first place.</a:t>
            </a:r>
          </a:p>
          <a:p>
            <a:r>
              <a:rPr lang="en-US" sz="1200" b="0" i="0" kern="1200" dirty="0">
                <a:solidFill>
                  <a:schemeClr val="tx1"/>
                </a:solidFill>
                <a:effectLst/>
                <a:latin typeface="+mn-lt"/>
                <a:ea typeface="+mn-ea"/>
                <a:cs typeface="+mn-cs"/>
              </a:rPr>
              <a:t>Revenue and customer loss for clients and, eventually, loss of clients for Credit One</a:t>
            </a:r>
          </a:p>
          <a:p>
            <a:r>
              <a:rPr lang="en-US" sz="1200" b="0" i="0" kern="1200" dirty="0">
                <a:solidFill>
                  <a:schemeClr val="tx1"/>
                </a:solidFill>
                <a:effectLst/>
                <a:latin typeface="+mn-lt"/>
                <a:ea typeface="+mn-ea"/>
                <a:cs typeface="+mn-cs"/>
              </a:rPr>
              <a:t>Investigative Questions:</a:t>
            </a:r>
          </a:p>
          <a:p>
            <a:r>
              <a:rPr lang="en-US" sz="1200" b="0" i="0" kern="1200" dirty="0">
                <a:solidFill>
                  <a:schemeClr val="tx1"/>
                </a:solidFill>
                <a:effectLst/>
                <a:latin typeface="+mn-lt"/>
                <a:ea typeface="+mn-ea"/>
                <a:cs typeface="+mn-cs"/>
              </a:rPr>
              <a:t>How do you ensure that customers can/will pay their loans? Can we do this?</a:t>
            </a:r>
          </a:p>
          <a:p>
            <a:r>
              <a:rPr lang="en-US" dirty="0"/>
              <a:t>____________________________</a:t>
            </a:r>
          </a:p>
          <a:p>
            <a:endParaRPr lang="en-US" dirty="0"/>
          </a:p>
          <a:p>
            <a:r>
              <a:rPr lang="en-US" sz="1200" b="0" i="0" kern="1200" dirty="0">
                <a:solidFill>
                  <a:schemeClr val="tx1"/>
                </a:solidFill>
                <a:effectLst/>
                <a:latin typeface="+mn-lt"/>
                <a:ea typeface="+mn-ea"/>
                <a:cs typeface="+mn-cs"/>
              </a:rPr>
              <a:t>As you progress through the tasks at hand, begin thinking about how to solve this problem. Here are some lessons we learned form a similar problem we addressed last year:</a:t>
            </a:r>
          </a:p>
          <a:p>
            <a:r>
              <a:rPr lang="en-US" sz="1200" b="0" i="0" kern="1200" dirty="0">
                <a:solidFill>
                  <a:schemeClr val="tx1"/>
                </a:solidFill>
                <a:effectLst/>
                <a:latin typeface="+mn-lt"/>
                <a:ea typeface="+mn-ea"/>
                <a:cs typeface="+mn-cs"/>
              </a:rPr>
              <a:t>We cannot control customer spending habits</a:t>
            </a:r>
          </a:p>
          <a:p>
            <a:r>
              <a:rPr lang="en-US" sz="1200" b="0" i="0" kern="1200" dirty="0">
                <a:solidFill>
                  <a:schemeClr val="tx1"/>
                </a:solidFill>
                <a:effectLst/>
                <a:latin typeface="+mn-lt"/>
                <a:ea typeface="+mn-ea"/>
                <a:cs typeface="+mn-cs"/>
              </a:rPr>
              <a:t>We cannot always go from what we find in our analysis to the underlying "why"</a:t>
            </a:r>
          </a:p>
          <a:p>
            <a:r>
              <a:rPr lang="en-US" sz="1200" b="0" i="0" kern="1200" dirty="0">
                <a:solidFill>
                  <a:schemeClr val="tx1"/>
                </a:solidFill>
                <a:effectLst/>
                <a:latin typeface="+mn-lt"/>
                <a:ea typeface="+mn-ea"/>
                <a:cs typeface="+mn-cs"/>
              </a:rPr>
              <a:t>We must focus on the problem(s) we can solve: What attributes in the data can we deem to be statistically significant to the problem at hand?</a:t>
            </a:r>
          </a:p>
          <a:p>
            <a:r>
              <a:rPr lang="en-US" sz="1200" b="0" i="0" kern="1200" dirty="0">
                <a:solidFill>
                  <a:schemeClr val="tx1"/>
                </a:solidFill>
                <a:effectLst/>
                <a:latin typeface="+mn-lt"/>
                <a:ea typeface="+mn-ea"/>
                <a:cs typeface="+mn-cs"/>
              </a:rPr>
              <a:t>What concrete information can we derive from the data we have?</a:t>
            </a:r>
          </a:p>
          <a:p>
            <a:r>
              <a:rPr lang="en-US" sz="1200" b="0" i="0" kern="1200" dirty="0">
                <a:solidFill>
                  <a:schemeClr val="tx1"/>
                </a:solidFill>
                <a:effectLst/>
                <a:latin typeface="+mn-lt"/>
                <a:ea typeface="+mn-ea"/>
                <a:cs typeface="+mn-cs"/>
              </a:rPr>
              <a:t>What proven methods can we use to uncover more information and why?</a:t>
            </a:r>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3</a:t>
            </a:fld>
            <a:endParaRPr lang="en-US"/>
          </a:p>
        </p:txBody>
      </p:sp>
    </p:spTree>
    <p:extLst>
      <p:ext uri="{BB962C8B-B14F-4D97-AF65-F5344CB8AC3E}">
        <p14:creationId xmlns:p14="http://schemas.microsoft.com/office/powerpoint/2010/main" val="1838785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1" i="0" kern="1200" dirty="0">
                <a:solidFill>
                  <a:schemeClr val="tx1"/>
                </a:solidFill>
                <a:effectLst/>
                <a:latin typeface="+mn-lt"/>
                <a:ea typeface="+mn-ea"/>
                <a:cs typeface="+mn-cs"/>
              </a:rPr>
              <a:t>Reporting Outline</a:t>
            </a: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Overview</a:t>
            </a:r>
            <a:r>
              <a:rPr lang="en-MY" sz="1200" b="0" i="0" kern="1200" dirty="0">
                <a:solidFill>
                  <a:schemeClr val="tx1"/>
                </a:solidFill>
                <a:effectLst/>
                <a:latin typeface="+mn-lt"/>
                <a:ea typeface="+mn-ea"/>
                <a:cs typeface="+mn-cs"/>
              </a:rPr>
              <a:t> - What have you been asked to do? Are there specific questions you are trying to answer? What are the goals of the project?  </a:t>
            </a:r>
            <a:r>
              <a:rPr lang="en-MY" sz="1200" b="1" i="0" kern="1200" dirty="0">
                <a:solidFill>
                  <a:schemeClr val="tx1"/>
                </a:solidFill>
                <a:effectLst/>
                <a:latin typeface="+mn-lt"/>
                <a:ea typeface="+mn-ea"/>
                <a:cs typeface="+mn-cs"/>
              </a:rPr>
              <a:t>(Provides the context a reader needs to understand your analysis)</a:t>
            </a:r>
            <a:br>
              <a:rPr lang="en-MY" dirty="0"/>
            </a:br>
            <a:r>
              <a:rPr lang="en-MY" dirty="0"/>
              <a:t>Output:</a:t>
            </a:r>
          </a:p>
          <a:p>
            <a:r>
              <a:rPr lang="en-US" sz="1200" b="1" i="1" kern="1200" dirty="0">
                <a:solidFill>
                  <a:schemeClr val="tx1"/>
                </a:solidFill>
                <a:effectLst/>
                <a:latin typeface="+mn-lt"/>
                <a:ea typeface="+mn-ea"/>
                <a:cs typeface="+mn-cs"/>
              </a:rPr>
              <a:t>Customer Demographics Report</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 zip file that includes:</a:t>
            </a:r>
          </a:p>
          <a:p>
            <a:r>
              <a:rPr lang="en-US" sz="1200" b="0" i="0" kern="1200" dirty="0">
                <a:solidFill>
                  <a:schemeClr val="tx1"/>
                </a:solidFill>
                <a:effectLst/>
                <a:latin typeface="+mn-lt"/>
                <a:ea typeface="+mn-ea"/>
                <a:cs typeface="+mn-cs"/>
              </a:rPr>
              <a:t>A 1-2 page Word document in which you:</a:t>
            </a:r>
          </a:p>
          <a:p>
            <a:pPr lvl="1"/>
            <a:r>
              <a:rPr lang="en-US" sz="1200" b="0" i="0" kern="1200" dirty="0">
                <a:solidFill>
                  <a:schemeClr val="tx1"/>
                </a:solidFill>
                <a:effectLst/>
                <a:latin typeface="+mn-lt"/>
                <a:ea typeface="+mn-ea"/>
                <a:cs typeface="+mn-cs"/>
              </a:rPr>
              <a:t>Summarize your findings and conclusions regarding the questions posed about customer purchasing behavior</a:t>
            </a:r>
          </a:p>
          <a:p>
            <a:pPr lvl="1"/>
            <a:r>
              <a:rPr lang="en-US" sz="1200" b="0" i="0" kern="1200" dirty="0">
                <a:solidFill>
                  <a:schemeClr val="tx1"/>
                </a:solidFill>
                <a:effectLst/>
                <a:latin typeface="+mn-lt"/>
                <a:ea typeface="+mn-ea"/>
                <a:cs typeface="+mn-cs"/>
              </a:rPr>
              <a:t>Explain how the results of each classifier you ran support your conclusions</a:t>
            </a:r>
          </a:p>
          <a:p>
            <a:r>
              <a:rPr lang="en-US" sz="1200" b="0" i="0" kern="1200" dirty="0">
                <a:solidFill>
                  <a:schemeClr val="tx1"/>
                </a:solidFill>
                <a:effectLst/>
                <a:latin typeface="+mn-lt"/>
                <a:ea typeface="+mn-ea"/>
                <a:cs typeface="+mn-cs"/>
              </a:rPr>
              <a:t>A narrative explaining the results of each algorithm you ran, but the technical output is not needed in the report itself. Please only include it in a separate file so the mentors may review your work.</a:t>
            </a:r>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26</a:t>
            </a:fld>
            <a:endParaRPr lang="en-US"/>
          </a:p>
        </p:txBody>
      </p:sp>
    </p:spTree>
    <p:extLst>
      <p:ext uri="{BB962C8B-B14F-4D97-AF65-F5344CB8AC3E}">
        <p14:creationId xmlns:p14="http://schemas.microsoft.com/office/powerpoint/2010/main" val="1507438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Is there any correlation between age of a customer and if the transaction was made online or in the store? Or do other factors correlate to an online or in-store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Martin’s Hypothesis: customers who shop in the store are older than customers who shop online and that older people spend more money on electronics than younger people</a:t>
            </a:r>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27</a:t>
            </a:fld>
            <a:endParaRPr lang="en-US"/>
          </a:p>
        </p:txBody>
      </p:sp>
    </p:spTree>
    <p:extLst>
      <p:ext uri="{BB962C8B-B14F-4D97-AF65-F5344CB8AC3E}">
        <p14:creationId xmlns:p14="http://schemas.microsoft.com/office/powerpoint/2010/main" val="3948006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28</a:t>
            </a:fld>
            <a:endParaRPr lang="en-US"/>
          </a:p>
        </p:txBody>
      </p:sp>
    </p:spTree>
    <p:extLst>
      <p:ext uri="{BB962C8B-B14F-4D97-AF65-F5344CB8AC3E}">
        <p14:creationId xmlns:p14="http://schemas.microsoft.com/office/powerpoint/2010/main" val="3718265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1" i="0" kern="1200" dirty="0">
                <a:solidFill>
                  <a:schemeClr val="tx1"/>
                </a:solidFill>
                <a:effectLst/>
                <a:latin typeface="+mn-lt"/>
                <a:ea typeface="+mn-ea"/>
                <a:cs typeface="+mn-cs"/>
              </a:rPr>
              <a:t>Reporting Outline</a:t>
            </a:r>
            <a:br>
              <a:rPr lang="en-MY" dirty="0"/>
            </a:b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Analysi</a:t>
            </a:r>
            <a:r>
              <a:rPr lang="en-MY" sz="1200" b="0" i="0" kern="1200" dirty="0">
                <a:solidFill>
                  <a:schemeClr val="tx1"/>
                </a:solidFill>
                <a:effectLst/>
                <a:latin typeface="+mn-lt"/>
                <a:ea typeface="+mn-ea"/>
                <a:cs typeface="+mn-cs"/>
              </a:rPr>
              <a:t>s - Address the goals of the project. Use visualizations to support your findings. Be succinct for business audiences </a:t>
            </a:r>
            <a:r>
              <a:rPr lang="en-MY" sz="1200" b="1" i="0" kern="1200" dirty="0">
                <a:solidFill>
                  <a:schemeClr val="tx1"/>
                </a:solidFill>
                <a:effectLst/>
                <a:latin typeface="+mn-lt"/>
                <a:ea typeface="+mn-ea"/>
                <a:cs typeface="+mn-cs"/>
              </a:rPr>
              <a:t>(Visualizations are super important as they lend a credibility that text alone can’t achieve.)</a:t>
            </a:r>
            <a:br>
              <a:rPr lang="en-MY" dirty="0"/>
            </a:br>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29</a:t>
            </a:fld>
            <a:endParaRPr lang="en-US"/>
          </a:p>
        </p:txBody>
      </p:sp>
    </p:spTree>
    <p:extLst>
      <p:ext uri="{BB962C8B-B14F-4D97-AF65-F5344CB8AC3E}">
        <p14:creationId xmlns:p14="http://schemas.microsoft.com/office/powerpoint/2010/main" val="1599240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200" b="1" i="0" kern="1200" dirty="0">
                <a:solidFill>
                  <a:schemeClr val="tx1"/>
                </a:solidFill>
                <a:effectLst/>
                <a:latin typeface="+mn-lt"/>
                <a:ea typeface="+mn-ea"/>
                <a:cs typeface="+mn-cs"/>
              </a:rPr>
              <a:t>Reporting Outline</a:t>
            </a:r>
            <a:br>
              <a:rPr lang="en-MY" dirty="0"/>
            </a:b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Conclusions/Next Steps (optional)</a:t>
            </a:r>
            <a:r>
              <a:rPr lang="en-MY" sz="1200" b="0" i="0" kern="1200" dirty="0">
                <a:solidFill>
                  <a:schemeClr val="tx1"/>
                </a:solidFill>
                <a:effectLst/>
                <a:latin typeface="+mn-lt"/>
                <a:ea typeface="+mn-ea"/>
                <a:cs typeface="+mn-cs"/>
              </a:rPr>
              <a:t> - Based on your findings, what should/could Blackwell do?</a:t>
            </a:r>
            <a:endParaRPr lang="en-US" dirty="0"/>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30</a:t>
            </a:fld>
            <a:endParaRPr lang="en-US"/>
          </a:p>
        </p:txBody>
      </p:sp>
    </p:spTree>
    <p:extLst>
      <p:ext uri="{BB962C8B-B14F-4D97-AF65-F5344CB8AC3E}">
        <p14:creationId xmlns:p14="http://schemas.microsoft.com/office/powerpoint/2010/main" val="1205820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1" i="0" kern="1200" dirty="0">
                <a:solidFill>
                  <a:schemeClr val="tx1"/>
                </a:solidFill>
                <a:effectLst/>
                <a:latin typeface="+mn-lt"/>
                <a:ea typeface="+mn-ea"/>
                <a:cs typeface="+mn-cs"/>
              </a:rPr>
              <a:t>Reporting Outline</a:t>
            </a: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Overview</a:t>
            </a:r>
            <a:r>
              <a:rPr lang="en-MY" sz="1200" b="0" i="0" kern="1200" dirty="0">
                <a:solidFill>
                  <a:schemeClr val="tx1"/>
                </a:solidFill>
                <a:effectLst/>
                <a:latin typeface="+mn-lt"/>
                <a:ea typeface="+mn-ea"/>
                <a:cs typeface="+mn-cs"/>
              </a:rPr>
              <a:t> - What have you been asked to do? Are there specific questions you are trying to answer? What are the goals of the project?  </a:t>
            </a:r>
            <a:r>
              <a:rPr lang="en-MY" sz="1200" b="1" i="0" kern="1200" dirty="0">
                <a:solidFill>
                  <a:schemeClr val="tx1"/>
                </a:solidFill>
                <a:effectLst/>
                <a:latin typeface="+mn-lt"/>
                <a:ea typeface="+mn-ea"/>
                <a:cs typeface="+mn-cs"/>
              </a:rPr>
              <a:t>(Provides the context a reader needs to understand your analysis)</a:t>
            </a:r>
            <a:br>
              <a:rPr lang="en-MY" dirty="0"/>
            </a:br>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32</a:t>
            </a:fld>
            <a:endParaRPr lang="en-US"/>
          </a:p>
        </p:txBody>
      </p:sp>
    </p:spTree>
    <p:extLst>
      <p:ext uri="{BB962C8B-B14F-4D97-AF65-F5344CB8AC3E}">
        <p14:creationId xmlns:p14="http://schemas.microsoft.com/office/powerpoint/2010/main" val="2725860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1" i="0" kern="1200" dirty="0">
                <a:solidFill>
                  <a:schemeClr val="tx1"/>
                </a:solidFill>
                <a:effectLst/>
                <a:latin typeface="+mn-lt"/>
                <a:ea typeface="+mn-ea"/>
                <a:cs typeface="+mn-cs"/>
              </a:rPr>
              <a:t>Reporting Outline</a:t>
            </a:r>
            <a:br>
              <a:rPr lang="en-MY" dirty="0"/>
            </a:b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Analysi</a:t>
            </a:r>
            <a:r>
              <a:rPr lang="en-MY" sz="1200" b="0" i="0" kern="1200" dirty="0">
                <a:solidFill>
                  <a:schemeClr val="tx1"/>
                </a:solidFill>
                <a:effectLst/>
                <a:latin typeface="+mn-lt"/>
                <a:ea typeface="+mn-ea"/>
                <a:cs typeface="+mn-cs"/>
              </a:rPr>
              <a:t>s - Address the goals of the project. Use visualizations to support your findings. Be succinct for business audiences </a:t>
            </a:r>
            <a:r>
              <a:rPr lang="en-MY" sz="1200" b="1" i="0" kern="1200" dirty="0">
                <a:solidFill>
                  <a:schemeClr val="tx1"/>
                </a:solidFill>
                <a:effectLst/>
                <a:latin typeface="+mn-lt"/>
                <a:ea typeface="+mn-ea"/>
                <a:cs typeface="+mn-cs"/>
              </a:rPr>
              <a:t>(Visualizations are super important as they lend a credibility that text alone can’t achieve.)</a:t>
            </a:r>
            <a:br>
              <a:rPr lang="en-MY" dirty="0"/>
            </a:br>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33</a:t>
            </a:fld>
            <a:endParaRPr lang="en-US"/>
          </a:p>
        </p:txBody>
      </p:sp>
    </p:spTree>
    <p:extLst>
      <p:ext uri="{BB962C8B-B14F-4D97-AF65-F5344CB8AC3E}">
        <p14:creationId xmlns:p14="http://schemas.microsoft.com/office/powerpoint/2010/main" val="2059860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1" i="0" kern="1200" dirty="0">
                <a:solidFill>
                  <a:schemeClr val="tx1"/>
                </a:solidFill>
                <a:effectLst/>
                <a:latin typeface="+mn-lt"/>
                <a:ea typeface="+mn-ea"/>
                <a:cs typeface="+mn-cs"/>
              </a:rPr>
              <a:t>Reporting Outline</a:t>
            </a:r>
            <a:br>
              <a:rPr lang="en-MY" dirty="0"/>
            </a:b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Analysi</a:t>
            </a:r>
            <a:r>
              <a:rPr lang="en-MY" sz="1200" b="0" i="0" kern="1200" dirty="0">
                <a:solidFill>
                  <a:schemeClr val="tx1"/>
                </a:solidFill>
                <a:effectLst/>
                <a:latin typeface="+mn-lt"/>
                <a:ea typeface="+mn-ea"/>
                <a:cs typeface="+mn-cs"/>
              </a:rPr>
              <a:t>s - Address the goals of the project. Use visualizations to support your findings. Be succinct for business audiences </a:t>
            </a:r>
            <a:r>
              <a:rPr lang="en-MY" sz="1200" b="1" i="0" kern="1200" dirty="0">
                <a:solidFill>
                  <a:schemeClr val="tx1"/>
                </a:solidFill>
                <a:effectLst/>
                <a:latin typeface="+mn-lt"/>
                <a:ea typeface="+mn-ea"/>
                <a:cs typeface="+mn-cs"/>
              </a:rPr>
              <a:t>(Visualizations are super important as they lend a credibility that text alone can’t achieve.)</a:t>
            </a:r>
            <a:br>
              <a:rPr lang="en-MY" dirty="0"/>
            </a:br>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34</a:t>
            </a:fld>
            <a:endParaRPr lang="en-US"/>
          </a:p>
        </p:txBody>
      </p:sp>
    </p:spTree>
    <p:extLst>
      <p:ext uri="{BB962C8B-B14F-4D97-AF65-F5344CB8AC3E}">
        <p14:creationId xmlns:p14="http://schemas.microsoft.com/office/powerpoint/2010/main" val="407972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1" i="0" kern="1200" dirty="0">
                <a:solidFill>
                  <a:schemeClr val="tx1"/>
                </a:solidFill>
                <a:effectLst/>
                <a:latin typeface="+mn-lt"/>
                <a:ea typeface="+mn-ea"/>
                <a:cs typeface="+mn-cs"/>
              </a:rPr>
              <a:t>Reporting Outline</a:t>
            </a:r>
            <a:br>
              <a:rPr lang="en-MY" dirty="0"/>
            </a:b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Analysi</a:t>
            </a:r>
            <a:r>
              <a:rPr lang="en-MY" sz="1200" b="0" i="0" kern="1200" dirty="0">
                <a:solidFill>
                  <a:schemeClr val="tx1"/>
                </a:solidFill>
                <a:effectLst/>
                <a:latin typeface="+mn-lt"/>
                <a:ea typeface="+mn-ea"/>
                <a:cs typeface="+mn-cs"/>
              </a:rPr>
              <a:t>s - Address the goals of the project. Use visualizations to support your findings. Be succinct for business audiences </a:t>
            </a:r>
            <a:r>
              <a:rPr lang="en-MY" sz="1200" b="1" i="0" kern="1200" dirty="0">
                <a:solidFill>
                  <a:schemeClr val="tx1"/>
                </a:solidFill>
                <a:effectLst/>
                <a:latin typeface="+mn-lt"/>
                <a:ea typeface="+mn-ea"/>
                <a:cs typeface="+mn-cs"/>
              </a:rPr>
              <a:t>(Visualizations are super important as they lend a credibility that text alone can’t achieve.)</a:t>
            </a:r>
            <a:br>
              <a:rPr lang="en-MY" dirty="0"/>
            </a:br>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35</a:t>
            </a:fld>
            <a:endParaRPr lang="en-US"/>
          </a:p>
        </p:txBody>
      </p:sp>
    </p:spTree>
    <p:extLst>
      <p:ext uri="{BB962C8B-B14F-4D97-AF65-F5344CB8AC3E}">
        <p14:creationId xmlns:p14="http://schemas.microsoft.com/office/powerpoint/2010/main" val="1466644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1" i="0" kern="1200" dirty="0">
                <a:solidFill>
                  <a:schemeClr val="tx1"/>
                </a:solidFill>
                <a:effectLst/>
                <a:latin typeface="+mn-lt"/>
                <a:ea typeface="+mn-ea"/>
                <a:cs typeface="+mn-cs"/>
              </a:rPr>
              <a:t>Reporting Outline</a:t>
            </a:r>
            <a:br>
              <a:rPr lang="en-MY" dirty="0"/>
            </a:b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Analysi</a:t>
            </a:r>
            <a:r>
              <a:rPr lang="en-MY" sz="1200" b="0" i="0" kern="1200" dirty="0">
                <a:solidFill>
                  <a:schemeClr val="tx1"/>
                </a:solidFill>
                <a:effectLst/>
                <a:latin typeface="+mn-lt"/>
                <a:ea typeface="+mn-ea"/>
                <a:cs typeface="+mn-cs"/>
              </a:rPr>
              <a:t>s - Address the goals of the project. Use visualizations to support your findings. Be succinct for business audiences </a:t>
            </a:r>
            <a:r>
              <a:rPr lang="en-MY" sz="1200" b="1" i="0" kern="1200" dirty="0">
                <a:solidFill>
                  <a:schemeClr val="tx1"/>
                </a:solidFill>
                <a:effectLst/>
                <a:latin typeface="+mn-lt"/>
                <a:ea typeface="+mn-ea"/>
                <a:cs typeface="+mn-cs"/>
              </a:rPr>
              <a:t>(Visualizations are super important as they lend a credibility that text alone can’t achieve.)</a:t>
            </a:r>
            <a:br>
              <a:rPr lang="en-MY" dirty="0"/>
            </a:br>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36</a:t>
            </a:fld>
            <a:endParaRPr lang="en-US"/>
          </a:p>
        </p:txBody>
      </p:sp>
    </p:spTree>
    <p:extLst>
      <p:ext uri="{BB962C8B-B14F-4D97-AF65-F5344CB8AC3E}">
        <p14:creationId xmlns:p14="http://schemas.microsoft.com/office/powerpoint/2010/main" val="4057658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7</a:t>
            </a:fld>
            <a:endParaRPr lang="en-US"/>
          </a:p>
        </p:txBody>
      </p:sp>
    </p:spTree>
    <p:extLst>
      <p:ext uri="{BB962C8B-B14F-4D97-AF65-F5344CB8AC3E}">
        <p14:creationId xmlns:p14="http://schemas.microsoft.com/office/powerpoint/2010/main" val="3278544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1" i="0" kern="1200" dirty="0">
                <a:solidFill>
                  <a:schemeClr val="tx1"/>
                </a:solidFill>
                <a:effectLst/>
                <a:latin typeface="+mn-lt"/>
                <a:ea typeface="+mn-ea"/>
                <a:cs typeface="+mn-cs"/>
              </a:rPr>
              <a:t>Reporting Outline</a:t>
            </a:r>
            <a:br>
              <a:rPr lang="en-MY" dirty="0"/>
            </a:b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Analysi</a:t>
            </a:r>
            <a:r>
              <a:rPr lang="en-MY" sz="1200" b="0" i="0" kern="1200" dirty="0">
                <a:solidFill>
                  <a:schemeClr val="tx1"/>
                </a:solidFill>
                <a:effectLst/>
                <a:latin typeface="+mn-lt"/>
                <a:ea typeface="+mn-ea"/>
                <a:cs typeface="+mn-cs"/>
              </a:rPr>
              <a:t>s - Address the goals of the project. Use visualizations to support your findings. Be succinct for business audiences </a:t>
            </a:r>
            <a:r>
              <a:rPr lang="en-MY" sz="1200" b="1" i="0" kern="1200" dirty="0">
                <a:solidFill>
                  <a:schemeClr val="tx1"/>
                </a:solidFill>
                <a:effectLst/>
                <a:latin typeface="+mn-lt"/>
                <a:ea typeface="+mn-ea"/>
                <a:cs typeface="+mn-cs"/>
              </a:rPr>
              <a:t>(Visualizations are super important as they lend a credibility that text alone can’t achieve.)</a:t>
            </a:r>
            <a:br>
              <a:rPr lang="en-MY" dirty="0"/>
            </a:br>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37</a:t>
            </a:fld>
            <a:endParaRPr lang="en-US"/>
          </a:p>
        </p:txBody>
      </p:sp>
    </p:spTree>
    <p:extLst>
      <p:ext uri="{BB962C8B-B14F-4D97-AF65-F5344CB8AC3E}">
        <p14:creationId xmlns:p14="http://schemas.microsoft.com/office/powerpoint/2010/main" val="10098460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1" i="0" kern="1200" dirty="0">
                <a:solidFill>
                  <a:schemeClr val="tx1"/>
                </a:solidFill>
                <a:effectLst/>
                <a:latin typeface="+mn-lt"/>
                <a:ea typeface="+mn-ea"/>
                <a:cs typeface="+mn-cs"/>
              </a:rPr>
              <a:t>Reporting Outline</a:t>
            </a:r>
            <a:br>
              <a:rPr lang="en-MY" dirty="0"/>
            </a:b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Analysi</a:t>
            </a:r>
            <a:r>
              <a:rPr lang="en-MY" sz="1200" b="0" i="0" kern="1200" dirty="0">
                <a:solidFill>
                  <a:schemeClr val="tx1"/>
                </a:solidFill>
                <a:effectLst/>
                <a:latin typeface="+mn-lt"/>
                <a:ea typeface="+mn-ea"/>
                <a:cs typeface="+mn-cs"/>
              </a:rPr>
              <a:t>s - Address the goals of the project. Use visualizations to support your findings. Be succinct for business audiences </a:t>
            </a:r>
            <a:r>
              <a:rPr lang="en-MY" sz="1200" b="1" i="0" kern="1200" dirty="0">
                <a:solidFill>
                  <a:schemeClr val="tx1"/>
                </a:solidFill>
                <a:effectLst/>
                <a:latin typeface="+mn-lt"/>
                <a:ea typeface="+mn-ea"/>
                <a:cs typeface="+mn-cs"/>
              </a:rPr>
              <a:t>(Visualizations are super important as they lend a credibility that text alone can’t achieve.)</a:t>
            </a:r>
            <a:br>
              <a:rPr lang="en-MY" dirty="0"/>
            </a:br>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38</a:t>
            </a:fld>
            <a:endParaRPr lang="en-US"/>
          </a:p>
        </p:txBody>
      </p:sp>
    </p:spTree>
    <p:extLst>
      <p:ext uri="{BB962C8B-B14F-4D97-AF65-F5344CB8AC3E}">
        <p14:creationId xmlns:p14="http://schemas.microsoft.com/office/powerpoint/2010/main" val="2731930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1" i="0" kern="1200" dirty="0">
                <a:solidFill>
                  <a:schemeClr val="tx1"/>
                </a:solidFill>
                <a:effectLst/>
                <a:latin typeface="+mn-lt"/>
                <a:ea typeface="+mn-ea"/>
                <a:cs typeface="+mn-cs"/>
              </a:rPr>
              <a:t>Reporting Outline</a:t>
            </a:r>
            <a:br>
              <a:rPr lang="en-MY" dirty="0"/>
            </a:b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Analysi</a:t>
            </a:r>
            <a:r>
              <a:rPr lang="en-MY" sz="1200" b="0" i="0" kern="1200" dirty="0">
                <a:solidFill>
                  <a:schemeClr val="tx1"/>
                </a:solidFill>
                <a:effectLst/>
                <a:latin typeface="+mn-lt"/>
                <a:ea typeface="+mn-ea"/>
                <a:cs typeface="+mn-cs"/>
              </a:rPr>
              <a:t>s - Address the goals of the project. Use visualizations to support your findings. Be succinct for business audiences </a:t>
            </a:r>
            <a:r>
              <a:rPr lang="en-MY" sz="1200" b="1" i="0" kern="1200" dirty="0">
                <a:solidFill>
                  <a:schemeClr val="tx1"/>
                </a:solidFill>
                <a:effectLst/>
                <a:latin typeface="+mn-lt"/>
                <a:ea typeface="+mn-ea"/>
                <a:cs typeface="+mn-cs"/>
              </a:rPr>
              <a:t>(Visualizations are super important as they lend a credibility that text alone can’t achieve.)</a:t>
            </a:r>
            <a:br>
              <a:rPr lang="en-MY" dirty="0"/>
            </a:br>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39</a:t>
            </a:fld>
            <a:endParaRPr lang="en-US"/>
          </a:p>
        </p:txBody>
      </p:sp>
    </p:spTree>
    <p:extLst>
      <p:ext uri="{BB962C8B-B14F-4D97-AF65-F5344CB8AC3E}">
        <p14:creationId xmlns:p14="http://schemas.microsoft.com/office/powerpoint/2010/main" val="1915822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1" i="0" kern="1200" dirty="0">
                <a:solidFill>
                  <a:schemeClr val="tx1"/>
                </a:solidFill>
                <a:effectLst/>
                <a:latin typeface="+mn-lt"/>
                <a:ea typeface="+mn-ea"/>
                <a:cs typeface="+mn-cs"/>
              </a:rPr>
              <a:t>Reporting Outline</a:t>
            </a:r>
            <a:br>
              <a:rPr lang="en-MY" dirty="0"/>
            </a:b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Analysi</a:t>
            </a:r>
            <a:r>
              <a:rPr lang="en-MY" sz="1200" b="0" i="0" kern="1200" dirty="0">
                <a:solidFill>
                  <a:schemeClr val="tx1"/>
                </a:solidFill>
                <a:effectLst/>
                <a:latin typeface="+mn-lt"/>
                <a:ea typeface="+mn-ea"/>
                <a:cs typeface="+mn-cs"/>
              </a:rPr>
              <a:t>s - Address the goals of the project. Use visualizations to support your findings. Be succinct for business audiences </a:t>
            </a:r>
            <a:r>
              <a:rPr lang="en-MY" sz="1200" b="1" i="0" kern="1200" dirty="0">
                <a:solidFill>
                  <a:schemeClr val="tx1"/>
                </a:solidFill>
                <a:effectLst/>
                <a:latin typeface="+mn-lt"/>
                <a:ea typeface="+mn-ea"/>
                <a:cs typeface="+mn-cs"/>
              </a:rPr>
              <a:t>(Visualizations are super important as they lend a credibility that text alone can’t achieve.)</a:t>
            </a:r>
            <a:br>
              <a:rPr lang="en-MY" dirty="0"/>
            </a:br>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40</a:t>
            </a:fld>
            <a:endParaRPr lang="en-US"/>
          </a:p>
        </p:txBody>
      </p:sp>
    </p:spTree>
    <p:extLst>
      <p:ext uri="{BB962C8B-B14F-4D97-AF65-F5344CB8AC3E}">
        <p14:creationId xmlns:p14="http://schemas.microsoft.com/office/powerpoint/2010/main" val="1320652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200" b="1" i="0" kern="1200" dirty="0">
                <a:solidFill>
                  <a:schemeClr val="tx1"/>
                </a:solidFill>
                <a:effectLst/>
                <a:latin typeface="+mn-lt"/>
                <a:ea typeface="+mn-ea"/>
                <a:cs typeface="+mn-cs"/>
              </a:rPr>
              <a:t>Reporting Outline</a:t>
            </a:r>
            <a:br>
              <a:rPr lang="en-MY" dirty="0"/>
            </a:b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Conclusions/Next Steps (optional)</a:t>
            </a:r>
            <a:r>
              <a:rPr lang="en-MY" sz="1200" b="0" i="0" kern="1200" dirty="0">
                <a:solidFill>
                  <a:schemeClr val="tx1"/>
                </a:solidFill>
                <a:effectLst/>
                <a:latin typeface="+mn-lt"/>
                <a:ea typeface="+mn-ea"/>
                <a:cs typeface="+mn-cs"/>
              </a:rPr>
              <a:t> - Based on your findings, what should/could Blackwell do?</a:t>
            </a:r>
            <a:endParaRPr lang="en-US" dirty="0"/>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41</a:t>
            </a:fld>
            <a:endParaRPr lang="en-US"/>
          </a:p>
        </p:txBody>
      </p:sp>
    </p:spTree>
    <p:extLst>
      <p:ext uri="{BB962C8B-B14F-4D97-AF65-F5344CB8AC3E}">
        <p14:creationId xmlns:p14="http://schemas.microsoft.com/office/powerpoint/2010/main" val="726478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1" i="0" kern="1200" dirty="0">
                <a:solidFill>
                  <a:schemeClr val="tx1"/>
                </a:solidFill>
                <a:effectLst/>
                <a:latin typeface="+mn-lt"/>
                <a:ea typeface="+mn-ea"/>
                <a:cs typeface="+mn-cs"/>
              </a:rPr>
              <a:t>Reporting Outline</a:t>
            </a: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Data</a:t>
            </a:r>
            <a:r>
              <a:rPr lang="en-MY" sz="1200" b="0" i="0" kern="1200" dirty="0">
                <a:solidFill>
                  <a:schemeClr val="tx1"/>
                </a:solidFill>
                <a:effectLst/>
                <a:latin typeface="+mn-lt"/>
                <a:ea typeface="+mn-ea"/>
                <a:cs typeface="+mn-cs"/>
              </a:rPr>
              <a:t> - What data have you been given? How many observations are there? What are the features? If features are coded, what do the codes represent?</a:t>
            </a:r>
            <a:r>
              <a:rPr lang="en-MY" sz="1200" b="1" i="0" kern="1200" dirty="0">
                <a:solidFill>
                  <a:schemeClr val="tx1"/>
                </a:solidFill>
                <a:effectLst/>
                <a:latin typeface="+mn-lt"/>
                <a:ea typeface="+mn-ea"/>
                <a:cs typeface="+mn-cs"/>
              </a:rPr>
              <a:t> (Provides the context a reader needs to understand your analysis)</a:t>
            </a:r>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43</a:t>
            </a:fld>
            <a:endParaRPr lang="en-US"/>
          </a:p>
        </p:txBody>
      </p:sp>
    </p:spTree>
    <p:extLst>
      <p:ext uri="{BB962C8B-B14F-4D97-AF65-F5344CB8AC3E}">
        <p14:creationId xmlns:p14="http://schemas.microsoft.com/office/powerpoint/2010/main" val="3869178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1" i="0" kern="1200" dirty="0">
                <a:solidFill>
                  <a:schemeClr val="tx1"/>
                </a:solidFill>
                <a:effectLst/>
                <a:latin typeface="+mn-lt"/>
                <a:ea typeface="+mn-ea"/>
                <a:cs typeface="+mn-cs"/>
              </a:rPr>
              <a:t>Reporting Outline</a:t>
            </a: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Data</a:t>
            </a:r>
            <a:r>
              <a:rPr lang="en-MY" sz="1200" b="0" i="0" kern="1200" dirty="0">
                <a:solidFill>
                  <a:schemeClr val="tx1"/>
                </a:solidFill>
                <a:effectLst/>
                <a:latin typeface="+mn-lt"/>
                <a:ea typeface="+mn-ea"/>
                <a:cs typeface="+mn-cs"/>
              </a:rPr>
              <a:t> - What data have you been given? How many observations are there? What are the features? If features are coded, what do the codes represent?</a:t>
            </a:r>
            <a:r>
              <a:rPr lang="en-MY" sz="1200" b="1" i="0" kern="1200" dirty="0">
                <a:solidFill>
                  <a:schemeClr val="tx1"/>
                </a:solidFill>
                <a:effectLst/>
                <a:latin typeface="+mn-lt"/>
                <a:ea typeface="+mn-ea"/>
                <a:cs typeface="+mn-cs"/>
              </a:rPr>
              <a:t> (Provides the context a reader needs to understand your analysis)</a:t>
            </a:r>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44</a:t>
            </a:fld>
            <a:endParaRPr lang="en-US"/>
          </a:p>
        </p:txBody>
      </p:sp>
    </p:spTree>
    <p:extLst>
      <p:ext uri="{BB962C8B-B14F-4D97-AF65-F5344CB8AC3E}">
        <p14:creationId xmlns:p14="http://schemas.microsoft.com/office/powerpoint/2010/main" val="10418528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1" i="0" kern="1200" dirty="0">
                <a:solidFill>
                  <a:schemeClr val="tx1"/>
                </a:solidFill>
                <a:effectLst/>
                <a:latin typeface="+mn-lt"/>
                <a:ea typeface="+mn-ea"/>
                <a:cs typeface="+mn-cs"/>
              </a:rPr>
              <a:t>Reporting Outline</a:t>
            </a: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Data</a:t>
            </a:r>
            <a:r>
              <a:rPr lang="en-MY" sz="1200" b="0" i="0" kern="1200" dirty="0">
                <a:solidFill>
                  <a:schemeClr val="tx1"/>
                </a:solidFill>
                <a:effectLst/>
                <a:latin typeface="+mn-lt"/>
                <a:ea typeface="+mn-ea"/>
                <a:cs typeface="+mn-cs"/>
              </a:rPr>
              <a:t> - What data have you been given? How many observations are there? What are the features? If features are coded, what do the codes represent?</a:t>
            </a:r>
            <a:r>
              <a:rPr lang="en-MY" sz="1200" b="1" i="0" kern="1200" dirty="0">
                <a:solidFill>
                  <a:schemeClr val="tx1"/>
                </a:solidFill>
                <a:effectLst/>
                <a:latin typeface="+mn-lt"/>
                <a:ea typeface="+mn-ea"/>
                <a:cs typeface="+mn-cs"/>
              </a:rPr>
              <a:t> (Provides the context a reader needs to understand your analysis)</a:t>
            </a:r>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45</a:t>
            </a:fld>
            <a:endParaRPr lang="en-US"/>
          </a:p>
        </p:txBody>
      </p:sp>
    </p:spTree>
    <p:extLst>
      <p:ext uri="{BB962C8B-B14F-4D97-AF65-F5344CB8AC3E}">
        <p14:creationId xmlns:p14="http://schemas.microsoft.com/office/powerpoint/2010/main" val="4237928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1" i="0" kern="1200" dirty="0">
                <a:solidFill>
                  <a:schemeClr val="tx1"/>
                </a:solidFill>
                <a:effectLst/>
                <a:latin typeface="+mn-lt"/>
                <a:ea typeface="+mn-ea"/>
                <a:cs typeface="+mn-cs"/>
              </a:rPr>
              <a:t>Reporting Outline</a:t>
            </a:r>
            <a:br>
              <a:rPr lang="en-MY" dirty="0"/>
            </a:br>
            <a:r>
              <a:rPr lang="en-MY" sz="1200" b="0" i="0" kern="1200" dirty="0">
                <a:solidFill>
                  <a:schemeClr val="tx1"/>
                </a:solidFill>
                <a:effectLst/>
                <a:latin typeface="+mn-lt"/>
                <a:ea typeface="+mn-ea"/>
                <a:cs typeface="+mn-cs"/>
              </a:rPr>
              <a:t>* </a:t>
            </a:r>
            <a:r>
              <a:rPr lang="en-MY" sz="1200" b="1" i="0" kern="1200" dirty="0">
                <a:solidFill>
                  <a:schemeClr val="tx1"/>
                </a:solidFill>
                <a:effectLst/>
                <a:latin typeface="+mn-lt"/>
                <a:ea typeface="+mn-ea"/>
                <a:cs typeface="+mn-cs"/>
              </a:rPr>
              <a:t>Overview</a:t>
            </a:r>
            <a:r>
              <a:rPr lang="en-MY" sz="1200" b="0" i="0" kern="1200" dirty="0">
                <a:solidFill>
                  <a:schemeClr val="tx1"/>
                </a:solidFill>
                <a:effectLst/>
                <a:latin typeface="+mn-lt"/>
                <a:ea typeface="+mn-ea"/>
                <a:cs typeface="+mn-cs"/>
              </a:rPr>
              <a:t> - What have you been asked to do? Are there specific questions you are trying to answer? What are the goals of the project?  </a:t>
            </a:r>
            <a:r>
              <a:rPr lang="en-MY" sz="1200" b="1" i="0" kern="1200" dirty="0">
                <a:solidFill>
                  <a:schemeClr val="tx1"/>
                </a:solidFill>
                <a:effectLst/>
                <a:latin typeface="+mn-lt"/>
                <a:ea typeface="+mn-ea"/>
                <a:cs typeface="+mn-cs"/>
              </a:rPr>
              <a:t>(Provides the context a reader needs to understand your analysis)</a:t>
            </a:r>
            <a:br>
              <a:rPr lang="en-MY" dirty="0"/>
            </a:br>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8</a:t>
            </a:fld>
            <a:endParaRPr lang="en-US"/>
          </a:p>
        </p:txBody>
      </p:sp>
    </p:spTree>
    <p:extLst>
      <p:ext uri="{BB962C8B-B14F-4D97-AF65-F5344CB8AC3E}">
        <p14:creationId xmlns:p14="http://schemas.microsoft.com/office/powerpoint/2010/main" val="4072508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Chose this framework because is closer to the Data Science Process we are accustomed to. </a:t>
            </a:r>
          </a:p>
        </p:txBody>
      </p:sp>
      <p:sp>
        <p:nvSpPr>
          <p:cNvPr id="4" name="Slide Number Placeholder 3"/>
          <p:cNvSpPr>
            <a:spLocks noGrp="1"/>
          </p:cNvSpPr>
          <p:nvPr>
            <p:ph type="sldNum" sz="quarter" idx="5"/>
          </p:nvPr>
        </p:nvSpPr>
        <p:spPr/>
        <p:txBody>
          <a:bodyPr/>
          <a:lstStyle/>
          <a:p>
            <a:fld id="{2D9F4737-D349-0C4D-AADE-75EE38043EBF}" type="slidenum">
              <a:rPr lang="en-US" smtClean="0"/>
              <a:t>9</a:t>
            </a:fld>
            <a:endParaRPr lang="en-US"/>
          </a:p>
        </p:txBody>
      </p:sp>
    </p:spTree>
    <p:extLst>
      <p:ext uri="{BB962C8B-B14F-4D97-AF65-F5344CB8AC3E}">
        <p14:creationId xmlns:p14="http://schemas.microsoft.com/office/powerpoint/2010/main" val="704972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Why do the stakeholders want to do the project?</a:t>
            </a:r>
          </a:p>
          <a:p>
            <a:pPr lvl="0"/>
            <a:r>
              <a:rPr lang="en-US" sz="1200" kern="1200" dirty="0">
                <a:solidFill>
                  <a:schemeClr val="tx1"/>
                </a:solidFill>
                <a:effectLst/>
                <a:latin typeface="+mn-lt"/>
                <a:ea typeface="+mn-ea"/>
                <a:cs typeface="+mn-cs"/>
              </a:rPr>
              <a:t>What do they need from it?</a:t>
            </a:r>
          </a:p>
          <a:p>
            <a:pPr lvl="0"/>
            <a:r>
              <a:rPr lang="en-US" sz="1200" kern="1200" dirty="0">
                <a:solidFill>
                  <a:schemeClr val="tx1"/>
                </a:solidFill>
                <a:effectLst/>
                <a:latin typeface="+mn-lt"/>
                <a:ea typeface="+mn-ea"/>
                <a:cs typeface="+mn-cs"/>
              </a:rPr>
              <a:t>Why is their current solution inadequate?</a:t>
            </a:r>
          </a:p>
          <a:p>
            <a:pPr lvl="0"/>
            <a:r>
              <a:rPr lang="en-US" sz="1200" kern="1200" dirty="0">
                <a:solidFill>
                  <a:schemeClr val="tx1"/>
                </a:solidFill>
                <a:effectLst/>
                <a:latin typeface="+mn-lt"/>
                <a:ea typeface="+mn-ea"/>
                <a:cs typeface="+mn-cs"/>
              </a:rPr>
              <a:t>What resources do you need?</a:t>
            </a:r>
          </a:p>
          <a:p>
            <a:pPr lvl="0"/>
            <a:r>
              <a:rPr lang="en-US" sz="1200" kern="1200" dirty="0">
                <a:solidFill>
                  <a:schemeClr val="tx1"/>
                </a:solidFill>
                <a:effectLst/>
                <a:latin typeface="+mn-lt"/>
                <a:ea typeface="+mn-ea"/>
                <a:cs typeface="+mn-cs"/>
              </a:rPr>
              <a:t>How will the result of your project be deployed?</a:t>
            </a:r>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10</a:t>
            </a:fld>
            <a:endParaRPr lang="en-US"/>
          </a:p>
        </p:txBody>
      </p:sp>
    </p:spTree>
    <p:extLst>
      <p:ext uri="{BB962C8B-B14F-4D97-AF65-F5344CB8AC3E}">
        <p14:creationId xmlns:p14="http://schemas.microsoft.com/office/powerpoint/2010/main" val="3955103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rPr>
              <a:t>Collect and manage data </a:t>
            </a:r>
            <a:r>
              <a:rPr lang="en-US" sz="1200" b="0" i="0" kern="1200" dirty="0">
                <a:solidFill>
                  <a:schemeClr val="tx1"/>
                </a:solidFill>
                <a:effectLst/>
                <a:latin typeface="+mn-lt"/>
                <a:ea typeface="+mn-ea"/>
                <a:cs typeface="+mn-cs"/>
              </a:rPr>
              <a:t>This step includes identifying the data you need, then exploring and conditioning it. This is often the most time consuming step.</a:t>
            </a:r>
            <a:br>
              <a:rPr lang="en-US" sz="1200" b="0" i="0" u="sng"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data is available?</a:t>
            </a:r>
          </a:p>
          <a:p>
            <a:r>
              <a:rPr lang="en-US" sz="1200" b="0" i="0" kern="1200" dirty="0">
                <a:solidFill>
                  <a:schemeClr val="tx1"/>
                </a:solidFill>
                <a:effectLst/>
                <a:latin typeface="+mn-lt"/>
                <a:ea typeface="+mn-ea"/>
                <a:cs typeface="+mn-cs"/>
              </a:rPr>
              <a:t>Will it help to solve the problem? Is it enough?</a:t>
            </a:r>
          </a:p>
          <a:p>
            <a:r>
              <a:rPr lang="en-US" sz="1200" b="0" i="0" kern="1200" dirty="0">
                <a:solidFill>
                  <a:schemeClr val="tx1"/>
                </a:solidFill>
                <a:effectLst/>
                <a:latin typeface="+mn-lt"/>
                <a:ea typeface="+mn-ea"/>
                <a:cs typeface="+mn-cs"/>
              </a:rPr>
              <a:t>Is the data quality good enough?</a:t>
            </a:r>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11</a:t>
            </a:fld>
            <a:endParaRPr lang="en-US"/>
          </a:p>
        </p:txBody>
      </p:sp>
    </p:spTree>
    <p:extLst>
      <p:ext uri="{BB962C8B-B14F-4D97-AF65-F5344CB8AC3E}">
        <p14:creationId xmlns:p14="http://schemas.microsoft.com/office/powerpoint/2010/main" val="2787573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rPr>
              <a:t>Collect and manage data </a:t>
            </a:r>
            <a:r>
              <a:rPr lang="en-US" sz="1200" b="0" i="0" kern="1200" dirty="0">
                <a:solidFill>
                  <a:schemeClr val="tx1"/>
                </a:solidFill>
                <a:effectLst/>
                <a:latin typeface="+mn-lt"/>
                <a:ea typeface="+mn-ea"/>
                <a:cs typeface="+mn-cs"/>
              </a:rPr>
              <a:t>This step includes identifying the data you need, then exploring and conditioning it. This is often the most time consuming step.</a:t>
            </a:r>
            <a:br>
              <a:rPr lang="en-US" sz="1200" b="0" i="0" u="sng"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data is available?</a:t>
            </a:r>
          </a:p>
          <a:p>
            <a:r>
              <a:rPr lang="en-US" sz="1200" b="0" i="0" kern="1200" dirty="0">
                <a:solidFill>
                  <a:schemeClr val="tx1"/>
                </a:solidFill>
                <a:effectLst/>
                <a:latin typeface="+mn-lt"/>
                <a:ea typeface="+mn-ea"/>
                <a:cs typeface="+mn-cs"/>
              </a:rPr>
              <a:t>Will it help to solve the problem? Is it enough?</a:t>
            </a:r>
          </a:p>
          <a:p>
            <a:r>
              <a:rPr lang="en-US" sz="1200" b="0" i="0" kern="1200" dirty="0">
                <a:solidFill>
                  <a:schemeClr val="tx1"/>
                </a:solidFill>
                <a:effectLst/>
                <a:latin typeface="+mn-lt"/>
                <a:ea typeface="+mn-ea"/>
                <a:cs typeface="+mn-cs"/>
              </a:rPr>
              <a:t>Is the data quality good enough?</a:t>
            </a:r>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12</a:t>
            </a:fld>
            <a:endParaRPr lang="en-US"/>
          </a:p>
        </p:txBody>
      </p:sp>
    </p:spTree>
    <p:extLst>
      <p:ext uri="{BB962C8B-B14F-4D97-AF65-F5344CB8AC3E}">
        <p14:creationId xmlns:p14="http://schemas.microsoft.com/office/powerpoint/2010/main" val="1339014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rPr>
              <a:t>Build the model </a:t>
            </a:r>
            <a:r>
              <a:rPr lang="en-US" sz="1200" b="0" i="0" kern="1200" dirty="0">
                <a:solidFill>
                  <a:schemeClr val="tx1"/>
                </a:solidFill>
                <a:effectLst/>
                <a:latin typeface="+mn-lt"/>
                <a:ea typeface="+mn-ea"/>
                <a:cs typeface="+mn-cs"/>
              </a:rPr>
              <a:t>Here is where you try to extract useful insights from the data in order to achieve your goals.</a:t>
            </a:r>
          </a:p>
          <a:p>
            <a:r>
              <a:rPr lang="en-US" sz="1200" b="0" i="0" kern="1200" dirty="0">
                <a:solidFill>
                  <a:schemeClr val="tx1"/>
                </a:solidFill>
                <a:effectLst/>
                <a:latin typeface="+mn-lt"/>
                <a:ea typeface="+mn-ea"/>
                <a:cs typeface="+mn-cs"/>
              </a:rPr>
              <a:t>Which techniques might I apply to build the model?</a:t>
            </a:r>
          </a:p>
          <a:p>
            <a:r>
              <a:rPr lang="en-US" sz="1200" b="0" i="0" kern="1200" dirty="0">
                <a:solidFill>
                  <a:schemeClr val="tx1"/>
                </a:solidFill>
                <a:effectLst/>
                <a:latin typeface="+mn-lt"/>
                <a:ea typeface="+mn-ea"/>
                <a:cs typeface="+mn-cs"/>
              </a:rPr>
              <a:t>How many techniques should I apply?</a:t>
            </a:r>
          </a:p>
          <a:p>
            <a:r>
              <a:rPr lang="en-US" sz="1200" u="sng" kern="1200" dirty="0">
                <a:solidFill>
                  <a:schemeClr val="tx1"/>
                </a:solidFill>
                <a:effectLst/>
                <a:latin typeface="+mn-lt"/>
                <a:ea typeface="+mn-ea"/>
                <a:cs typeface="+mn-cs"/>
              </a:rPr>
              <a:t>Evaluate and critique the model </a:t>
            </a:r>
            <a:r>
              <a:rPr lang="en-US" sz="1200" kern="1200" dirty="0">
                <a:solidFill>
                  <a:schemeClr val="tx1"/>
                </a:solidFill>
                <a:effectLst/>
                <a:latin typeface="+mn-lt"/>
                <a:ea typeface="+mn-ea"/>
                <a:cs typeface="+mn-cs"/>
              </a:rPr>
              <a:t>Once you have derived a model, you need to determine whether it meets your goals. If not, it’s time to loop back to the modeling step.</a:t>
            </a:r>
          </a:p>
          <a:p>
            <a:pPr lvl="0"/>
            <a:r>
              <a:rPr lang="en-US" sz="1200" kern="1200" dirty="0">
                <a:solidFill>
                  <a:schemeClr val="tx1"/>
                </a:solidFill>
                <a:effectLst/>
                <a:latin typeface="+mn-lt"/>
                <a:ea typeface="+mn-ea"/>
                <a:cs typeface="+mn-cs"/>
              </a:rPr>
              <a:t>Is the model accurate enough to meet the stakeholders’ needs?</a:t>
            </a:r>
          </a:p>
          <a:p>
            <a:pPr lvl="0"/>
            <a:r>
              <a:rPr lang="en-US" sz="1200" kern="1200" dirty="0">
                <a:solidFill>
                  <a:schemeClr val="tx1"/>
                </a:solidFill>
                <a:effectLst/>
                <a:latin typeface="+mn-lt"/>
                <a:ea typeface="+mn-ea"/>
                <a:cs typeface="+mn-cs"/>
              </a:rPr>
              <a:t>Does it perform better than "the obvious guess" and any techniques being used currently?</a:t>
            </a:r>
          </a:p>
          <a:p>
            <a:pPr lvl="0"/>
            <a:r>
              <a:rPr lang="en-US" sz="1200" kern="1200" dirty="0">
                <a:solidFill>
                  <a:schemeClr val="tx1"/>
                </a:solidFill>
                <a:effectLst/>
                <a:latin typeface="+mn-lt"/>
                <a:ea typeface="+mn-ea"/>
                <a:cs typeface="+mn-cs"/>
              </a:rPr>
              <a:t>Do the results of the model make sense in the context of the real-world problem domain?</a:t>
            </a:r>
          </a:p>
          <a:p>
            <a:endParaRPr lang="en-US" dirty="0"/>
          </a:p>
        </p:txBody>
      </p:sp>
      <p:sp>
        <p:nvSpPr>
          <p:cNvPr id="4" name="Slide Number Placeholder 3"/>
          <p:cNvSpPr>
            <a:spLocks noGrp="1"/>
          </p:cNvSpPr>
          <p:nvPr>
            <p:ph type="sldNum" sz="quarter" idx="5"/>
          </p:nvPr>
        </p:nvSpPr>
        <p:spPr/>
        <p:txBody>
          <a:bodyPr/>
          <a:lstStyle/>
          <a:p>
            <a:fld id="{2D9F4737-D349-0C4D-AADE-75EE38043EBF}" type="slidenum">
              <a:rPr lang="en-US" smtClean="0"/>
              <a:t>13</a:t>
            </a:fld>
            <a:endParaRPr lang="en-US"/>
          </a:p>
        </p:txBody>
      </p:sp>
    </p:spTree>
    <p:extLst>
      <p:ext uri="{BB962C8B-B14F-4D97-AF65-F5344CB8AC3E}">
        <p14:creationId xmlns:p14="http://schemas.microsoft.com/office/powerpoint/2010/main" val="3508172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4669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71596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029447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50605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590814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8/15/22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442093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8/15/22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002207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19494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628805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8824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95250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89646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5890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8/15/22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15437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8/15/22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652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8/15/22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6232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2969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8/15/22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3570139301"/>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index.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hyperlink" Target="file:///A%20Data%20Scientist&#8217;s%20Real%20Job/%20Storytelling%20by%20Jeff%20Bladt%20and%20Bob%20Filbin"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ajgoldstein.com/resources/"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slide" Target="slide44.xml"/></Relationships>
</file>

<file path=ppt/slides/_rels/slide34.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slide" Target="slide44.xml"/></Relationships>
</file>

<file path=ppt/slides/_rels/slide35.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slide" Target="slide44.xml"/></Relationships>
</file>

<file path=ppt/slides/_rels/slide36.xml.rels><?xml version="1.0" encoding="UTF-8" standalone="yes"?>
<Relationships xmlns="http://schemas.openxmlformats.org/package/2006/relationships"><Relationship Id="rId3" Type="http://schemas.openxmlformats.org/officeDocument/2006/relationships/slide" Target="slide33.xml"/><Relationship Id="rId7"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F6533-5B7D-90F5-9295-FABADB9FE4DE}"/>
              </a:ext>
            </a:extLst>
          </p:cNvPr>
          <p:cNvSpPr>
            <a:spLocks noGrp="1"/>
          </p:cNvSpPr>
          <p:nvPr>
            <p:ph type="title"/>
          </p:nvPr>
        </p:nvSpPr>
        <p:spPr/>
        <p:txBody>
          <a:bodyPr/>
          <a:lstStyle/>
          <a:p>
            <a:r>
              <a:rPr lang="en-US" dirty="0"/>
              <a:t>C2- Task2</a:t>
            </a:r>
          </a:p>
        </p:txBody>
      </p:sp>
      <p:sp>
        <p:nvSpPr>
          <p:cNvPr id="3" name="Content Placeholder 2">
            <a:extLst>
              <a:ext uri="{FF2B5EF4-FFF2-40B4-BE49-F238E27FC236}">
                <a16:creationId xmlns:a16="http://schemas.microsoft.com/office/drawing/2014/main" id="{040B8D75-CC64-EEDF-2D8E-9BFF5A781384}"/>
              </a:ext>
            </a:extLst>
          </p:cNvPr>
          <p:cNvSpPr>
            <a:spLocks noGrp="1"/>
          </p:cNvSpPr>
          <p:nvPr>
            <p:ph idx="1"/>
          </p:nvPr>
        </p:nvSpPr>
        <p:spPr>
          <a:xfrm>
            <a:off x="747712" y="1735418"/>
            <a:ext cx="10466388" cy="4195481"/>
          </a:xfrm>
        </p:spPr>
        <p:txBody>
          <a:bodyPr>
            <a:normAutofit fontScale="85000" lnSpcReduction="10000"/>
          </a:bodyPr>
          <a:lstStyle/>
          <a:p>
            <a:pPr marL="0" indent="0">
              <a:buNone/>
            </a:pPr>
            <a:r>
              <a:rPr lang="en-US" dirty="0"/>
              <a:t>Guido has asked you to start your analysis with a full exploration of the Credit One data. </a:t>
            </a:r>
          </a:p>
          <a:p>
            <a:pPr marL="0" indent="0">
              <a:buNone/>
            </a:pPr>
            <a:r>
              <a:rPr lang="en-US" dirty="0"/>
              <a:t>This task requires you to prepare an Exploratory Data Analysis report that should include the following:</a:t>
            </a:r>
          </a:p>
          <a:p>
            <a:r>
              <a:rPr lang="en-US" b="1" i="1" dirty="0"/>
              <a:t>Exploratory Data Analysis Report</a:t>
            </a:r>
            <a:endParaRPr lang="en-US" dirty="0"/>
          </a:p>
          <a:p>
            <a:r>
              <a:rPr lang="en-US" dirty="0" err="1"/>
              <a:t>Jupyter</a:t>
            </a:r>
            <a:r>
              <a:rPr lang="en-US" dirty="0"/>
              <a:t> Notebook format</a:t>
            </a:r>
          </a:p>
          <a:p>
            <a:r>
              <a:rPr lang="en-US" dirty="0"/>
              <a:t>Hosted on GitHub</a:t>
            </a:r>
          </a:p>
          <a:p>
            <a:r>
              <a:rPr lang="en-US" dirty="0"/>
              <a:t>Use of </a:t>
            </a:r>
            <a:r>
              <a:rPr lang="en-US" dirty="0" err="1"/>
              <a:t>numpy</a:t>
            </a:r>
            <a:r>
              <a:rPr lang="en-US" dirty="0"/>
              <a:t>, pandas, matplotlib</a:t>
            </a:r>
          </a:p>
          <a:p>
            <a:r>
              <a:rPr lang="en-US" dirty="0"/>
              <a:t>Summary of your findings.</a:t>
            </a:r>
          </a:p>
          <a:p>
            <a:r>
              <a:rPr lang="en-US" dirty="0"/>
              <a:t>Any observations you've made throughout your analysis.</a:t>
            </a:r>
          </a:p>
          <a:p>
            <a:r>
              <a:rPr lang="en-US" dirty="0"/>
              <a:t>Any future recommendations </a:t>
            </a:r>
          </a:p>
          <a:p>
            <a:r>
              <a:rPr lang="en-US" dirty="0"/>
              <a:t>Your report should be written for a Data Science audience that is concerned with what can be gleaned from the data.</a:t>
            </a:r>
          </a:p>
          <a:p>
            <a:endParaRPr lang="en-US" dirty="0"/>
          </a:p>
        </p:txBody>
      </p:sp>
    </p:spTree>
    <p:extLst>
      <p:ext uri="{BB962C8B-B14F-4D97-AF65-F5344CB8AC3E}">
        <p14:creationId xmlns:p14="http://schemas.microsoft.com/office/powerpoint/2010/main" val="185851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BE4C-A290-4215-DD23-AB2714E8C39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542788A4-56C3-D63D-A743-17AED13CC523}"/>
              </a:ext>
            </a:extLst>
          </p:cNvPr>
          <p:cNvSpPr>
            <a:spLocks noGrp="1"/>
          </p:cNvSpPr>
          <p:nvPr>
            <p:ph idx="1"/>
          </p:nvPr>
        </p:nvSpPr>
        <p:spPr>
          <a:xfrm>
            <a:off x="1103312" y="2052918"/>
            <a:ext cx="10148888" cy="4195481"/>
          </a:xfrm>
        </p:spPr>
        <p:txBody>
          <a:bodyPr>
            <a:normAutofit/>
          </a:bodyPr>
          <a:lstStyle/>
          <a:p>
            <a:pPr>
              <a:lnSpc>
                <a:spcPct val="150000"/>
              </a:lnSpc>
              <a:spcAft>
                <a:spcPts val="1200"/>
              </a:spcAft>
            </a:pPr>
            <a:r>
              <a:rPr lang="en-US" dirty="0"/>
              <a:t>Define a Data Science Process to understand how much credit should CREDIT ONE allow someone to use or,  if someone should not be approved</a:t>
            </a:r>
          </a:p>
          <a:p>
            <a:pPr>
              <a:lnSpc>
                <a:spcPct val="150000"/>
              </a:lnSpc>
              <a:spcAft>
                <a:spcPts val="1200"/>
              </a:spcAft>
            </a:pPr>
            <a:r>
              <a:rPr lang="en-US" dirty="0"/>
              <a:t>Identify which customer attributes might relate to whether or not a customer is likely to default on their current credit obligations</a:t>
            </a:r>
          </a:p>
        </p:txBody>
      </p:sp>
    </p:spTree>
    <p:extLst>
      <p:ext uri="{BB962C8B-B14F-4D97-AF65-F5344CB8AC3E}">
        <p14:creationId xmlns:p14="http://schemas.microsoft.com/office/powerpoint/2010/main" val="356034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BE4C-A290-4215-DD23-AB2714E8C390}"/>
              </a:ext>
            </a:extLst>
          </p:cNvPr>
          <p:cNvSpPr>
            <a:spLocks noGrp="1"/>
          </p:cNvSpPr>
          <p:nvPr>
            <p:ph type="title"/>
          </p:nvPr>
        </p:nvSpPr>
        <p:spPr>
          <a:xfrm>
            <a:off x="444501" y="351118"/>
            <a:ext cx="9530134" cy="906182"/>
          </a:xfrm>
        </p:spPr>
        <p:txBody>
          <a:bodyPr/>
          <a:lstStyle/>
          <a:p>
            <a:r>
              <a:rPr lang="en-US" dirty="0"/>
              <a:t>Collect and Manage Data</a:t>
            </a:r>
          </a:p>
        </p:txBody>
      </p:sp>
      <p:sp>
        <p:nvSpPr>
          <p:cNvPr id="3" name="Content Placeholder 2">
            <a:extLst>
              <a:ext uri="{FF2B5EF4-FFF2-40B4-BE49-F238E27FC236}">
                <a16:creationId xmlns:a16="http://schemas.microsoft.com/office/drawing/2014/main" id="{542788A4-56C3-D63D-A743-17AED13CC523}"/>
              </a:ext>
            </a:extLst>
          </p:cNvPr>
          <p:cNvSpPr>
            <a:spLocks noGrp="1"/>
          </p:cNvSpPr>
          <p:nvPr>
            <p:ph idx="1"/>
          </p:nvPr>
        </p:nvSpPr>
        <p:spPr>
          <a:xfrm>
            <a:off x="584199" y="1460500"/>
            <a:ext cx="11379201" cy="5194300"/>
          </a:xfrm>
        </p:spPr>
        <p:txBody>
          <a:bodyPr>
            <a:noAutofit/>
          </a:bodyPr>
          <a:lstStyle/>
          <a:p>
            <a:pPr>
              <a:spcBef>
                <a:spcPts val="400"/>
              </a:spcBef>
              <a:spcAft>
                <a:spcPts val="600"/>
              </a:spcAft>
              <a:buClr>
                <a:srgbClr val="CE9C00"/>
              </a:buClr>
            </a:pPr>
            <a:r>
              <a:rPr lang="en-US" sz="1800" dirty="0"/>
              <a:t>Data Available: 	</a:t>
            </a:r>
            <a:r>
              <a:rPr lang="en-US" sz="1800" dirty="0" err="1"/>
              <a:t>Credit.csv</a:t>
            </a:r>
            <a:r>
              <a:rPr lang="en-US" sz="1800" dirty="0"/>
              <a:t> file saved to local computer</a:t>
            </a:r>
          </a:p>
          <a:p>
            <a:pPr marL="0" indent="0">
              <a:spcBef>
                <a:spcPts val="400"/>
              </a:spcBef>
              <a:spcAft>
                <a:spcPts val="600"/>
              </a:spcAft>
              <a:buClr>
                <a:srgbClr val="CE9C00"/>
              </a:buClr>
              <a:buNone/>
            </a:pPr>
            <a:r>
              <a:rPr lang="en-US" sz="1800" dirty="0"/>
              <a:t>					Owner: Credit One. Access limited to Data Science team	</a:t>
            </a:r>
          </a:p>
          <a:p>
            <a:pPr>
              <a:spcBef>
                <a:spcPts val="400"/>
              </a:spcBef>
              <a:spcAft>
                <a:spcPts val="600"/>
              </a:spcAft>
              <a:buClr>
                <a:srgbClr val="CE9C00"/>
              </a:buClr>
            </a:pPr>
            <a:r>
              <a:rPr lang="en-US" sz="1800" dirty="0"/>
              <a:t>Data shape: 		30.000 + observations </a:t>
            </a:r>
          </a:p>
          <a:p>
            <a:pPr marL="457200" lvl="1" indent="0">
              <a:spcBef>
                <a:spcPts val="400"/>
              </a:spcBef>
              <a:spcAft>
                <a:spcPts val="600"/>
              </a:spcAft>
              <a:buClr>
                <a:srgbClr val="CE9C00"/>
              </a:buClr>
              <a:buNone/>
            </a:pPr>
            <a:r>
              <a:rPr lang="en-US" dirty="0"/>
              <a:t>				25 attributes.  See </a:t>
            </a:r>
            <a:r>
              <a:rPr lang="en-US" dirty="0">
                <a:hlinkClick r:id="rId3" action="ppaction://hlinksldjump"/>
              </a:rPr>
              <a:t>data dictionary</a:t>
            </a:r>
            <a:endParaRPr lang="en-US" dirty="0"/>
          </a:p>
          <a:p>
            <a:pPr>
              <a:lnSpc>
                <a:spcPct val="110000"/>
              </a:lnSpc>
              <a:spcBef>
                <a:spcPts val="400"/>
              </a:spcBef>
              <a:spcAft>
                <a:spcPts val="600"/>
              </a:spcAft>
              <a:buClr>
                <a:srgbClr val="CE9C00"/>
              </a:buClr>
            </a:pPr>
            <a:r>
              <a:rPr lang="en-US" sz="1800" dirty="0"/>
              <a:t>Data Types: 		All attributes are objects. Conversions are necessary</a:t>
            </a:r>
          </a:p>
          <a:p>
            <a:pPr>
              <a:lnSpc>
                <a:spcPct val="110000"/>
              </a:lnSpc>
              <a:spcBef>
                <a:spcPts val="400"/>
              </a:spcBef>
              <a:spcAft>
                <a:spcPts val="600"/>
              </a:spcAft>
              <a:buClr>
                <a:srgbClr val="CE9C00"/>
              </a:buClr>
            </a:pPr>
            <a:r>
              <a:rPr lang="en-US" sz="1800" dirty="0"/>
              <a:t>Other Preprocessing tasks:</a:t>
            </a:r>
          </a:p>
          <a:p>
            <a:pPr indent="0">
              <a:lnSpc>
                <a:spcPct val="110000"/>
              </a:lnSpc>
              <a:spcBef>
                <a:spcPts val="400"/>
              </a:spcBef>
              <a:spcAft>
                <a:spcPts val="600"/>
              </a:spcAft>
              <a:buClr>
                <a:srgbClr val="CE9C00"/>
              </a:buClr>
              <a:buNone/>
            </a:pPr>
            <a:r>
              <a:rPr lang="en-US" sz="1800" dirty="0"/>
              <a:t>Will drop these from the data set:</a:t>
            </a:r>
          </a:p>
          <a:p>
            <a:pPr lvl="1" indent="0">
              <a:lnSpc>
                <a:spcPct val="110000"/>
              </a:lnSpc>
              <a:spcBef>
                <a:spcPts val="400"/>
              </a:spcBef>
              <a:spcAft>
                <a:spcPts val="600"/>
              </a:spcAft>
              <a:buClr>
                <a:srgbClr val="CE9C00"/>
              </a:buClr>
              <a:buNone/>
            </a:pPr>
            <a:r>
              <a:rPr lang="en-US" sz="1600" dirty="0"/>
              <a:t>- First observation corresponds to the attribute description</a:t>
            </a:r>
          </a:p>
          <a:p>
            <a:pPr lvl="1" indent="0">
              <a:lnSpc>
                <a:spcPct val="110000"/>
              </a:lnSpc>
              <a:spcBef>
                <a:spcPts val="400"/>
              </a:spcBef>
              <a:spcAft>
                <a:spcPts val="600"/>
              </a:spcAft>
              <a:buClr>
                <a:srgbClr val="CE9C00"/>
              </a:buClr>
              <a:buNone/>
            </a:pPr>
            <a:r>
              <a:rPr lang="en-US" sz="1600" dirty="0"/>
              <a:t>- Erase the first observation, once column names have been changed</a:t>
            </a:r>
          </a:p>
          <a:p>
            <a:pPr lvl="1" indent="0">
              <a:lnSpc>
                <a:spcPct val="110000"/>
              </a:lnSpc>
              <a:spcBef>
                <a:spcPts val="400"/>
              </a:spcBef>
              <a:spcAft>
                <a:spcPts val="600"/>
              </a:spcAft>
              <a:buClr>
                <a:srgbClr val="CE9C00"/>
              </a:buClr>
              <a:buNone/>
            </a:pPr>
            <a:r>
              <a:rPr lang="en-US" sz="1600" dirty="0"/>
              <a:t>- Observation with a Null values (1), and observations with non complaint values (e.g. gender = ‘sex’)</a:t>
            </a:r>
          </a:p>
          <a:p>
            <a:pPr>
              <a:lnSpc>
                <a:spcPct val="110000"/>
              </a:lnSpc>
              <a:spcBef>
                <a:spcPts val="400"/>
              </a:spcBef>
              <a:spcAft>
                <a:spcPts val="600"/>
              </a:spcAft>
              <a:buClr>
                <a:srgbClr val="CE9C00"/>
              </a:buClr>
              <a:buNone/>
            </a:pPr>
            <a:r>
              <a:rPr lang="en-US" sz="1800" dirty="0"/>
              <a:t>	Will convert categorical attributes (gender, education and default) to a numerical representation</a:t>
            </a:r>
          </a:p>
          <a:p>
            <a:pPr marL="0" indent="0">
              <a:lnSpc>
                <a:spcPct val="110000"/>
              </a:lnSpc>
              <a:spcBef>
                <a:spcPts val="400"/>
              </a:spcBef>
              <a:spcAft>
                <a:spcPts val="600"/>
              </a:spcAft>
              <a:buClr>
                <a:srgbClr val="CE9C00"/>
              </a:buClr>
              <a:buNone/>
            </a:pPr>
            <a:endParaRPr lang="en-US" sz="1800" dirty="0"/>
          </a:p>
        </p:txBody>
      </p:sp>
    </p:spTree>
    <p:extLst>
      <p:ext uri="{BB962C8B-B14F-4D97-AF65-F5344CB8AC3E}">
        <p14:creationId xmlns:p14="http://schemas.microsoft.com/office/powerpoint/2010/main" val="2114705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BE4C-A290-4215-DD23-AB2714E8C390}"/>
              </a:ext>
            </a:extLst>
          </p:cNvPr>
          <p:cNvSpPr>
            <a:spLocks noGrp="1"/>
          </p:cNvSpPr>
          <p:nvPr>
            <p:ph type="title"/>
          </p:nvPr>
        </p:nvSpPr>
        <p:spPr>
          <a:xfrm>
            <a:off x="444501" y="351118"/>
            <a:ext cx="9530134" cy="906182"/>
          </a:xfrm>
        </p:spPr>
        <p:txBody>
          <a:bodyPr/>
          <a:lstStyle/>
          <a:p>
            <a:r>
              <a:rPr lang="en-US" dirty="0"/>
              <a:t>Credit Data Summary</a:t>
            </a:r>
          </a:p>
        </p:txBody>
      </p:sp>
      <p:sp>
        <p:nvSpPr>
          <p:cNvPr id="4" name="TextBox 3">
            <a:extLst>
              <a:ext uri="{FF2B5EF4-FFF2-40B4-BE49-F238E27FC236}">
                <a16:creationId xmlns:a16="http://schemas.microsoft.com/office/drawing/2014/main" id="{37BA2C52-EFAF-678E-6BAD-D06BA308397F}"/>
              </a:ext>
            </a:extLst>
          </p:cNvPr>
          <p:cNvSpPr txBox="1"/>
          <p:nvPr/>
        </p:nvSpPr>
        <p:spPr>
          <a:xfrm>
            <a:off x="6215632" y="1402416"/>
            <a:ext cx="5087368" cy="3710034"/>
          </a:xfrm>
          <a:prstGeom prst="rect">
            <a:avLst/>
          </a:prstGeom>
          <a:solidFill>
            <a:schemeClr val="tx2"/>
          </a:solidFill>
        </p:spPr>
        <p:txBody>
          <a:bodyPr vert="horz" lIns="91440" tIns="45720" rIns="91440" bIns="45720" rtlCol="0" anchor="ctr">
            <a:noAutofit/>
          </a:bodyPr>
          <a:lstStyle>
            <a:lvl1pPr marL="342900" indent="-342900">
              <a:spcBef>
                <a:spcPts val="400"/>
              </a:spcBef>
              <a:spcAft>
                <a:spcPts val="600"/>
              </a:spcAft>
              <a:buClr>
                <a:srgbClr val="CE9C00"/>
              </a:buClr>
              <a:buSzPct val="80000"/>
              <a:buFont typeface="Wingdings 3" charset="2"/>
              <a:buChar char=""/>
              <a:defRPr b="0" i="0">
                <a:latin typeface="+mj-lt"/>
                <a:ea typeface="+mj-ea"/>
                <a:cs typeface="+mj-cs"/>
              </a:defRPr>
            </a:lvl1pPr>
            <a:lvl2pPr lvl="1" indent="0">
              <a:spcBef>
                <a:spcPts val="400"/>
              </a:spcBef>
              <a:spcAft>
                <a:spcPts val="600"/>
              </a:spcAft>
              <a:buClr>
                <a:srgbClr val="CE9C00"/>
              </a:buClr>
              <a:buSzPct val="80000"/>
              <a:buFont typeface="Wingdings 3" charset="2"/>
              <a:buNone/>
              <a:defRPr b="0" i="0">
                <a:latin typeface="+mj-lt"/>
                <a:ea typeface="+mj-ea"/>
                <a:cs typeface="+mj-cs"/>
              </a:defRPr>
            </a:lvl2pPr>
            <a:lvl3pPr marL="1143000" indent="-228600">
              <a:spcBef>
                <a:spcPts val="1000"/>
              </a:spcBef>
              <a:spcAft>
                <a:spcPts val="0"/>
              </a:spcAft>
              <a:buClr>
                <a:schemeClr val="accent1"/>
              </a:buClr>
              <a:buSzPct val="80000"/>
              <a:buFont typeface="Wingdings 3" charset="2"/>
              <a:buChar char=""/>
              <a:defRPr sz="1600" b="0" i="0">
                <a:latin typeface="+mj-lt"/>
                <a:ea typeface="+mj-ea"/>
                <a:cs typeface="+mj-cs"/>
              </a:defRPr>
            </a:lvl3pPr>
            <a:lvl4pPr marL="1600200" indent="-228600">
              <a:spcBef>
                <a:spcPts val="1000"/>
              </a:spcBef>
              <a:spcAft>
                <a:spcPts val="0"/>
              </a:spcAft>
              <a:buClr>
                <a:schemeClr val="accent1"/>
              </a:buClr>
              <a:buSzPct val="80000"/>
              <a:buFont typeface="Wingdings 3" charset="2"/>
              <a:buChar char=""/>
              <a:defRPr sz="1400" b="0" i="0">
                <a:latin typeface="+mj-lt"/>
                <a:ea typeface="+mj-ea"/>
                <a:cs typeface="+mj-cs"/>
              </a:defRPr>
            </a:lvl4pPr>
            <a:lvl5pPr marL="2057400" indent="-228600">
              <a:spcBef>
                <a:spcPts val="1000"/>
              </a:spcBef>
              <a:spcAft>
                <a:spcPts val="0"/>
              </a:spcAft>
              <a:buClr>
                <a:schemeClr val="accent1"/>
              </a:buClr>
              <a:buSzPct val="80000"/>
              <a:buFont typeface="Wingdings 3" charset="2"/>
              <a:buChar char=""/>
              <a:defRPr sz="1400" b="0" i="0">
                <a:latin typeface="+mj-lt"/>
                <a:ea typeface="+mj-ea"/>
                <a:cs typeface="+mj-cs"/>
              </a:defRPr>
            </a:lvl5pPr>
            <a:lvl6pPr marL="2514600" indent="-228600">
              <a:spcBef>
                <a:spcPts val="1000"/>
              </a:spcBef>
              <a:spcAft>
                <a:spcPts val="0"/>
              </a:spcAft>
              <a:buClr>
                <a:schemeClr val="accent1"/>
              </a:buClr>
              <a:buSzPct val="80000"/>
              <a:buFont typeface="Wingdings 3" charset="2"/>
              <a:buChar char=""/>
              <a:defRPr sz="1400" b="0" i="0">
                <a:latin typeface="+mj-lt"/>
                <a:ea typeface="+mj-ea"/>
                <a:cs typeface="+mj-cs"/>
              </a:defRPr>
            </a:lvl6pPr>
            <a:lvl7pPr marL="2971800" indent="-228600">
              <a:spcBef>
                <a:spcPts val="1000"/>
              </a:spcBef>
              <a:spcAft>
                <a:spcPts val="0"/>
              </a:spcAft>
              <a:buClr>
                <a:schemeClr val="accent1"/>
              </a:buClr>
              <a:buSzPct val="80000"/>
              <a:buFont typeface="Wingdings 3" charset="2"/>
              <a:buChar char=""/>
              <a:defRPr sz="1400" b="0" i="0">
                <a:latin typeface="+mj-lt"/>
                <a:ea typeface="+mj-ea"/>
                <a:cs typeface="+mj-cs"/>
              </a:defRPr>
            </a:lvl7pPr>
            <a:lvl8pPr marL="3429000" indent="-228600">
              <a:spcBef>
                <a:spcPts val="1000"/>
              </a:spcBef>
              <a:spcAft>
                <a:spcPts val="0"/>
              </a:spcAft>
              <a:buClr>
                <a:schemeClr val="accent1"/>
              </a:buClr>
              <a:buSzPct val="80000"/>
              <a:buFont typeface="Wingdings 3" charset="2"/>
              <a:buChar char=""/>
              <a:defRPr sz="1400" b="0" i="0">
                <a:latin typeface="+mj-lt"/>
                <a:ea typeface="+mj-ea"/>
                <a:cs typeface="+mj-cs"/>
              </a:defRPr>
            </a:lvl8pPr>
            <a:lvl9pPr marL="3886200" indent="-228600">
              <a:spcBef>
                <a:spcPts val="1000"/>
              </a:spcBef>
              <a:spcAft>
                <a:spcPts val="0"/>
              </a:spcAft>
              <a:buClr>
                <a:schemeClr val="accent1"/>
              </a:buClr>
              <a:buSzPct val="80000"/>
              <a:buFont typeface="Wingdings 3" charset="2"/>
              <a:buChar char=""/>
              <a:defRPr sz="1400" b="0" i="0">
                <a:latin typeface="+mj-lt"/>
                <a:ea typeface="+mj-ea"/>
                <a:cs typeface="+mj-cs"/>
              </a:defRPr>
            </a:lvl9pPr>
          </a:lstStyle>
          <a:p>
            <a:pPr>
              <a:lnSpc>
                <a:spcPct val="150000"/>
              </a:lnSpc>
            </a:pPr>
            <a:r>
              <a:rPr lang="en-US" sz="2400" dirty="0">
                <a:solidFill>
                  <a:srgbClr val="094177"/>
                </a:solidFill>
              </a:rPr>
              <a:t>23364 clients in good standing</a:t>
            </a:r>
          </a:p>
          <a:p>
            <a:pPr>
              <a:lnSpc>
                <a:spcPct val="150000"/>
              </a:lnSpc>
            </a:pPr>
            <a:r>
              <a:rPr lang="en-US" sz="2400" dirty="0">
                <a:solidFill>
                  <a:srgbClr val="094177"/>
                </a:solidFill>
              </a:rPr>
              <a:t>6636 clients in default (</a:t>
            </a:r>
            <a:r>
              <a:rPr lang="en-US" sz="2400" b="1" dirty="0">
                <a:solidFill>
                  <a:srgbClr val="FF0000"/>
                </a:solidFill>
              </a:rPr>
              <a:t>22%</a:t>
            </a:r>
            <a:r>
              <a:rPr lang="en-US" sz="2400" dirty="0">
                <a:solidFill>
                  <a:srgbClr val="094177"/>
                </a:solidFill>
              </a:rPr>
              <a:t>)</a:t>
            </a:r>
          </a:p>
          <a:p>
            <a:pPr>
              <a:lnSpc>
                <a:spcPct val="150000"/>
              </a:lnSpc>
            </a:pPr>
            <a:r>
              <a:rPr lang="en-US" sz="2400" dirty="0">
                <a:solidFill>
                  <a:srgbClr val="094177"/>
                </a:solidFill>
              </a:rPr>
              <a:t>See </a:t>
            </a:r>
            <a:r>
              <a:rPr lang="en-US" sz="2400" dirty="0">
                <a:solidFill>
                  <a:srgbClr val="094177"/>
                </a:solidFill>
                <a:hlinkClick r:id="rId3"/>
              </a:rPr>
              <a:t>CreditProfile</a:t>
            </a:r>
            <a:r>
              <a:rPr lang="en-US" sz="2400" dirty="0">
                <a:solidFill>
                  <a:srgbClr val="094177"/>
                </a:solidFill>
              </a:rPr>
              <a:t> for more details</a:t>
            </a:r>
          </a:p>
        </p:txBody>
      </p:sp>
      <p:pic>
        <p:nvPicPr>
          <p:cNvPr id="6" name="Picture 4">
            <a:extLst>
              <a:ext uri="{FF2B5EF4-FFF2-40B4-BE49-F238E27FC236}">
                <a16:creationId xmlns:a16="http://schemas.microsoft.com/office/drawing/2014/main" id="{1A7EB704-283C-CD5A-976F-D76E8AAAF9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1" y="1402415"/>
            <a:ext cx="5334000" cy="3710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89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3511-F5BB-C1CB-4FC2-612DDF7B0D0E}"/>
              </a:ext>
            </a:extLst>
          </p:cNvPr>
          <p:cNvSpPr>
            <a:spLocks noGrp="1"/>
          </p:cNvSpPr>
          <p:nvPr>
            <p:ph type="title"/>
          </p:nvPr>
        </p:nvSpPr>
        <p:spPr>
          <a:xfrm>
            <a:off x="400537" y="490818"/>
            <a:ext cx="10352089" cy="1400530"/>
          </a:xfrm>
        </p:spPr>
        <p:txBody>
          <a:bodyPr/>
          <a:lstStyle/>
          <a:p>
            <a:r>
              <a:rPr lang="en-US" dirty="0"/>
              <a:t>Build and Evaluate the model</a:t>
            </a:r>
          </a:p>
        </p:txBody>
      </p:sp>
      <p:sp>
        <p:nvSpPr>
          <p:cNvPr id="3" name="Content Placeholder 2">
            <a:extLst>
              <a:ext uri="{FF2B5EF4-FFF2-40B4-BE49-F238E27FC236}">
                <a16:creationId xmlns:a16="http://schemas.microsoft.com/office/drawing/2014/main" id="{0A208EC5-3695-6054-7546-D6472762F5D7}"/>
              </a:ext>
            </a:extLst>
          </p:cNvPr>
          <p:cNvSpPr>
            <a:spLocks noGrp="1"/>
          </p:cNvSpPr>
          <p:nvPr>
            <p:ph idx="1"/>
          </p:nvPr>
        </p:nvSpPr>
        <p:spPr/>
        <p:txBody>
          <a:bodyPr>
            <a:normAutofit/>
          </a:bodyPr>
          <a:lstStyle/>
          <a:p>
            <a:r>
              <a:rPr lang="en-US" sz="2400" dirty="0"/>
              <a:t>Plan to use Machine Learning Regression methods to predict the clients default behavior</a:t>
            </a:r>
          </a:p>
          <a:p>
            <a:r>
              <a:rPr lang="en-US" sz="2400" dirty="0"/>
              <a:t>The Number of models to implement will depend on the results obtained. (Evaluation) This is an iterative process </a:t>
            </a:r>
          </a:p>
          <a:p>
            <a:r>
              <a:rPr lang="en-US" sz="2400" dirty="0"/>
              <a:t>There is no budget constrain, but it is urgent to solve the issue</a:t>
            </a:r>
          </a:p>
        </p:txBody>
      </p:sp>
    </p:spTree>
    <p:extLst>
      <p:ext uri="{BB962C8B-B14F-4D97-AF65-F5344CB8AC3E}">
        <p14:creationId xmlns:p14="http://schemas.microsoft.com/office/powerpoint/2010/main" val="132221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73E0-93CA-9FFB-23F6-72038221940E}"/>
              </a:ext>
            </a:extLst>
          </p:cNvPr>
          <p:cNvSpPr>
            <a:spLocks noGrp="1"/>
          </p:cNvSpPr>
          <p:nvPr>
            <p:ph type="title"/>
          </p:nvPr>
        </p:nvSpPr>
        <p:spPr/>
        <p:txBody>
          <a:bodyPr/>
          <a:lstStyle/>
          <a:p>
            <a:r>
              <a:rPr lang="en-US" dirty="0"/>
              <a:t>Present Results and Document</a:t>
            </a:r>
          </a:p>
        </p:txBody>
      </p:sp>
      <p:sp>
        <p:nvSpPr>
          <p:cNvPr id="3" name="Content Placeholder 2">
            <a:extLst>
              <a:ext uri="{FF2B5EF4-FFF2-40B4-BE49-F238E27FC236}">
                <a16:creationId xmlns:a16="http://schemas.microsoft.com/office/drawing/2014/main" id="{D5356ECF-06D2-1F50-693B-446D56834F56}"/>
              </a:ext>
            </a:extLst>
          </p:cNvPr>
          <p:cNvSpPr>
            <a:spLocks noGrp="1"/>
          </p:cNvSpPr>
          <p:nvPr>
            <p:ph idx="1"/>
          </p:nvPr>
        </p:nvSpPr>
        <p:spPr>
          <a:xfrm>
            <a:off x="1103312" y="2052918"/>
            <a:ext cx="10021888" cy="4195481"/>
          </a:xfrm>
        </p:spPr>
        <p:txBody>
          <a:bodyPr>
            <a:normAutofit/>
          </a:bodyPr>
          <a:lstStyle/>
          <a:p>
            <a:r>
              <a:rPr lang="en-US" sz="2400" dirty="0"/>
              <a:t>The the Data Science Process and its results will be presented to the stakeholders</a:t>
            </a:r>
          </a:p>
          <a:p>
            <a:r>
              <a:rPr lang="en-US" sz="2400" dirty="0"/>
              <a:t>The report will include recommendations for its deployment and maintenance</a:t>
            </a:r>
          </a:p>
          <a:p>
            <a:endParaRPr lang="en-US" sz="2400" dirty="0"/>
          </a:p>
          <a:p>
            <a:pPr marL="0" indent="0">
              <a:buNone/>
            </a:pPr>
            <a:endParaRPr lang="en-US" sz="2400" dirty="0"/>
          </a:p>
        </p:txBody>
      </p:sp>
    </p:spTree>
    <p:extLst>
      <p:ext uri="{BB962C8B-B14F-4D97-AF65-F5344CB8AC3E}">
        <p14:creationId xmlns:p14="http://schemas.microsoft.com/office/powerpoint/2010/main" val="707397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5DB6-A1B5-7125-798A-18F4FE191EFC}"/>
              </a:ext>
            </a:extLst>
          </p:cNvPr>
          <p:cNvSpPr>
            <a:spLocks noGrp="1"/>
          </p:cNvSpPr>
          <p:nvPr>
            <p:ph type="title"/>
          </p:nvPr>
        </p:nvSpPr>
        <p:spPr/>
        <p:txBody>
          <a:bodyPr/>
          <a:lstStyle/>
          <a:p>
            <a:r>
              <a:rPr lang="en-US" dirty="0"/>
              <a:t>Data Dictionary</a:t>
            </a:r>
          </a:p>
        </p:txBody>
      </p:sp>
      <p:graphicFrame>
        <p:nvGraphicFramePr>
          <p:cNvPr id="5" name="Table 5">
            <a:extLst>
              <a:ext uri="{FF2B5EF4-FFF2-40B4-BE49-F238E27FC236}">
                <a16:creationId xmlns:a16="http://schemas.microsoft.com/office/drawing/2014/main" id="{6A51FA07-370A-7C30-292B-19220914916A}"/>
              </a:ext>
            </a:extLst>
          </p:cNvPr>
          <p:cNvGraphicFramePr>
            <a:graphicFrameLocks noGrp="1"/>
          </p:cNvGraphicFramePr>
          <p:nvPr>
            <p:ph sz="half" idx="2"/>
            <p:extLst>
              <p:ext uri="{D42A27DB-BD31-4B8C-83A1-F6EECF244321}">
                <p14:modId xmlns:p14="http://schemas.microsoft.com/office/powerpoint/2010/main" val="1520894932"/>
              </p:ext>
            </p:extLst>
          </p:nvPr>
        </p:nvGraphicFramePr>
        <p:xfrm>
          <a:off x="784167" y="1264920"/>
          <a:ext cx="4097157" cy="4160520"/>
        </p:xfrm>
        <a:graphic>
          <a:graphicData uri="http://schemas.openxmlformats.org/drawingml/2006/table">
            <a:tbl>
              <a:tblPr firstRow="1" bandRow="1">
                <a:tableStyleId>{5C22544A-7EE6-4342-B048-85BDC9FD1C3A}</a:tableStyleId>
              </a:tblPr>
              <a:tblGrid>
                <a:gridCol w="1692333">
                  <a:extLst>
                    <a:ext uri="{9D8B030D-6E8A-4147-A177-3AD203B41FA5}">
                      <a16:colId xmlns:a16="http://schemas.microsoft.com/office/drawing/2014/main" val="1790229352"/>
                    </a:ext>
                  </a:extLst>
                </a:gridCol>
                <a:gridCol w="2404824">
                  <a:extLst>
                    <a:ext uri="{9D8B030D-6E8A-4147-A177-3AD203B41FA5}">
                      <a16:colId xmlns:a16="http://schemas.microsoft.com/office/drawing/2014/main" val="3746196300"/>
                    </a:ext>
                  </a:extLst>
                </a:gridCol>
              </a:tblGrid>
              <a:tr h="0">
                <a:tc>
                  <a:txBody>
                    <a:bodyPr/>
                    <a:lstStyle/>
                    <a:p>
                      <a:r>
                        <a:rPr lang="en-US" sz="1600" b="0" dirty="0"/>
                        <a:t>Attribute</a:t>
                      </a:r>
                    </a:p>
                  </a:txBody>
                  <a:tcPr/>
                </a:tc>
                <a:tc>
                  <a:txBody>
                    <a:bodyPr/>
                    <a:lstStyle/>
                    <a:p>
                      <a:r>
                        <a:rPr lang="en-US" sz="1600" b="0" dirty="0"/>
                        <a:t>Description</a:t>
                      </a:r>
                    </a:p>
                  </a:txBody>
                  <a:tcPr/>
                </a:tc>
                <a:extLst>
                  <a:ext uri="{0D108BD9-81ED-4DB2-BD59-A6C34878D82A}">
                    <a16:rowId xmlns:a16="http://schemas.microsoft.com/office/drawing/2014/main" val="4171224272"/>
                  </a:ext>
                </a:extLst>
              </a:tr>
              <a:tr h="370840">
                <a:tc>
                  <a:txBody>
                    <a:bodyPr/>
                    <a:lstStyle/>
                    <a:p>
                      <a:r>
                        <a:rPr lang="en-US" sz="1600" dirty="0"/>
                        <a:t>ID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Unique identifier</a:t>
                      </a:r>
                    </a:p>
                  </a:txBody>
                  <a:tcPr/>
                </a:tc>
                <a:extLst>
                  <a:ext uri="{0D108BD9-81ED-4DB2-BD59-A6C34878D82A}">
                    <a16:rowId xmlns:a16="http://schemas.microsoft.com/office/drawing/2014/main" val="1989420302"/>
                  </a:ext>
                </a:extLst>
              </a:tr>
              <a:tr h="370840">
                <a:tc>
                  <a:txBody>
                    <a:bodyPr/>
                    <a:lstStyle/>
                    <a:p>
                      <a:r>
                        <a:rPr lang="en-US" sz="1600" dirty="0"/>
                        <a:t>LIMIT_BAL</a:t>
                      </a:r>
                    </a:p>
                  </a:txBody>
                  <a:tcPr/>
                </a:tc>
                <a:tc>
                  <a:txBody>
                    <a:bodyPr/>
                    <a:lstStyle/>
                    <a:p>
                      <a:r>
                        <a:rPr lang="en-US" sz="1600" kern="1200" dirty="0">
                          <a:solidFill>
                            <a:schemeClr val="dk1"/>
                          </a:solidFill>
                          <a:effectLst/>
                          <a:latin typeface="+mn-lt"/>
                          <a:ea typeface="+mn-ea"/>
                          <a:cs typeface="+mn-cs"/>
                        </a:rPr>
                        <a:t>Credit amount </a:t>
                      </a:r>
                      <a:endParaRPr lang="en-US" sz="1600" dirty="0"/>
                    </a:p>
                  </a:txBody>
                  <a:tcPr/>
                </a:tc>
                <a:extLst>
                  <a:ext uri="{0D108BD9-81ED-4DB2-BD59-A6C34878D82A}">
                    <a16:rowId xmlns:a16="http://schemas.microsoft.com/office/drawing/2014/main" val="1760990757"/>
                  </a:ext>
                </a:extLst>
              </a:tr>
              <a:tr h="370840">
                <a:tc>
                  <a:txBody>
                    <a:bodyPr/>
                    <a:lstStyle/>
                    <a:p>
                      <a:r>
                        <a:rPr lang="en-US" sz="1600" dirty="0"/>
                        <a:t>GENDER(1)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0 = female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1 = male</a:t>
                      </a:r>
                    </a:p>
                  </a:txBody>
                  <a:tcPr/>
                </a:tc>
                <a:extLst>
                  <a:ext uri="{0D108BD9-81ED-4DB2-BD59-A6C34878D82A}">
                    <a16:rowId xmlns:a16="http://schemas.microsoft.com/office/drawing/2014/main" val="3460449180"/>
                  </a:ext>
                </a:extLst>
              </a:tr>
              <a:tr h="370840">
                <a:tc>
                  <a:txBody>
                    <a:bodyPr/>
                    <a:lstStyle/>
                    <a:p>
                      <a:r>
                        <a:rPr lang="en-US" sz="1600" dirty="0"/>
                        <a:t>EDUCATION(2)</a:t>
                      </a:r>
                    </a:p>
                  </a:txBody>
                  <a:tcPr/>
                </a:tc>
                <a:tc>
                  <a:txBody>
                    <a:bodyPr/>
                    <a:lstStyle/>
                    <a:p>
                      <a:r>
                        <a:rPr lang="en-US" sz="1600" kern="1200" dirty="0">
                          <a:solidFill>
                            <a:schemeClr val="dk1"/>
                          </a:solidFill>
                          <a:effectLst/>
                          <a:latin typeface="+mn-lt"/>
                          <a:ea typeface="+mn-ea"/>
                          <a:cs typeface="+mn-cs"/>
                        </a:rPr>
                        <a:t>0 = other </a:t>
                      </a:r>
                    </a:p>
                    <a:p>
                      <a:r>
                        <a:rPr lang="en-US" sz="1600" kern="1200" dirty="0">
                          <a:solidFill>
                            <a:schemeClr val="dk1"/>
                          </a:solidFill>
                          <a:effectLst/>
                          <a:latin typeface="+mn-lt"/>
                          <a:ea typeface="+mn-ea"/>
                          <a:cs typeface="+mn-cs"/>
                        </a:rPr>
                        <a:t>1 = high school</a:t>
                      </a:r>
                    </a:p>
                    <a:p>
                      <a:r>
                        <a:rPr lang="en-US" sz="1600" kern="1200" dirty="0">
                          <a:solidFill>
                            <a:schemeClr val="dk1"/>
                          </a:solidFill>
                          <a:effectLst/>
                          <a:latin typeface="+mn-lt"/>
                          <a:ea typeface="+mn-ea"/>
                          <a:cs typeface="+mn-cs"/>
                        </a:rPr>
                        <a:t>2 = university</a:t>
                      </a:r>
                    </a:p>
                    <a:p>
                      <a:r>
                        <a:rPr lang="en-US" sz="1600" kern="1200" dirty="0">
                          <a:solidFill>
                            <a:schemeClr val="dk1"/>
                          </a:solidFill>
                          <a:effectLst/>
                          <a:latin typeface="+mn-lt"/>
                          <a:ea typeface="+mn-ea"/>
                          <a:cs typeface="+mn-cs"/>
                        </a:rPr>
                        <a:t>3 = graduate school</a:t>
                      </a:r>
                      <a:endParaRPr lang="en-US" sz="1600" dirty="0"/>
                    </a:p>
                  </a:txBody>
                  <a:tcPr/>
                </a:tc>
                <a:extLst>
                  <a:ext uri="{0D108BD9-81ED-4DB2-BD59-A6C34878D82A}">
                    <a16:rowId xmlns:a16="http://schemas.microsoft.com/office/drawing/2014/main" val="699819667"/>
                  </a:ext>
                </a:extLst>
              </a:tr>
              <a:tr h="370840">
                <a:tc>
                  <a:txBody>
                    <a:bodyPr/>
                    <a:lstStyle/>
                    <a:p>
                      <a:r>
                        <a:rPr lang="en-US" sz="1600" dirty="0"/>
                        <a:t>MARRIAGE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0 = other </a:t>
                      </a:r>
                    </a:p>
                    <a:p>
                      <a:r>
                        <a:rPr lang="en-US" sz="1600" kern="1200" dirty="0">
                          <a:solidFill>
                            <a:schemeClr val="dk1"/>
                          </a:solidFill>
                          <a:effectLst/>
                          <a:latin typeface="+mn-lt"/>
                          <a:ea typeface="+mn-ea"/>
                          <a:cs typeface="+mn-cs"/>
                        </a:rPr>
                        <a:t>1 = married</a:t>
                      </a:r>
                    </a:p>
                    <a:p>
                      <a:r>
                        <a:rPr lang="en-US" sz="1600" kern="1200" dirty="0">
                          <a:solidFill>
                            <a:schemeClr val="dk1"/>
                          </a:solidFill>
                          <a:effectLst/>
                          <a:latin typeface="+mn-lt"/>
                          <a:ea typeface="+mn-ea"/>
                          <a:cs typeface="+mn-cs"/>
                        </a:rPr>
                        <a:t>2 = single</a:t>
                      </a:r>
                    </a:p>
                    <a:p>
                      <a:r>
                        <a:rPr lang="en-US" sz="1600" kern="1200" dirty="0">
                          <a:solidFill>
                            <a:schemeClr val="dk1"/>
                          </a:solidFill>
                          <a:effectLst/>
                          <a:latin typeface="+mn-lt"/>
                          <a:ea typeface="+mn-ea"/>
                          <a:cs typeface="+mn-cs"/>
                        </a:rPr>
                        <a:t>3 = divorced</a:t>
                      </a:r>
                      <a:endParaRPr lang="en-US" sz="1600" dirty="0"/>
                    </a:p>
                  </a:txBody>
                  <a:tcPr/>
                </a:tc>
                <a:extLst>
                  <a:ext uri="{0D108BD9-81ED-4DB2-BD59-A6C34878D82A}">
                    <a16:rowId xmlns:a16="http://schemas.microsoft.com/office/drawing/2014/main" val="1252894009"/>
                  </a:ext>
                </a:extLst>
              </a:tr>
              <a:tr h="370840">
                <a:tc>
                  <a:txBody>
                    <a:bodyPr/>
                    <a:lstStyle/>
                    <a:p>
                      <a:r>
                        <a:rPr lang="en-US" sz="1600" dirty="0"/>
                        <a:t>AGE</a:t>
                      </a:r>
                    </a:p>
                  </a:txBody>
                  <a:tcPr/>
                </a:tc>
                <a:tc>
                  <a:txBody>
                    <a:bodyPr/>
                    <a:lstStyle/>
                    <a:p>
                      <a:r>
                        <a:rPr lang="en-US" sz="1600" dirty="0"/>
                        <a:t>Year</a:t>
                      </a:r>
                    </a:p>
                  </a:txBody>
                  <a:tcPr/>
                </a:tc>
                <a:extLst>
                  <a:ext uri="{0D108BD9-81ED-4DB2-BD59-A6C34878D82A}">
                    <a16:rowId xmlns:a16="http://schemas.microsoft.com/office/drawing/2014/main" val="2679250908"/>
                  </a:ext>
                </a:extLst>
              </a:tr>
            </a:tbl>
          </a:graphicData>
        </a:graphic>
      </p:graphicFrame>
      <p:graphicFrame>
        <p:nvGraphicFramePr>
          <p:cNvPr id="6" name="Table 5">
            <a:extLst>
              <a:ext uri="{FF2B5EF4-FFF2-40B4-BE49-F238E27FC236}">
                <a16:creationId xmlns:a16="http://schemas.microsoft.com/office/drawing/2014/main" id="{8113AFB5-A025-2F40-B8BE-7250E4F32F4A}"/>
              </a:ext>
            </a:extLst>
          </p:cNvPr>
          <p:cNvGraphicFramePr>
            <a:graphicFrameLocks/>
          </p:cNvGraphicFramePr>
          <p:nvPr>
            <p:extLst>
              <p:ext uri="{D42A27DB-BD31-4B8C-83A1-F6EECF244321}">
                <p14:modId xmlns:p14="http://schemas.microsoft.com/office/powerpoint/2010/main" val="2387491446"/>
              </p:ext>
            </p:extLst>
          </p:nvPr>
        </p:nvGraphicFramePr>
        <p:xfrm>
          <a:off x="5508563" y="1239520"/>
          <a:ext cx="5597065" cy="5364480"/>
        </p:xfrm>
        <a:graphic>
          <a:graphicData uri="http://schemas.openxmlformats.org/drawingml/2006/table">
            <a:tbl>
              <a:tblPr firstRow="1" bandRow="1">
                <a:tableStyleId>{5C22544A-7EE6-4342-B048-85BDC9FD1C3A}</a:tableStyleId>
              </a:tblPr>
              <a:tblGrid>
                <a:gridCol w="1570511">
                  <a:extLst>
                    <a:ext uri="{9D8B030D-6E8A-4147-A177-3AD203B41FA5}">
                      <a16:colId xmlns:a16="http://schemas.microsoft.com/office/drawing/2014/main" val="1790229352"/>
                    </a:ext>
                  </a:extLst>
                </a:gridCol>
                <a:gridCol w="4026554">
                  <a:extLst>
                    <a:ext uri="{9D8B030D-6E8A-4147-A177-3AD203B41FA5}">
                      <a16:colId xmlns:a16="http://schemas.microsoft.com/office/drawing/2014/main" val="3746196300"/>
                    </a:ext>
                  </a:extLst>
                </a:gridCol>
              </a:tblGrid>
              <a:tr h="321425">
                <a:tc>
                  <a:txBody>
                    <a:bodyPr/>
                    <a:lstStyle/>
                    <a:p>
                      <a:r>
                        <a:rPr lang="en-US" sz="1600" b="0" dirty="0"/>
                        <a:t>Attribute</a:t>
                      </a:r>
                    </a:p>
                  </a:txBody>
                  <a:tcPr/>
                </a:tc>
                <a:tc>
                  <a:txBody>
                    <a:bodyPr/>
                    <a:lstStyle/>
                    <a:p>
                      <a:r>
                        <a:rPr lang="en-US" sz="1600" b="0" dirty="0"/>
                        <a:t>Description</a:t>
                      </a:r>
                    </a:p>
                  </a:txBody>
                  <a:tcPr/>
                </a:tc>
                <a:extLst>
                  <a:ext uri="{0D108BD9-81ED-4DB2-BD59-A6C34878D82A}">
                    <a16:rowId xmlns:a16="http://schemas.microsoft.com/office/drawing/2014/main" val="4171224272"/>
                  </a:ext>
                </a:extLst>
              </a:tr>
              <a:tr h="370840">
                <a:tc>
                  <a:txBody>
                    <a:bodyPr/>
                    <a:lstStyle/>
                    <a:p>
                      <a:r>
                        <a:rPr lang="en-US" sz="1600" dirty="0"/>
                        <a:t>PAY_1 – </a:t>
                      </a:r>
                    </a:p>
                    <a:p>
                      <a:r>
                        <a:rPr lang="en-US" sz="1600" dirty="0"/>
                        <a:t>PAY_6</a:t>
                      </a:r>
                    </a:p>
                  </a:txBody>
                  <a:tcPr/>
                </a:tc>
                <a:tc>
                  <a:txBody>
                    <a:bodyPr/>
                    <a:lstStyle/>
                    <a:p>
                      <a:r>
                        <a:rPr lang="en-US" sz="1600" kern="1200" dirty="0">
                          <a:solidFill>
                            <a:schemeClr val="dk1"/>
                          </a:solidFill>
                          <a:effectLst/>
                          <a:latin typeface="+mn-lt"/>
                          <a:ea typeface="+mn-ea"/>
                          <a:cs typeface="+mn-cs"/>
                        </a:rPr>
                        <a:t>Monthly Repayment Status: </a:t>
                      </a:r>
                    </a:p>
                    <a:p>
                      <a:r>
                        <a:rPr lang="en-US" sz="1600" kern="1200" dirty="0">
                          <a:solidFill>
                            <a:schemeClr val="dk1"/>
                          </a:solidFill>
                          <a:effectLst/>
                          <a:latin typeface="+mn-lt"/>
                          <a:ea typeface="+mn-ea"/>
                          <a:cs typeface="+mn-cs"/>
                        </a:rPr>
                        <a:t>PAY_1 = September 2005 …</a:t>
                      </a:r>
                    </a:p>
                    <a:p>
                      <a:r>
                        <a:rPr lang="en-US" sz="1600" kern="1200" dirty="0">
                          <a:solidFill>
                            <a:schemeClr val="dk1"/>
                          </a:solidFill>
                          <a:effectLst/>
                          <a:latin typeface="+mn-lt"/>
                          <a:ea typeface="+mn-ea"/>
                          <a:cs typeface="+mn-cs"/>
                        </a:rPr>
                        <a:t>PAY_6 = April 2005</a:t>
                      </a:r>
                    </a:p>
                    <a:p>
                      <a:r>
                        <a:rPr lang="en-US" sz="1600" kern="1200" dirty="0">
                          <a:solidFill>
                            <a:schemeClr val="dk1"/>
                          </a:solidFill>
                          <a:effectLst/>
                          <a:latin typeface="+mn-lt"/>
                          <a:ea typeface="+mn-ea"/>
                          <a:cs typeface="+mn-cs"/>
                        </a:rPr>
                        <a:t>Key:</a:t>
                      </a:r>
                      <a:endParaRPr lang="en-US" sz="1600" dirty="0">
                        <a:effectLst/>
                      </a:endParaRPr>
                    </a:p>
                    <a:p>
                      <a:r>
                        <a:rPr lang="en-US" sz="1600" kern="1200" dirty="0">
                          <a:solidFill>
                            <a:schemeClr val="dk1"/>
                          </a:solidFill>
                          <a:effectLst/>
                          <a:latin typeface="+mn-lt"/>
                          <a:ea typeface="+mn-ea"/>
                          <a:cs typeface="+mn-cs"/>
                        </a:rPr>
                        <a:t>-2 = No consumption</a:t>
                      </a:r>
                    </a:p>
                    <a:p>
                      <a:r>
                        <a:rPr lang="en-US" sz="1600" kern="1200" dirty="0">
                          <a:solidFill>
                            <a:schemeClr val="dk1"/>
                          </a:solidFill>
                          <a:effectLst/>
                          <a:latin typeface="+mn-lt"/>
                          <a:ea typeface="+mn-ea"/>
                          <a:cs typeface="+mn-cs"/>
                        </a:rPr>
                        <a:t>-1 = Paid in full</a:t>
                      </a:r>
                    </a:p>
                    <a:p>
                      <a:r>
                        <a:rPr lang="en-US" sz="1600" kern="1200" dirty="0">
                          <a:solidFill>
                            <a:schemeClr val="dk1"/>
                          </a:solidFill>
                          <a:effectLst/>
                          <a:latin typeface="+mn-lt"/>
                          <a:ea typeface="+mn-ea"/>
                          <a:cs typeface="+mn-cs"/>
                        </a:rPr>
                        <a:t> 0 = Use of revolving credit</a:t>
                      </a:r>
                    </a:p>
                    <a:p>
                      <a:r>
                        <a:rPr lang="en-US" sz="1600" kern="1200" dirty="0">
                          <a:solidFill>
                            <a:schemeClr val="dk1"/>
                          </a:solidFill>
                          <a:effectLst/>
                          <a:latin typeface="+mn-lt"/>
                          <a:ea typeface="+mn-ea"/>
                          <a:cs typeface="+mn-cs"/>
                        </a:rPr>
                        <a:t> 1 = 1 month payment delay</a:t>
                      </a:r>
                    </a:p>
                    <a:p>
                      <a:r>
                        <a:rPr lang="en-US" sz="1600" kern="1200" dirty="0">
                          <a:solidFill>
                            <a:schemeClr val="dk1"/>
                          </a:solidFill>
                          <a:effectLst/>
                          <a:latin typeface="+mn-lt"/>
                          <a:ea typeface="+mn-ea"/>
                          <a:cs typeface="+mn-cs"/>
                        </a:rPr>
                        <a:t> 2 = 2 months  payment delay …</a:t>
                      </a:r>
                    </a:p>
                    <a:p>
                      <a:r>
                        <a:rPr lang="en-US" sz="1600" kern="1200" dirty="0">
                          <a:solidFill>
                            <a:schemeClr val="dk1"/>
                          </a:solidFill>
                          <a:effectLst/>
                          <a:latin typeface="+mn-lt"/>
                          <a:ea typeface="+mn-ea"/>
                          <a:cs typeface="+mn-cs"/>
                        </a:rPr>
                        <a:t> 8 = 8 months  payment delay </a:t>
                      </a:r>
                    </a:p>
                    <a:p>
                      <a:pPr marL="457200" indent="-457200">
                        <a:tabLst/>
                      </a:pPr>
                      <a:r>
                        <a:rPr lang="en-US" sz="1600" kern="1200" dirty="0">
                          <a:solidFill>
                            <a:schemeClr val="dk1"/>
                          </a:solidFill>
                          <a:effectLst/>
                          <a:latin typeface="+mn-lt"/>
                          <a:ea typeface="+mn-ea"/>
                          <a:cs typeface="+mn-cs"/>
                        </a:rPr>
                        <a:t> 9 = 9 months  payment delay or more</a:t>
                      </a:r>
                      <a:endParaRPr lang="en-US" sz="1600" dirty="0"/>
                    </a:p>
                  </a:txBody>
                  <a:tcPr/>
                </a:tc>
                <a:extLst>
                  <a:ext uri="{0D108BD9-81ED-4DB2-BD59-A6C34878D82A}">
                    <a16:rowId xmlns:a16="http://schemas.microsoft.com/office/drawing/2014/main" val="910899727"/>
                  </a:ext>
                </a:extLst>
              </a:tr>
              <a:tr h="370840">
                <a:tc>
                  <a:txBody>
                    <a:bodyPr/>
                    <a:lstStyle/>
                    <a:p>
                      <a:r>
                        <a:rPr lang="en-US" sz="1600" dirty="0"/>
                        <a:t>BILL_AMT_1 -</a:t>
                      </a:r>
                    </a:p>
                    <a:p>
                      <a:r>
                        <a:rPr lang="en-US" sz="1600" dirty="0"/>
                        <a:t>BILL_AMT_6</a:t>
                      </a:r>
                    </a:p>
                  </a:txBody>
                  <a:tcPr/>
                </a:tc>
                <a:tc>
                  <a:txBody>
                    <a:bodyPr/>
                    <a:lstStyle/>
                    <a:p>
                      <a:r>
                        <a:rPr lang="en-US" sz="1600" kern="1200" dirty="0">
                          <a:solidFill>
                            <a:schemeClr val="dk1"/>
                          </a:solidFill>
                          <a:effectLst/>
                          <a:latin typeface="+mn-lt"/>
                          <a:ea typeface="+mn-ea"/>
                          <a:cs typeface="+mn-cs"/>
                        </a:rPr>
                        <a:t>Monthly bill statement: </a:t>
                      </a:r>
                    </a:p>
                    <a:p>
                      <a:r>
                        <a:rPr lang="en-US" sz="1600" kern="1200" dirty="0">
                          <a:solidFill>
                            <a:schemeClr val="dk1"/>
                          </a:solidFill>
                          <a:effectLst/>
                          <a:latin typeface="+mn-lt"/>
                          <a:ea typeface="+mn-ea"/>
                          <a:cs typeface="+mn-cs"/>
                        </a:rPr>
                        <a:t>BILL_AMT1 = September 2005…</a:t>
                      </a:r>
                    </a:p>
                    <a:p>
                      <a:r>
                        <a:rPr lang="en-US" sz="1600" kern="1200" dirty="0">
                          <a:solidFill>
                            <a:schemeClr val="dk1"/>
                          </a:solidFill>
                          <a:effectLst/>
                          <a:latin typeface="+mn-lt"/>
                          <a:ea typeface="+mn-ea"/>
                          <a:cs typeface="+mn-cs"/>
                        </a:rPr>
                        <a:t>BILL_AMT5 = April 2005</a:t>
                      </a:r>
                    </a:p>
                  </a:txBody>
                  <a:tcPr/>
                </a:tc>
                <a:extLst>
                  <a:ext uri="{0D108BD9-81ED-4DB2-BD59-A6C34878D82A}">
                    <a16:rowId xmlns:a16="http://schemas.microsoft.com/office/drawing/2014/main" val="3430247993"/>
                  </a:ext>
                </a:extLst>
              </a:tr>
              <a:tr h="370840">
                <a:tc>
                  <a:txBody>
                    <a:bodyPr/>
                    <a:lstStyle/>
                    <a:p>
                      <a:r>
                        <a:rPr lang="en-US" sz="1600" dirty="0"/>
                        <a:t>PAY_AMT1 - </a:t>
                      </a:r>
                    </a:p>
                    <a:p>
                      <a:r>
                        <a:rPr lang="en-US" sz="1600" dirty="0"/>
                        <a:t>PAY_AMT6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Amount previous payment</a:t>
                      </a:r>
                      <a:endParaRPr lang="en-US"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PAY_AMT1 </a:t>
                      </a:r>
                      <a:r>
                        <a:rPr lang="en-US" sz="1600" kern="1200" dirty="0">
                          <a:solidFill>
                            <a:schemeClr val="dk1"/>
                          </a:solidFill>
                          <a:effectLst/>
                          <a:latin typeface="+mn-lt"/>
                          <a:ea typeface="+mn-ea"/>
                          <a:cs typeface="+mn-cs"/>
                        </a:rPr>
                        <a:t>= September 2005…</a:t>
                      </a:r>
                      <a:endParaRPr lang="en-US"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PAY_AMT6 </a:t>
                      </a:r>
                      <a:r>
                        <a:rPr lang="en-US" sz="1600" kern="1200" dirty="0">
                          <a:solidFill>
                            <a:schemeClr val="dk1"/>
                          </a:solidFill>
                          <a:effectLst/>
                          <a:latin typeface="+mn-lt"/>
                          <a:ea typeface="+mn-ea"/>
                          <a:cs typeface="+mn-cs"/>
                        </a:rPr>
                        <a:t>= April 2005</a:t>
                      </a:r>
                      <a:endParaRPr lang="en-US" sz="1600" dirty="0"/>
                    </a:p>
                  </a:txBody>
                  <a:tcPr/>
                </a:tc>
                <a:extLst>
                  <a:ext uri="{0D108BD9-81ED-4DB2-BD59-A6C34878D82A}">
                    <a16:rowId xmlns:a16="http://schemas.microsoft.com/office/drawing/2014/main" val="1102849018"/>
                  </a:ext>
                </a:extLst>
              </a:tr>
              <a:tr h="370840">
                <a:tc>
                  <a:txBody>
                    <a:bodyPr/>
                    <a:lstStyle/>
                    <a:p>
                      <a:r>
                        <a:rPr lang="en-US" sz="1600" dirty="0"/>
                        <a:t>DEFAULT</a:t>
                      </a:r>
                    </a:p>
                  </a:txBody>
                  <a:tcPr/>
                </a:tc>
                <a:tc>
                  <a:txBody>
                    <a:bodyPr/>
                    <a:lstStyle/>
                    <a:p>
                      <a:r>
                        <a:rPr lang="en-US" sz="1800" kern="1200" dirty="0">
                          <a:solidFill>
                            <a:schemeClr val="dk1"/>
                          </a:solidFill>
                          <a:effectLst/>
                          <a:latin typeface="+mn-lt"/>
                          <a:ea typeface="+mn-ea"/>
                          <a:cs typeface="+mn-cs"/>
                        </a:rPr>
                        <a:t>client's behavior</a:t>
                      </a:r>
                      <a:r>
                        <a:rPr lang="en-US" sz="1600" dirty="0">
                          <a:effectLst/>
                        </a:rPr>
                        <a:t> </a:t>
                      </a:r>
                    </a:p>
                    <a:p>
                      <a:r>
                        <a:rPr lang="en-US" sz="1600" kern="1200" dirty="0">
                          <a:solidFill>
                            <a:schemeClr val="dk1"/>
                          </a:solidFill>
                          <a:effectLst/>
                          <a:latin typeface="+mn-lt"/>
                          <a:ea typeface="+mn-ea"/>
                          <a:cs typeface="+mn-cs"/>
                        </a:rPr>
                        <a:t>0 = not default, 1 = in default</a:t>
                      </a:r>
                      <a:r>
                        <a:rPr lang="en-US" sz="1600" dirty="0">
                          <a:effectLst/>
                        </a:rPr>
                        <a:t> </a:t>
                      </a:r>
                      <a:endParaRPr lang="en-US" sz="1600" dirty="0"/>
                    </a:p>
                  </a:txBody>
                  <a:tcPr/>
                </a:tc>
                <a:extLst>
                  <a:ext uri="{0D108BD9-81ED-4DB2-BD59-A6C34878D82A}">
                    <a16:rowId xmlns:a16="http://schemas.microsoft.com/office/drawing/2014/main" val="1682664538"/>
                  </a:ext>
                </a:extLst>
              </a:tr>
            </a:tbl>
          </a:graphicData>
        </a:graphic>
      </p:graphicFrame>
      <p:sp>
        <p:nvSpPr>
          <p:cNvPr id="3" name="TextBox 2">
            <a:extLst>
              <a:ext uri="{FF2B5EF4-FFF2-40B4-BE49-F238E27FC236}">
                <a16:creationId xmlns:a16="http://schemas.microsoft.com/office/drawing/2014/main" id="{7DC821BC-A00A-CEA3-9E77-4492C17832F1}"/>
              </a:ext>
            </a:extLst>
          </p:cNvPr>
          <p:cNvSpPr txBox="1"/>
          <p:nvPr/>
        </p:nvSpPr>
        <p:spPr>
          <a:xfrm>
            <a:off x="784167" y="5585460"/>
            <a:ext cx="4372033" cy="1077218"/>
          </a:xfrm>
          <a:prstGeom prst="rect">
            <a:avLst/>
          </a:prstGeom>
          <a:noFill/>
        </p:spPr>
        <p:txBody>
          <a:bodyPr wrap="square" rtlCol="0">
            <a:spAutoFit/>
          </a:bodyPr>
          <a:lstStyle/>
          <a:p>
            <a:r>
              <a:rPr lang="en-US" sz="1600" dirty="0"/>
              <a:t>(1) Changed order to reflect categorical encoding output</a:t>
            </a:r>
          </a:p>
          <a:p>
            <a:r>
              <a:rPr lang="en-US" sz="1600" dirty="0"/>
              <a:t>(2) Changed order to reflect educational level</a:t>
            </a:r>
          </a:p>
        </p:txBody>
      </p:sp>
    </p:spTree>
    <p:extLst>
      <p:ext uri="{BB962C8B-B14F-4D97-AF65-F5344CB8AC3E}">
        <p14:creationId xmlns:p14="http://schemas.microsoft.com/office/powerpoint/2010/main" val="271939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ED78-5B49-4881-EB04-ADFA1077D16C}"/>
              </a:ext>
            </a:extLst>
          </p:cNvPr>
          <p:cNvSpPr>
            <a:spLocks noGrp="1"/>
          </p:cNvSpPr>
          <p:nvPr>
            <p:ph type="title"/>
          </p:nvPr>
        </p:nvSpPr>
        <p:spPr/>
        <p:txBody>
          <a:bodyPr/>
          <a:lstStyle/>
          <a:p>
            <a:r>
              <a:rPr lang="en-US" dirty="0"/>
              <a:t>C1 - Tasks</a:t>
            </a:r>
          </a:p>
        </p:txBody>
      </p:sp>
    </p:spTree>
    <p:extLst>
      <p:ext uri="{BB962C8B-B14F-4D97-AF65-F5344CB8AC3E}">
        <p14:creationId xmlns:p14="http://schemas.microsoft.com/office/powerpoint/2010/main" val="3087330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24A4-AA5F-61C0-5E3A-505D4666F7E1}"/>
              </a:ext>
            </a:extLst>
          </p:cNvPr>
          <p:cNvSpPr>
            <a:spLocks noGrp="1"/>
          </p:cNvSpPr>
          <p:nvPr>
            <p:ph type="title"/>
          </p:nvPr>
        </p:nvSpPr>
        <p:spPr>
          <a:xfrm>
            <a:off x="560070" y="478581"/>
            <a:ext cx="9404723" cy="1400530"/>
          </a:xfrm>
        </p:spPr>
        <p:txBody>
          <a:bodyPr/>
          <a:lstStyle/>
          <a:p>
            <a:r>
              <a:rPr lang="en-US" sz="4000" dirty="0"/>
              <a:t>Customer Purchase Behavior</a:t>
            </a:r>
          </a:p>
        </p:txBody>
      </p:sp>
      <p:sp>
        <p:nvSpPr>
          <p:cNvPr id="3" name="Content Placeholder 2">
            <a:extLst>
              <a:ext uri="{FF2B5EF4-FFF2-40B4-BE49-F238E27FC236}">
                <a16:creationId xmlns:a16="http://schemas.microsoft.com/office/drawing/2014/main" id="{260341B7-3B9B-E68E-C3B9-51F19131A40F}"/>
              </a:ext>
            </a:extLst>
          </p:cNvPr>
          <p:cNvSpPr>
            <a:spLocks noGrp="1"/>
          </p:cNvSpPr>
          <p:nvPr>
            <p:ph idx="1"/>
          </p:nvPr>
        </p:nvSpPr>
        <p:spPr>
          <a:xfrm>
            <a:off x="1103312" y="2052918"/>
            <a:ext cx="9784821" cy="4552034"/>
          </a:xfrm>
        </p:spPr>
        <p:txBody>
          <a:bodyPr/>
          <a:lstStyle/>
          <a:p>
            <a:pPr marL="2238375" indent="-2228850">
              <a:buNone/>
            </a:pPr>
            <a:r>
              <a:rPr lang="en-MY" b="1" dirty="0"/>
              <a:t>Desired outcome: 		</a:t>
            </a:r>
            <a:r>
              <a:rPr lang="en-MY" dirty="0"/>
              <a:t>Maximize the amount of revenue generated from 				eCommerce sales</a:t>
            </a:r>
          </a:p>
          <a:p>
            <a:pPr marL="2292350" indent="-2292350">
              <a:buNone/>
            </a:pPr>
            <a:r>
              <a:rPr lang="en-MY" dirty="0"/>
              <a:t>		</a:t>
            </a:r>
            <a:r>
              <a:rPr lang="en-US" dirty="0"/>
              <a:t>Optimize online marketing efforts</a:t>
            </a:r>
          </a:p>
          <a:p>
            <a:pPr marL="2292350" indent="-2292350">
              <a:buNone/>
            </a:pPr>
            <a:r>
              <a:rPr lang="en-US" dirty="0"/>
              <a:t>Questions to answer: 	Who currently spends the most, and how can we find 	more people like them? (*)</a:t>
            </a:r>
          </a:p>
          <a:p>
            <a:pPr marL="2292350" indent="-2292350">
              <a:buNone/>
            </a:pPr>
            <a:r>
              <a:rPr lang="en-US" dirty="0"/>
              <a:t>		How to optimize Online marketing efforts? </a:t>
            </a:r>
          </a:p>
          <a:p>
            <a:pPr marL="2292350" indent="-2292350">
              <a:buNone/>
            </a:pPr>
            <a:endParaRPr lang="en-MY" b="1" dirty="0">
              <a:hlinkClick r:id="rId3" action="ppaction://hlinksldjump" tooltip="Press here to see DataSet Info"/>
            </a:endParaRPr>
          </a:p>
          <a:p>
            <a:pPr marL="2292350" indent="-2292350">
              <a:buNone/>
            </a:pPr>
            <a:r>
              <a:rPr lang="en-MY" b="1" dirty="0">
                <a:hlinkClick r:id="rId3" action="ppaction://hlinksldjump" tooltip="Press here to see DataSet Info"/>
              </a:rPr>
              <a:t>DataSet Info</a:t>
            </a:r>
            <a:endParaRPr lang="en-US" b="1" dirty="0"/>
          </a:p>
          <a:p>
            <a:pPr marL="2292350" indent="-2292350">
              <a:buNone/>
            </a:pPr>
            <a:endParaRPr lang="en-US" dirty="0"/>
          </a:p>
          <a:p>
            <a:pPr marL="2292350" indent="-2292350">
              <a:buNone/>
            </a:pPr>
            <a:endParaRPr lang="en-US" dirty="0"/>
          </a:p>
        </p:txBody>
      </p:sp>
      <p:sp>
        <p:nvSpPr>
          <p:cNvPr id="4" name="TextBox 3">
            <a:extLst>
              <a:ext uri="{FF2B5EF4-FFF2-40B4-BE49-F238E27FC236}">
                <a16:creationId xmlns:a16="http://schemas.microsoft.com/office/drawing/2014/main" id="{DBC8DBEC-97C1-D215-21E9-7D649C1CC690}"/>
              </a:ext>
            </a:extLst>
          </p:cNvPr>
          <p:cNvSpPr txBox="1"/>
          <p:nvPr/>
        </p:nvSpPr>
        <p:spPr>
          <a:xfrm>
            <a:off x="1103312" y="6035950"/>
            <a:ext cx="9905998" cy="338554"/>
          </a:xfrm>
          <a:prstGeom prst="rect">
            <a:avLst/>
          </a:prstGeom>
          <a:noFill/>
        </p:spPr>
        <p:txBody>
          <a:bodyPr wrap="square" rtlCol="0">
            <a:spAutoFit/>
          </a:bodyPr>
          <a:lstStyle/>
          <a:p>
            <a:r>
              <a:rPr lang="en-US" sz="1600" dirty="0"/>
              <a:t>(*) Paraphrasing </a:t>
            </a:r>
            <a:r>
              <a:rPr lang="en-US" sz="1600" dirty="0">
                <a:hlinkClick r:id="rId4"/>
              </a:rPr>
              <a:t>A Data Scientist’s Real Job/ Storytelling by Jeff Bladt and Bob Filbin</a:t>
            </a:r>
            <a:endParaRPr lang="en-US" sz="1600" dirty="0"/>
          </a:p>
        </p:txBody>
      </p:sp>
      <p:pic>
        <p:nvPicPr>
          <p:cNvPr id="5" name="Picture 4">
            <a:extLst>
              <a:ext uri="{FF2B5EF4-FFF2-40B4-BE49-F238E27FC236}">
                <a16:creationId xmlns:a16="http://schemas.microsoft.com/office/drawing/2014/main" id="{D2BEF182-1732-0CF0-AAB6-55F1A21C64E5}"/>
              </a:ext>
            </a:extLst>
          </p:cNvPr>
          <p:cNvPicPr>
            <a:picLocks noChangeAspect="1"/>
          </p:cNvPicPr>
          <p:nvPr/>
        </p:nvPicPr>
        <p:blipFill rotWithShape="1">
          <a:blip r:embed="rId5"/>
          <a:srcRect t="11913" b="2187"/>
          <a:stretch/>
        </p:blipFill>
        <p:spPr>
          <a:xfrm>
            <a:off x="9964793" y="253048"/>
            <a:ext cx="1727200" cy="1116165"/>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pic>
      <p:pic>
        <p:nvPicPr>
          <p:cNvPr id="6" name="Picture 5">
            <a:extLst>
              <a:ext uri="{FF2B5EF4-FFF2-40B4-BE49-F238E27FC236}">
                <a16:creationId xmlns:a16="http://schemas.microsoft.com/office/drawing/2014/main" id="{4023F2FB-6467-3097-D65B-D50961F4F155}"/>
              </a:ext>
            </a:extLst>
          </p:cNvPr>
          <p:cNvPicPr>
            <a:picLocks noChangeAspect="1"/>
          </p:cNvPicPr>
          <p:nvPr/>
        </p:nvPicPr>
        <p:blipFill>
          <a:blip r:embed="rId6"/>
          <a:stretch>
            <a:fillRect/>
          </a:stretch>
        </p:blipFill>
        <p:spPr>
          <a:xfrm>
            <a:off x="3088742" y="4608446"/>
            <a:ext cx="2073416" cy="983085"/>
          </a:xfrm>
          <a:prstGeom prst="rect">
            <a:avLst/>
          </a:prstGeom>
          <a:ln w="38100">
            <a:solidFill>
              <a:schemeClr val="tx1"/>
            </a:solidFill>
          </a:ln>
        </p:spPr>
      </p:pic>
    </p:spTree>
    <p:extLst>
      <p:ext uri="{BB962C8B-B14F-4D97-AF65-F5344CB8AC3E}">
        <p14:creationId xmlns:p14="http://schemas.microsoft.com/office/powerpoint/2010/main" val="413482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F757-7D97-E421-C343-E7BA1A9B36B3}"/>
              </a:ext>
            </a:extLst>
          </p:cNvPr>
          <p:cNvSpPr>
            <a:spLocks noGrp="1"/>
          </p:cNvSpPr>
          <p:nvPr>
            <p:ph type="title"/>
          </p:nvPr>
        </p:nvSpPr>
        <p:spPr/>
        <p:txBody>
          <a:bodyPr/>
          <a:lstStyle/>
          <a:p>
            <a:r>
              <a:rPr lang="en-US" dirty="0"/>
              <a:t>Data Mining Approach</a:t>
            </a:r>
          </a:p>
        </p:txBody>
      </p:sp>
      <p:graphicFrame>
        <p:nvGraphicFramePr>
          <p:cNvPr id="4" name="Content Placeholder 3">
            <a:extLst>
              <a:ext uri="{FF2B5EF4-FFF2-40B4-BE49-F238E27FC236}">
                <a16:creationId xmlns:a16="http://schemas.microsoft.com/office/drawing/2014/main" id="{22768D2D-62E9-2315-4A47-DA43A1A92211}"/>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21533092"/>
              </p:ext>
            </p:extLst>
          </p:nvPr>
        </p:nvGraphicFramePr>
        <p:xfrm>
          <a:off x="1622425" y="1359877"/>
          <a:ext cx="8947150" cy="4860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09534C08-84D4-7192-31B9-83DC150D2D03}"/>
              </a:ext>
            </a:extLst>
          </p:cNvPr>
          <p:cNvSpPr txBox="1"/>
          <p:nvPr/>
        </p:nvSpPr>
        <p:spPr>
          <a:xfrm>
            <a:off x="646111" y="6405282"/>
            <a:ext cx="7196666" cy="307777"/>
          </a:xfrm>
          <a:prstGeom prst="rect">
            <a:avLst/>
          </a:prstGeom>
          <a:noFill/>
        </p:spPr>
        <p:txBody>
          <a:bodyPr wrap="square" rtlCol="0">
            <a:spAutoFit/>
          </a:bodyPr>
          <a:lstStyle/>
          <a:p>
            <a:r>
              <a:rPr lang="en-US" sz="1400" dirty="0"/>
              <a:t>(*) Based on </a:t>
            </a:r>
            <a:r>
              <a:rPr lang="en-US" sz="1400" dirty="0" err="1">
                <a:hlinkClick r:id="rId8"/>
              </a:rPr>
              <a:t>AJGoldstein.com</a:t>
            </a:r>
            <a:r>
              <a:rPr lang="en-US" sz="1400" dirty="0"/>
              <a:t> Data Science Deconstructed</a:t>
            </a:r>
          </a:p>
        </p:txBody>
      </p:sp>
    </p:spTree>
    <p:extLst>
      <p:ext uri="{BB962C8B-B14F-4D97-AF65-F5344CB8AC3E}">
        <p14:creationId xmlns:p14="http://schemas.microsoft.com/office/powerpoint/2010/main" val="840020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531B9E-2A69-7B4D-8061-AAE586C97947}"/>
              </a:ext>
            </a:extLst>
          </p:cNvPr>
          <p:cNvSpPr/>
          <p:nvPr/>
        </p:nvSpPr>
        <p:spPr>
          <a:xfrm>
            <a:off x="6850983" y="1235920"/>
            <a:ext cx="423336" cy="51709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6478C-8500-8918-A221-61278445E760}"/>
              </a:ext>
            </a:extLst>
          </p:cNvPr>
          <p:cNvSpPr>
            <a:spLocks noGrp="1"/>
          </p:cNvSpPr>
          <p:nvPr>
            <p:ph type="title"/>
          </p:nvPr>
        </p:nvSpPr>
        <p:spPr>
          <a:xfrm>
            <a:off x="677333" y="327514"/>
            <a:ext cx="10370076" cy="1478570"/>
          </a:xfrm>
        </p:spPr>
        <p:txBody>
          <a:bodyPr/>
          <a:lstStyle/>
          <a:p>
            <a:r>
              <a:rPr lang="en-US" sz="4000" dirty="0"/>
              <a:t>West Region is the best performer</a:t>
            </a:r>
          </a:p>
        </p:txBody>
      </p:sp>
      <p:sp useBgFill="1">
        <p:nvSpPr>
          <p:cNvPr id="3" name="Content Placeholder 2">
            <a:extLst>
              <a:ext uri="{FF2B5EF4-FFF2-40B4-BE49-F238E27FC236}">
                <a16:creationId xmlns:a16="http://schemas.microsoft.com/office/drawing/2014/main" id="{C324DED7-2479-5B8F-7B8B-C600482A9183}"/>
              </a:ext>
            </a:extLst>
          </p:cNvPr>
          <p:cNvSpPr>
            <a:spLocks noGrp="1"/>
          </p:cNvSpPr>
          <p:nvPr>
            <p:ph idx="1"/>
          </p:nvPr>
        </p:nvSpPr>
        <p:spPr>
          <a:xfrm>
            <a:off x="7687733" y="1235920"/>
            <a:ext cx="4052540" cy="5170946"/>
          </a:xfrm>
        </p:spPr>
        <p:txBody>
          <a:bodyPr anchor="ctr">
            <a:normAutofit/>
          </a:bodyPr>
          <a:lstStyle/>
          <a:p>
            <a:r>
              <a:rPr lang="en-US" sz="2400" dirty="0"/>
              <a:t>West: </a:t>
            </a:r>
          </a:p>
          <a:p>
            <a:pPr marL="0" indent="0">
              <a:buNone/>
            </a:pPr>
            <a:r>
              <a:rPr lang="en-US" sz="2400" dirty="0"/>
              <a:t>	Total sales $33M, </a:t>
            </a:r>
          </a:p>
          <a:p>
            <a:pPr marL="0" indent="0">
              <a:buNone/>
            </a:pPr>
            <a:r>
              <a:rPr lang="en-US" sz="2400" dirty="0"/>
              <a:t>	# of transactions ~26k 	average transaction 	amount = $1280</a:t>
            </a:r>
          </a:p>
          <a:p>
            <a:r>
              <a:rPr lang="en-US" sz="2400" dirty="0"/>
              <a:t>South:</a:t>
            </a:r>
          </a:p>
          <a:p>
            <a:pPr marL="0" indent="0">
              <a:buNone/>
            </a:pPr>
            <a:r>
              <a:rPr lang="en-US" sz="2400" dirty="0"/>
              <a:t>	Total sales $ 5M </a:t>
            </a:r>
          </a:p>
          <a:p>
            <a:pPr marL="0" indent="0">
              <a:buNone/>
            </a:pPr>
            <a:r>
              <a:rPr lang="en-US" sz="2400" dirty="0"/>
              <a:t>	# of transactions ~20k, 	average transaction 	amount $252</a:t>
            </a:r>
          </a:p>
        </p:txBody>
      </p:sp>
      <p:sp>
        <p:nvSpPr>
          <p:cNvPr id="4" name="TextBox 3">
            <a:extLst>
              <a:ext uri="{FF2B5EF4-FFF2-40B4-BE49-F238E27FC236}">
                <a16:creationId xmlns:a16="http://schemas.microsoft.com/office/drawing/2014/main" id="{6F4C6C4E-7E21-8C70-B647-E681D8522C26}"/>
              </a:ext>
            </a:extLst>
          </p:cNvPr>
          <p:cNvSpPr txBox="1"/>
          <p:nvPr/>
        </p:nvSpPr>
        <p:spPr>
          <a:xfrm>
            <a:off x="677334" y="6129867"/>
            <a:ext cx="6470124" cy="276999"/>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 Regions:  1 North      2 South       3 East      4 West</a:t>
            </a:r>
            <a:r>
              <a:rPr lang="en-US" sz="1200" dirty="0"/>
              <a:t> </a:t>
            </a:r>
          </a:p>
        </p:txBody>
      </p:sp>
      <p:pic>
        <p:nvPicPr>
          <p:cNvPr id="10" name="Picture 9">
            <a:extLst>
              <a:ext uri="{FF2B5EF4-FFF2-40B4-BE49-F238E27FC236}">
                <a16:creationId xmlns:a16="http://schemas.microsoft.com/office/drawing/2014/main" id="{EA465745-D0CD-BA6C-3E56-257B7CCEE9CB}"/>
              </a:ext>
            </a:extLst>
          </p:cNvPr>
          <p:cNvPicPr>
            <a:picLocks noChangeAspect="1"/>
          </p:cNvPicPr>
          <p:nvPr/>
        </p:nvPicPr>
        <p:blipFill>
          <a:blip r:embed="rId3"/>
          <a:stretch>
            <a:fillRect/>
          </a:stretch>
        </p:blipFill>
        <p:spPr>
          <a:xfrm>
            <a:off x="9907975" y="263037"/>
            <a:ext cx="1775085" cy="972883"/>
          </a:xfrm>
          <a:prstGeom prst="rect">
            <a:avLst/>
          </a:prstGeom>
          <a:ln w="28575">
            <a:solidFill>
              <a:schemeClr val="tx1"/>
            </a:solidFill>
          </a:ln>
        </p:spPr>
      </p:pic>
      <p:pic>
        <p:nvPicPr>
          <p:cNvPr id="4098" name="Picture 2">
            <a:extLst>
              <a:ext uri="{FF2B5EF4-FFF2-40B4-BE49-F238E27FC236}">
                <a16:creationId xmlns:a16="http://schemas.microsoft.com/office/drawing/2014/main" id="{74943E5C-3B1F-B2A7-B628-698674FDB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491" y="1235920"/>
            <a:ext cx="6201245" cy="492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55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24A4-AA5F-61C0-5E3A-505D4666F7E1}"/>
              </a:ext>
            </a:extLst>
          </p:cNvPr>
          <p:cNvSpPr>
            <a:spLocks noGrp="1"/>
          </p:cNvSpPr>
          <p:nvPr>
            <p:ph type="title"/>
          </p:nvPr>
        </p:nvSpPr>
        <p:spPr>
          <a:xfrm>
            <a:off x="560070" y="478581"/>
            <a:ext cx="9404723" cy="1400530"/>
          </a:xfrm>
        </p:spPr>
        <p:txBody>
          <a:bodyPr/>
          <a:lstStyle/>
          <a:p>
            <a:r>
              <a:rPr lang="en-US" sz="4000" dirty="0"/>
              <a:t>Customer Loan Repayment Behavior</a:t>
            </a:r>
          </a:p>
        </p:txBody>
      </p:sp>
      <p:sp>
        <p:nvSpPr>
          <p:cNvPr id="3" name="Content Placeholder 2">
            <a:extLst>
              <a:ext uri="{FF2B5EF4-FFF2-40B4-BE49-F238E27FC236}">
                <a16:creationId xmlns:a16="http://schemas.microsoft.com/office/drawing/2014/main" id="{260341B7-3B9B-E68E-C3B9-51F19131A40F}"/>
              </a:ext>
            </a:extLst>
          </p:cNvPr>
          <p:cNvSpPr>
            <a:spLocks noGrp="1"/>
          </p:cNvSpPr>
          <p:nvPr>
            <p:ph idx="1"/>
          </p:nvPr>
        </p:nvSpPr>
        <p:spPr>
          <a:xfrm>
            <a:off x="560070" y="2052918"/>
            <a:ext cx="10328063" cy="4552034"/>
          </a:xfrm>
        </p:spPr>
        <p:txBody>
          <a:bodyPr/>
          <a:lstStyle/>
          <a:p>
            <a:r>
              <a:rPr lang="en-MY" b="1" dirty="0"/>
              <a:t>Desired outcome: 		</a:t>
            </a:r>
            <a:r>
              <a:rPr lang="en-MY" u="sng" dirty="0"/>
              <a:t> Minimize</a:t>
            </a:r>
            <a:r>
              <a:rPr lang="en-MY" dirty="0"/>
              <a:t> Credit One’s partners risk exposure </a:t>
            </a:r>
          </a:p>
          <a:p>
            <a:pPr marL="2238375" indent="-2228850">
              <a:buNone/>
            </a:pPr>
            <a:endParaRPr lang="en-MY" dirty="0"/>
          </a:p>
          <a:p>
            <a:r>
              <a:rPr lang="en-US" dirty="0"/>
              <a:t>Questions to answer: 	 How do you ensure that customers can/will pay their 								loans? Can we do this?</a:t>
            </a:r>
          </a:p>
          <a:p>
            <a:pPr marL="2292350" indent="-2292350">
              <a:buNone/>
            </a:pPr>
            <a:endParaRPr lang="en-MY" b="1" dirty="0">
              <a:hlinkClick r:id="rId3" action="ppaction://hlinksldjump" tooltip="Press here to see DataSet Info"/>
            </a:endParaRPr>
          </a:p>
          <a:p>
            <a:pPr marL="2292350" indent="-2292350">
              <a:buNone/>
            </a:pPr>
            <a:endParaRPr lang="en-US" dirty="0"/>
          </a:p>
          <a:p>
            <a:pPr marL="2292350" indent="-2292350">
              <a:buNone/>
            </a:pPr>
            <a:endParaRPr lang="en-US" dirty="0"/>
          </a:p>
        </p:txBody>
      </p:sp>
      <p:pic>
        <p:nvPicPr>
          <p:cNvPr id="5" name="Picture 4">
            <a:extLst>
              <a:ext uri="{FF2B5EF4-FFF2-40B4-BE49-F238E27FC236}">
                <a16:creationId xmlns:a16="http://schemas.microsoft.com/office/drawing/2014/main" id="{D2BEF182-1732-0CF0-AAB6-55F1A21C64E5}"/>
              </a:ext>
            </a:extLst>
          </p:cNvPr>
          <p:cNvPicPr>
            <a:picLocks noChangeAspect="1"/>
          </p:cNvPicPr>
          <p:nvPr/>
        </p:nvPicPr>
        <p:blipFill rotWithShape="1">
          <a:blip r:embed="rId4"/>
          <a:srcRect t="11913" b="2187"/>
          <a:stretch/>
        </p:blipFill>
        <p:spPr>
          <a:xfrm>
            <a:off x="9964793" y="253048"/>
            <a:ext cx="1727200" cy="1116165"/>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2315310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619E9319-A0F3-4E6B-4AEA-19157E26F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304" y="1489508"/>
            <a:ext cx="7501130" cy="33942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F84D97-1E4E-4135-F34C-11E282326ED8}"/>
              </a:ext>
            </a:extLst>
          </p:cNvPr>
          <p:cNvSpPr>
            <a:spLocks noGrp="1"/>
          </p:cNvSpPr>
          <p:nvPr>
            <p:ph type="title"/>
          </p:nvPr>
        </p:nvSpPr>
        <p:spPr>
          <a:xfrm>
            <a:off x="806114" y="207985"/>
            <a:ext cx="11385886" cy="983928"/>
          </a:xfrm>
        </p:spPr>
        <p:txBody>
          <a:bodyPr>
            <a:noAutofit/>
          </a:bodyPr>
          <a:lstStyle/>
          <a:p>
            <a:r>
              <a:rPr lang="en-US" sz="3600" dirty="0"/>
              <a:t>Best Type of Sale predictors are Region </a:t>
            </a:r>
            <a:br>
              <a:rPr lang="en-US" sz="3600" dirty="0"/>
            </a:br>
            <a:r>
              <a:rPr lang="en-US" sz="3600" dirty="0"/>
              <a:t>and Transaction amount</a:t>
            </a:r>
          </a:p>
        </p:txBody>
      </p:sp>
      <p:sp>
        <p:nvSpPr>
          <p:cNvPr id="4" name="Content Placeholder 2">
            <a:extLst>
              <a:ext uri="{FF2B5EF4-FFF2-40B4-BE49-F238E27FC236}">
                <a16:creationId xmlns:a16="http://schemas.microsoft.com/office/drawing/2014/main" id="{43DC272B-DC02-FA64-467F-06D667BFAE33}"/>
              </a:ext>
            </a:extLst>
          </p:cNvPr>
          <p:cNvSpPr>
            <a:spLocks noGrp="1"/>
          </p:cNvSpPr>
          <p:nvPr>
            <p:ph idx="1"/>
          </p:nvPr>
        </p:nvSpPr>
        <p:spPr>
          <a:xfrm>
            <a:off x="878304" y="4986274"/>
            <a:ext cx="10932885" cy="1871726"/>
          </a:xfrm>
        </p:spPr>
        <p:txBody>
          <a:bodyPr>
            <a:noAutofit/>
          </a:bodyPr>
          <a:lstStyle/>
          <a:p>
            <a:pPr marL="317500" lvl="8" indent="-304800" algn="just"/>
            <a:r>
              <a:rPr lang="en-MY" sz="2000" dirty="0"/>
              <a:t>The North only buys in-store. The South only buys online</a:t>
            </a:r>
          </a:p>
          <a:p>
            <a:pPr marL="317500" lvl="8" indent="-304800" algn="just"/>
            <a:r>
              <a:rPr lang="en-MY" sz="2000" dirty="0"/>
              <a:t>In the East and West all purchases above $1000 are most likely online</a:t>
            </a:r>
          </a:p>
          <a:p>
            <a:pPr marL="317500" lvl="8" indent="-304800" algn="just"/>
            <a:r>
              <a:rPr lang="en-MY" sz="2000" dirty="0"/>
              <a:t>Age and type of sale correlation is weak. Older customers prefer to shop online in the West, while younger people prefer to buy online than in-store in the East. Customers 74+ buy online only in the South </a:t>
            </a:r>
          </a:p>
          <a:p>
            <a:pPr marL="317500" lvl="8" indent="-304800" algn="just"/>
            <a:endParaRPr lang="en-MY" sz="2000" dirty="0"/>
          </a:p>
          <a:p>
            <a:pPr marL="12700" lvl="8" indent="0" algn="just">
              <a:buNone/>
            </a:pPr>
            <a:endParaRPr lang="en-MY" dirty="0"/>
          </a:p>
        </p:txBody>
      </p:sp>
      <p:sp>
        <p:nvSpPr>
          <p:cNvPr id="7" name="TextBox 6">
            <a:extLst>
              <a:ext uri="{FF2B5EF4-FFF2-40B4-BE49-F238E27FC236}">
                <a16:creationId xmlns:a16="http://schemas.microsoft.com/office/drawing/2014/main" id="{428B076F-DF4E-6710-A2C0-7F98D7A4F737}"/>
              </a:ext>
            </a:extLst>
          </p:cNvPr>
          <p:cNvSpPr txBox="1"/>
          <p:nvPr/>
        </p:nvSpPr>
        <p:spPr>
          <a:xfrm>
            <a:off x="1064285" y="4377475"/>
            <a:ext cx="3817682" cy="276999"/>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     North         South                 East           West</a:t>
            </a:r>
            <a:r>
              <a:rPr lang="en-US" sz="1200" dirty="0"/>
              <a:t> </a:t>
            </a:r>
          </a:p>
        </p:txBody>
      </p:sp>
      <p:sp>
        <p:nvSpPr>
          <p:cNvPr id="8" name="TextBox 7">
            <a:extLst>
              <a:ext uri="{FF2B5EF4-FFF2-40B4-BE49-F238E27FC236}">
                <a16:creationId xmlns:a16="http://schemas.microsoft.com/office/drawing/2014/main" id="{118CF4F7-CEF2-2B3F-510A-737E2B3EA8C6}"/>
              </a:ext>
            </a:extLst>
          </p:cNvPr>
          <p:cNvSpPr txBox="1"/>
          <p:nvPr/>
        </p:nvSpPr>
        <p:spPr>
          <a:xfrm>
            <a:off x="7067227" y="2743201"/>
            <a:ext cx="1113972" cy="660790"/>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Sale Type</a:t>
            </a:r>
            <a:r>
              <a:rPr lang="en-US" sz="1200" b="1" dirty="0">
                <a:solidFill>
                  <a:srgbClr val="094177"/>
                </a:solidFill>
              </a:rPr>
              <a:t>: </a:t>
            </a:r>
          </a:p>
          <a:p>
            <a:pPr algn="ctr"/>
            <a:r>
              <a:rPr lang="en-US" sz="1200" b="1" dirty="0">
                <a:solidFill>
                  <a:srgbClr val="094177"/>
                </a:solidFill>
              </a:rPr>
              <a:t>0 = Online</a:t>
            </a:r>
          </a:p>
          <a:p>
            <a:pPr algn="ctr"/>
            <a:r>
              <a:rPr lang="en-US" sz="1200" b="1" dirty="0">
                <a:solidFill>
                  <a:srgbClr val="C29300"/>
                </a:solidFill>
              </a:rPr>
              <a:t> 1 = In-store</a:t>
            </a:r>
          </a:p>
        </p:txBody>
      </p:sp>
      <p:sp>
        <p:nvSpPr>
          <p:cNvPr id="9" name="Rectangle 8">
            <a:extLst>
              <a:ext uri="{FF2B5EF4-FFF2-40B4-BE49-F238E27FC236}">
                <a16:creationId xmlns:a16="http://schemas.microsoft.com/office/drawing/2014/main" id="{5708B13C-B505-89C0-BBF2-ED0924D5412A}"/>
              </a:ext>
            </a:extLst>
          </p:cNvPr>
          <p:cNvSpPr/>
          <p:nvPr/>
        </p:nvSpPr>
        <p:spPr>
          <a:xfrm>
            <a:off x="3406975" y="1836625"/>
            <a:ext cx="1242517" cy="1592373"/>
          </a:xfrm>
          <a:prstGeom prst="rect">
            <a:avLst/>
          </a:prstGeom>
          <a:noFill/>
          <a:ln w="28575" cmpd="tri">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8C0307-A404-DD24-313E-FA3203EB1F18}"/>
              </a:ext>
            </a:extLst>
          </p:cNvPr>
          <p:cNvSpPr/>
          <p:nvPr/>
        </p:nvSpPr>
        <p:spPr>
          <a:xfrm>
            <a:off x="2479157" y="3803153"/>
            <a:ext cx="330932" cy="553453"/>
          </a:xfrm>
          <a:prstGeom prst="rect">
            <a:avLst/>
          </a:prstGeom>
          <a:noFill/>
          <a:ln w="28575" cmpd="tri">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1DE1399-C833-FD9A-E7B1-BC9132DB12C6}"/>
              </a:ext>
            </a:extLst>
          </p:cNvPr>
          <p:cNvPicPr>
            <a:picLocks noChangeAspect="1"/>
          </p:cNvPicPr>
          <p:nvPr/>
        </p:nvPicPr>
        <p:blipFill>
          <a:blip r:embed="rId4"/>
          <a:stretch>
            <a:fillRect/>
          </a:stretch>
        </p:blipFill>
        <p:spPr>
          <a:xfrm>
            <a:off x="9952145" y="231431"/>
            <a:ext cx="1741814" cy="922137"/>
          </a:xfrm>
          <a:prstGeom prst="rect">
            <a:avLst/>
          </a:prstGeom>
          <a:ln w="28575">
            <a:solidFill>
              <a:schemeClr val="tx1"/>
            </a:solidFill>
          </a:ln>
        </p:spPr>
      </p:pic>
      <p:sp>
        <p:nvSpPr>
          <p:cNvPr id="5" name="Rectangle 4">
            <a:extLst>
              <a:ext uri="{FF2B5EF4-FFF2-40B4-BE49-F238E27FC236}">
                <a16:creationId xmlns:a16="http://schemas.microsoft.com/office/drawing/2014/main" id="{E9BECD70-0D75-5E6F-8CEA-7BCF7B0A2FC0}"/>
              </a:ext>
            </a:extLst>
          </p:cNvPr>
          <p:cNvSpPr/>
          <p:nvPr/>
        </p:nvSpPr>
        <p:spPr>
          <a:xfrm>
            <a:off x="8379434" y="1489508"/>
            <a:ext cx="113637" cy="3394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3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4D97-1E4E-4135-F34C-11E282326ED8}"/>
              </a:ext>
            </a:extLst>
          </p:cNvPr>
          <p:cNvSpPr>
            <a:spLocks noGrp="1"/>
          </p:cNvSpPr>
          <p:nvPr>
            <p:ph type="title"/>
          </p:nvPr>
        </p:nvSpPr>
        <p:spPr>
          <a:xfrm>
            <a:off x="806114" y="207985"/>
            <a:ext cx="11385886" cy="983928"/>
          </a:xfrm>
        </p:spPr>
        <p:txBody>
          <a:bodyPr>
            <a:noAutofit/>
          </a:bodyPr>
          <a:lstStyle/>
          <a:p>
            <a:r>
              <a:rPr lang="en-US" sz="3600" dirty="0"/>
              <a:t>Best Type of Sale predictors are Region </a:t>
            </a:r>
            <a:br>
              <a:rPr lang="en-US" sz="3600" dirty="0"/>
            </a:br>
            <a:r>
              <a:rPr lang="en-US" sz="3600" dirty="0"/>
              <a:t>and Transaction amount</a:t>
            </a:r>
          </a:p>
        </p:txBody>
      </p:sp>
      <p:sp>
        <p:nvSpPr>
          <p:cNvPr id="4" name="Content Placeholder 2">
            <a:extLst>
              <a:ext uri="{FF2B5EF4-FFF2-40B4-BE49-F238E27FC236}">
                <a16:creationId xmlns:a16="http://schemas.microsoft.com/office/drawing/2014/main" id="{43DC272B-DC02-FA64-467F-06D667BFAE33}"/>
              </a:ext>
            </a:extLst>
          </p:cNvPr>
          <p:cNvSpPr>
            <a:spLocks noGrp="1"/>
          </p:cNvSpPr>
          <p:nvPr>
            <p:ph idx="1"/>
          </p:nvPr>
        </p:nvSpPr>
        <p:spPr>
          <a:xfrm>
            <a:off x="425303" y="4066664"/>
            <a:ext cx="11385886" cy="2791336"/>
          </a:xfrm>
        </p:spPr>
        <p:txBody>
          <a:bodyPr>
            <a:noAutofit/>
          </a:bodyPr>
          <a:lstStyle/>
          <a:p>
            <a:pPr marL="317500" lvl="8" indent="-304800" algn="just"/>
            <a:r>
              <a:rPr lang="en-MY" sz="2000" dirty="0"/>
              <a:t>Age and type of sale correlation is weak. Older customers prefer to shop online in the West, while younger people prefer to buy online than in-store in the East. Customers 74+ buy online only in the South </a:t>
            </a:r>
          </a:p>
          <a:p>
            <a:pPr marL="317500" lvl="8" indent="-304800" algn="just"/>
            <a:r>
              <a:rPr lang="en-MY" sz="2000" dirty="0"/>
              <a:t>The best Online/In-store predictor is the Region where the customer buys, followed by the amount spend. The North only buys in-store, while the South only does online</a:t>
            </a:r>
          </a:p>
          <a:p>
            <a:pPr marL="317500" lvl="8" indent="-304800" algn="just"/>
            <a:r>
              <a:rPr lang="en-MY" sz="2000" dirty="0"/>
              <a:t>In the East and West all purchases above $1000 are most likely online</a:t>
            </a:r>
          </a:p>
          <a:p>
            <a:pPr marL="317500" lvl="8" indent="-304800" algn="just"/>
            <a:r>
              <a:rPr lang="en-MY" sz="2000" dirty="0"/>
              <a:t>People  64+ maximum amount spend is $1000</a:t>
            </a:r>
          </a:p>
          <a:p>
            <a:pPr marL="317500" lvl="8" indent="-304800" algn="just"/>
            <a:endParaRPr lang="en-MY" dirty="0"/>
          </a:p>
        </p:txBody>
      </p:sp>
      <p:pic>
        <p:nvPicPr>
          <p:cNvPr id="3076" name="Picture 4">
            <a:extLst>
              <a:ext uri="{FF2B5EF4-FFF2-40B4-BE49-F238E27FC236}">
                <a16:creationId xmlns:a16="http://schemas.microsoft.com/office/drawing/2014/main" id="{F2F9A454-AA03-F3A6-00E7-ED5C7022E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305" y="1305836"/>
            <a:ext cx="10497489" cy="25273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8B076F-DF4E-6710-A2C0-7F98D7A4F737}"/>
              </a:ext>
            </a:extLst>
          </p:cNvPr>
          <p:cNvSpPr txBox="1"/>
          <p:nvPr/>
        </p:nvSpPr>
        <p:spPr>
          <a:xfrm>
            <a:off x="878304" y="3769366"/>
            <a:ext cx="5289885" cy="276033"/>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 Regions:  1 North      2 South       3 East      4 West</a:t>
            </a:r>
            <a:r>
              <a:rPr lang="en-US" sz="1200" dirty="0"/>
              <a:t> </a:t>
            </a:r>
          </a:p>
        </p:txBody>
      </p:sp>
      <p:sp>
        <p:nvSpPr>
          <p:cNvPr id="8" name="TextBox 7">
            <a:extLst>
              <a:ext uri="{FF2B5EF4-FFF2-40B4-BE49-F238E27FC236}">
                <a16:creationId xmlns:a16="http://schemas.microsoft.com/office/drawing/2014/main" id="{118CF4F7-CEF2-2B3F-510A-737E2B3EA8C6}"/>
              </a:ext>
            </a:extLst>
          </p:cNvPr>
          <p:cNvSpPr txBox="1"/>
          <p:nvPr/>
        </p:nvSpPr>
        <p:spPr>
          <a:xfrm>
            <a:off x="6168188" y="3768676"/>
            <a:ext cx="5207605" cy="276999"/>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Sale Type  : </a:t>
            </a:r>
            <a:r>
              <a:rPr lang="en-US" sz="1200" b="1" dirty="0">
                <a:solidFill>
                  <a:schemeClr val="accent5">
                    <a:lumMod val="50000"/>
                  </a:schemeClr>
                </a:solidFill>
              </a:rPr>
              <a:t>0 = Online </a:t>
            </a:r>
            <a:r>
              <a:rPr lang="en-US" sz="1200" b="1" dirty="0">
                <a:solidFill>
                  <a:schemeClr val="bg1">
                    <a:lumMod val="95000"/>
                    <a:lumOff val="5000"/>
                  </a:schemeClr>
                </a:solidFill>
              </a:rPr>
              <a:t>    </a:t>
            </a:r>
            <a:r>
              <a:rPr lang="en-US" sz="1200" dirty="0">
                <a:solidFill>
                  <a:schemeClr val="accent2">
                    <a:lumMod val="50000"/>
                  </a:schemeClr>
                </a:solidFill>
              </a:rPr>
              <a:t>1 = In-Store</a:t>
            </a:r>
          </a:p>
        </p:txBody>
      </p:sp>
      <p:sp>
        <p:nvSpPr>
          <p:cNvPr id="9" name="Rectangle 8">
            <a:extLst>
              <a:ext uri="{FF2B5EF4-FFF2-40B4-BE49-F238E27FC236}">
                <a16:creationId xmlns:a16="http://schemas.microsoft.com/office/drawing/2014/main" id="{5708B13C-B505-89C0-BBF2-ED0924D5412A}"/>
              </a:ext>
            </a:extLst>
          </p:cNvPr>
          <p:cNvSpPr/>
          <p:nvPr/>
        </p:nvSpPr>
        <p:spPr>
          <a:xfrm>
            <a:off x="7808494" y="1489508"/>
            <a:ext cx="866273" cy="1217598"/>
          </a:xfrm>
          <a:prstGeom prst="rect">
            <a:avLst/>
          </a:prstGeom>
          <a:noFill/>
          <a:ln w="28575" cmpd="tri">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8C0307-A404-DD24-313E-FA3203EB1F18}"/>
              </a:ext>
            </a:extLst>
          </p:cNvPr>
          <p:cNvSpPr/>
          <p:nvPr/>
        </p:nvSpPr>
        <p:spPr>
          <a:xfrm>
            <a:off x="7128648" y="2875546"/>
            <a:ext cx="330932" cy="553453"/>
          </a:xfrm>
          <a:prstGeom prst="rect">
            <a:avLst/>
          </a:prstGeom>
          <a:noFill/>
          <a:ln w="28575" cmpd="tri">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1DE1399-C833-FD9A-E7B1-BC9132DB12C6}"/>
              </a:ext>
            </a:extLst>
          </p:cNvPr>
          <p:cNvPicPr>
            <a:picLocks noChangeAspect="1"/>
          </p:cNvPicPr>
          <p:nvPr/>
        </p:nvPicPr>
        <p:blipFill>
          <a:blip r:embed="rId4"/>
          <a:stretch>
            <a:fillRect/>
          </a:stretch>
        </p:blipFill>
        <p:spPr>
          <a:xfrm>
            <a:off x="9952145" y="231431"/>
            <a:ext cx="1741814" cy="922137"/>
          </a:xfrm>
          <a:prstGeom prst="rect">
            <a:avLst/>
          </a:prstGeom>
          <a:ln w="28575">
            <a:solidFill>
              <a:schemeClr val="tx1"/>
            </a:solidFill>
          </a:ln>
        </p:spPr>
      </p:pic>
    </p:spTree>
    <p:extLst>
      <p:ext uri="{BB962C8B-B14F-4D97-AF65-F5344CB8AC3E}">
        <p14:creationId xmlns:p14="http://schemas.microsoft.com/office/powerpoint/2010/main" val="330513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0FD663AB-D668-2012-56B8-188468D2D5BF}"/>
              </a:ext>
            </a:extLst>
          </p:cNvPr>
          <p:cNvPicPr>
            <a:picLocks noChangeAspect="1"/>
          </p:cNvPicPr>
          <p:nvPr/>
        </p:nvPicPr>
        <p:blipFill>
          <a:blip r:embed="rId3"/>
          <a:stretch>
            <a:fillRect/>
          </a:stretch>
        </p:blipFill>
        <p:spPr>
          <a:xfrm>
            <a:off x="9971616" y="166707"/>
            <a:ext cx="1789285" cy="1003745"/>
          </a:xfrm>
          <a:prstGeom prst="rect">
            <a:avLst/>
          </a:prstGeom>
          <a:ln w="38100">
            <a:solidFill>
              <a:schemeClr val="tx1"/>
            </a:solidFill>
          </a:ln>
        </p:spPr>
      </p:pic>
      <p:pic>
        <p:nvPicPr>
          <p:cNvPr id="7" name="Picture 6">
            <a:extLst>
              <a:ext uri="{FF2B5EF4-FFF2-40B4-BE49-F238E27FC236}">
                <a16:creationId xmlns:a16="http://schemas.microsoft.com/office/drawing/2014/main" id="{8F33E132-B101-11C2-998D-8242C6179C93}"/>
              </a:ext>
            </a:extLst>
          </p:cNvPr>
          <p:cNvPicPr>
            <a:picLocks noChangeAspect="1"/>
          </p:cNvPicPr>
          <p:nvPr/>
        </p:nvPicPr>
        <p:blipFill>
          <a:blip r:embed="rId4"/>
          <a:stretch>
            <a:fillRect/>
          </a:stretch>
        </p:blipFill>
        <p:spPr>
          <a:xfrm>
            <a:off x="431094" y="161463"/>
            <a:ext cx="3852272" cy="6473081"/>
          </a:xfrm>
          <a:prstGeom prst="rect">
            <a:avLst/>
          </a:prstGeom>
          <a:ln>
            <a:solidFill>
              <a:schemeClr val="accent1">
                <a:lumMod val="75000"/>
              </a:schemeClr>
            </a:solidFill>
          </a:ln>
        </p:spPr>
      </p:pic>
      <p:sp>
        <p:nvSpPr>
          <p:cNvPr id="3" name="Title 1">
            <a:extLst>
              <a:ext uri="{FF2B5EF4-FFF2-40B4-BE49-F238E27FC236}">
                <a16:creationId xmlns:a16="http://schemas.microsoft.com/office/drawing/2014/main" id="{68964C5F-3E5C-9196-4DC1-E78008AF7254}"/>
              </a:ext>
            </a:extLst>
          </p:cNvPr>
          <p:cNvSpPr txBox="1">
            <a:spLocks/>
          </p:cNvSpPr>
          <p:nvPr/>
        </p:nvSpPr>
        <p:spPr>
          <a:xfrm>
            <a:off x="4494508" y="192459"/>
            <a:ext cx="5300421" cy="10037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t>Type of sale predictions</a:t>
            </a:r>
            <a:endParaRPr lang="en-US" sz="4000" dirty="0"/>
          </a:p>
        </p:txBody>
      </p:sp>
      <p:grpSp>
        <p:nvGrpSpPr>
          <p:cNvPr id="9" name="Group 8">
            <a:extLst>
              <a:ext uri="{FF2B5EF4-FFF2-40B4-BE49-F238E27FC236}">
                <a16:creationId xmlns:a16="http://schemas.microsoft.com/office/drawing/2014/main" id="{D587B7EF-FC67-086E-E7B0-D76FAED44397}"/>
              </a:ext>
            </a:extLst>
          </p:cNvPr>
          <p:cNvGrpSpPr/>
          <p:nvPr/>
        </p:nvGrpSpPr>
        <p:grpSpPr>
          <a:xfrm>
            <a:off x="4668108" y="2977977"/>
            <a:ext cx="7196934" cy="3656567"/>
            <a:chOff x="4563967" y="1395879"/>
            <a:chExt cx="7196934" cy="3656567"/>
          </a:xfrm>
        </p:grpSpPr>
        <p:pic>
          <p:nvPicPr>
            <p:cNvPr id="2050" name="Picture 2">
              <a:extLst>
                <a:ext uri="{FF2B5EF4-FFF2-40B4-BE49-F238E27FC236}">
                  <a16:creationId xmlns:a16="http://schemas.microsoft.com/office/drawing/2014/main" id="{192E5364-104E-561E-8D70-63A0411965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3967" y="1395879"/>
              <a:ext cx="7196934" cy="3656567"/>
            </a:xfrm>
            <a:prstGeom prst="rect">
              <a:avLst/>
            </a:prstGeom>
            <a:noFill/>
            <a:ln>
              <a:solidFill>
                <a:schemeClr val="accent1">
                  <a:lumMod val="75000"/>
                </a:schemeClr>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71312F7-E7D0-9EDC-DFEA-98D5169BDE8C}"/>
                </a:ext>
              </a:extLst>
            </p:cNvPr>
            <p:cNvPicPr>
              <a:picLocks noChangeAspect="1"/>
            </p:cNvPicPr>
            <p:nvPr/>
          </p:nvPicPr>
          <p:blipFill>
            <a:blip r:embed="rId6"/>
            <a:stretch>
              <a:fillRect/>
            </a:stretch>
          </p:blipFill>
          <p:spPr>
            <a:xfrm>
              <a:off x="9150127" y="2765414"/>
              <a:ext cx="2202271" cy="1718084"/>
            </a:xfrm>
            <a:prstGeom prst="rect">
              <a:avLst/>
            </a:prstGeom>
            <a:ln>
              <a:solidFill>
                <a:schemeClr val="accent1">
                  <a:lumMod val="75000"/>
                </a:schemeClr>
              </a:solidFill>
            </a:ln>
          </p:spPr>
        </p:pic>
      </p:grpSp>
      <p:pic>
        <p:nvPicPr>
          <p:cNvPr id="5" name="Picture 4">
            <a:extLst>
              <a:ext uri="{FF2B5EF4-FFF2-40B4-BE49-F238E27FC236}">
                <a16:creationId xmlns:a16="http://schemas.microsoft.com/office/drawing/2014/main" id="{AD00EB3F-7AE9-08ED-380B-F5BAE93D1525}"/>
              </a:ext>
            </a:extLst>
          </p:cNvPr>
          <p:cNvPicPr>
            <a:picLocks noChangeAspect="1"/>
          </p:cNvPicPr>
          <p:nvPr/>
        </p:nvPicPr>
        <p:blipFill>
          <a:blip r:embed="rId7"/>
          <a:stretch>
            <a:fillRect/>
          </a:stretch>
        </p:blipFill>
        <p:spPr>
          <a:xfrm>
            <a:off x="4668108" y="1514622"/>
            <a:ext cx="4800600" cy="1435100"/>
          </a:xfrm>
          <a:prstGeom prst="rect">
            <a:avLst/>
          </a:prstGeom>
          <a:ln>
            <a:solidFill>
              <a:schemeClr val="accent1">
                <a:lumMod val="75000"/>
              </a:schemeClr>
            </a:solidFill>
          </a:ln>
        </p:spPr>
      </p:pic>
      <p:sp>
        <p:nvSpPr>
          <p:cNvPr id="6" name="Content Placeholder 2">
            <a:extLst>
              <a:ext uri="{FF2B5EF4-FFF2-40B4-BE49-F238E27FC236}">
                <a16:creationId xmlns:a16="http://schemas.microsoft.com/office/drawing/2014/main" id="{AD8E05CA-9C59-2164-27A7-30B5BD510E37}"/>
              </a:ext>
            </a:extLst>
          </p:cNvPr>
          <p:cNvSpPr>
            <a:spLocks noGrp="1"/>
          </p:cNvSpPr>
          <p:nvPr>
            <p:ph idx="1"/>
          </p:nvPr>
        </p:nvSpPr>
        <p:spPr>
          <a:xfrm>
            <a:off x="9468708" y="1514622"/>
            <a:ext cx="2523911" cy="1384646"/>
          </a:xfrm>
        </p:spPr>
        <p:txBody>
          <a:bodyPr>
            <a:noAutofit/>
          </a:bodyPr>
          <a:lstStyle/>
          <a:p>
            <a:pPr marL="317500" lvl="8" indent="-304800"/>
            <a:r>
              <a:rPr lang="en-MY" sz="1800" dirty="0"/>
              <a:t>Decision Tree Classifier Report</a:t>
            </a:r>
          </a:p>
          <a:p>
            <a:pPr marL="12700" lvl="8" indent="0">
              <a:buNone/>
            </a:pPr>
            <a:r>
              <a:rPr lang="en-MY" sz="1800" dirty="0"/>
              <a:t>    Max depth 6</a:t>
            </a:r>
          </a:p>
        </p:txBody>
      </p:sp>
    </p:spTree>
    <p:extLst>
      <p:ext uri="{BB962C8B-B14F-4D97-AF65-F5344CB8AC3E}">
        <p14:creationId xmlns:p14="http://schemas.microsoft.com/office/powerpoint/2010/main" val="3683995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B2B2-3F66-B28E-1018-A45A950024BE}"/>
              </a:ext>
            </a:extLst>
          </p:cNvPr>
          <p:cNvSpPr>
            <a:spLocks noGrp="1"/>
          </p:cNvSpPr>
          <p:nvPr>
            <p:ph type="title"/>
          </p:nvPr>
        </p:nvSpPr>
        <p:spPr>
          <a:xfrm>
            <a:off x="4494508" y="192459"/>
            <a:ext cx="5300421" cy="1003745"/>
          </a:xfrm>
        </p:spPr>
        <p:txBody>
          <a:bodyPr anchor="ctr"/>
          <a:lstStyle/>
          <a:p>
            <a:r>
              <a:rPr lang="en-US" sz="4000" dirty="0"/>
              <a:t>Type of sale predictions</a:t>
            </a:r>
          </a:p>
        </p:txBody>
      </p:sp>
      <p:pic>
        <p:nvPicPr>
          <p:cNvPr id="28" name="Picture 27">
            <a:extLst>
              <a:ext uri="{FF2B5EF4-FFF2-40B4-BE49-F238E27FC236}">
                <a16:creationId xmlns:a16="http://schemas.microsoft.com/office/drawing/2014/main" id="{0FD663AB-D668-2012-56B8-188468D2D5BF}"/>
              </a:ext>
            </a:extLst>
          </p:cNvPr>
          <p:cNvPicPr>
            <a:picLocks noChangeAspect="1"/>
          </p:cNvPicPr>
          <p:nvPr/>
        </p:nvPicPr>
        <p:blipFill>
          <a:blip r:embed="rId3"/>
          <a:stretch>
            <a:fillRect/>
          </a:stretch>
        </p:blipFill>
        <p:spPr>
          <a:xfrm>
            <a:off x="9971616" y="166707"/>
            <a:ext cx="1789285" cy="1003745"/>
          </a:xfrm>
          <a:prstGeom prst="rect">
            <a:avLst/>
          </a:prstGeom>
          <a:ln w="38100">
            <a:solidFill>
              <a:schemeClr val="tx1"/>
            </a:solidFill>
          </a:ln>
        </p:spPr>
      </p:pic>
      <p:sp>
        <p:nvSpPr>
          <p:cNvPr id="9" name="Content Placeholder 2">
            <a:extLst>
              <a:ext uri="{FF2B5EF4-FFF2-40B4-BE49-F238E27FC236}">
                <a16:creationId xmlns:a16="http://schemas.microsoft.com/office/drawing/2014/main" id="{0C13B254-71B1-80F9-EF03-7DF6DC2353C8}"/>
              </a:ext>
            </a:extLst>
          </p:cNvPr>
          <p:cNvSpPr>
            <a:spLocks noGrp="1"/>
          </p:cNvSpPr>
          <p:nvPr>
            <p:ph idx="1"/>
          </p:nvPr>
        </p:nvSpPr>
        <p:spPr>
          <a:xfrm>
            <a:off x="9019286" y="1530226"/>
            <a:ext cx="2706534" cy="1384646"/>
          </a:xfrm>
        </p:spPr>
        <p:txBody>
          <a:bodyPr>
            <a:noAutofit/>
          </a:bodyPr>
          <a:lstStyle/>
          <a:p>
            <a:pPr marL="317500" lvl="8" indent="-304800"/>
            <a:r>
              <a:rPr lang="en-MY" sz="1800" dirty="0"/>
              <a:t>Decision Tree Classifier Report</a:t>
            </a:r>
          </a:p>
          <a:p>
            <a:pPr marL="12700" lvl="8" indent="0">
              <a:buNone/>
            </a:pPr>
            <a:r>
              <a:rPr lang="en-MY" sz="1800" dirty="0"/>
              <a:t>    Max depth 4.</a:t>
            </a:r>
          </a:p>
        </p:txBody>
      </p:sp>
      <p:grpSp>
        <p:nvGrpSpPr>
          <p:cNvPr id="35" name="Group 34">
            <a:extLst>
              <a:ext uri="{FF2B5EF4-FFF2-40B4-BE49-F238E27FC236}">
                <a16:creationId xmlns:a16="http://schemas.microsoft.com/office/drawing/2014/main" id="{66267615-5F57-8304-35EF-098BE5ED6923}"/>
              </a:ext>
            </a:extLst>
          </p:cNvPr>
          <p:cNvGrpSpPr/>
          <p:nvPr/>
        </p:nvGrpSpPr>
        <p:grpSpPr>
          <a:xfrm>
            <a:off x="4634717" y="3059757"/>
            <a:ext cx="7091103" cy="3666507"/>
            <a:chOff x="4681939" y="1359690"/>
            <a:chExt cx="7091103" cy="3666507"/>
          </a:xfrm>
        </p:grpSpPr>
        <p:pic>
          <p:nvPicPr>
            <p:cNvPr id="1028" name="Picture 4">
              <a:extLst>
                <a:ext uri="{FF2B5EF4-FFF2-40B4-BE49-F238E27FC236}">
                  <a16:creationId xmlns:a16="http://schemas.microsoft.com/office/drawing/2014/main" id="{B94AE1D6-DFEA-BA67-8CE7-045B42AE56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1939" y="1359690"/>
              <a:ext cx="7091103" cy="3666507"/>
            </a:xfrm>
            <a:prstGeom prst="rect">
              <a:avLst/>
            </a:prstGeom>
            <a:ln w="38100">
              <a:solidFill>
                <a:srgbClr val="0070C0"/>
              </a:solidFill>
            </a:ln>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D73F18FC-B557-BDA4-249E-C202DCC2F24C}"/>
                </a:ext>
              </a:extLst>
            </p:cNvPr>
            <p:cNvPicPr>
              <a:picLocks noChangeAspect="1"/>
            </p:cNvPicPr>
            <p:nvPr/>
          </p:nvPicPr>
          <p:blipFill>
            <a:blip r:embed="rId5"/>
            <a:stretch>
              <a:fillRect/>
            </a:stretch>
          </p:blipFill>
          <p:spPr>
            <a:xfrm>
              <a:off x="9066508" y="2716598"/>
              <a:ext cx="2395457" cy="1711041"/>
            </a:xfrm>
            <a:prstGeom prst="rect">
              <a:avLst/>
            </a:prstGeom>
            <a:ln w="38100">
              <a:solidFill>
                <a:srgbClr val="0070C0"/>
              </a:solidFill>
            </a:ln>
          </p:spPr>
        </p:pic>
      </p:grpSp>
      <p:pic>
        <p:nvPicPr>
          <p:cNvPr id="31" name="Picture 30">
            <a:extLst>
              <a:ext uri="{FF2B5EF4-FFF2-40B4-BE49-F238E27FC236}">
                <a16:creationId xmlns:a16="http://schemas.microsoft.com/office/drawing/2014/main" id="{41B21221-772F-0A72-A9DF-45D176D6DFCA}"/>
              </a:ext>
            </a:extLst>
          </p:cNvPr>
          <p:cNvPicPr>
            <a:picLocks noChangeAspect="1"/>
          </p:cNvPicPr>
          <p:nvPr/>
        </p:nvPicPr>
        <p:blipFill>
          <a:blip r:embed="rId6"/>
          <a:stretch>
            <a:fillRect/>
          </a:stretch>
        </p:blipFill>
        <p:spPr>
          <a:xfrm>
            <a:off x="4634717" y="1497497"/>
            <a:ext cx="4384569" cy="1450105"/>
          </a:xfrm>
          <a:prstGeom prst="rect">
            <a:avLst/>
          </a:prstGeom>
          <a:ln w="38100">
            <a:solidFill>
              <a:srgbClr val="0070C0"/>
            </a:solidFill>
          </a:ln>
        </p:spPr>
      </p:pic>
      <p:pic>
        <p:nvPicPr>
          <p:cNvPr id="32" name="Picture 31">
            <a:extLst>
              <a:ext uri="{FF2B5EF4-FFF2-40B4-BE49-F238E27FC236}">
                <a16:creationId xmlns:a16="http://schemas.microsoft.com/office/drawing/2014/main" id="{87E99E0C-4BC6-4056-F80A-DA7081DDCB43}"/>
              </a:ext>
            </a:extLst>
          </p:cNvPr>
          <p:cNvPicPr>
            <a:picLocks noChangeAspect="1"/>
          </p:cNvPicPr>
          <p:nvPr/>
        </p:nvPicPr>
        <p:blipFill rotWithShape="1">
          <a:blip r:embed="rId7"/>
          <a:srcRect b="1965"/>
          <a:stretch/>
        </p:blipFill>
        <p:spPr>
          <a:xfrm>
            <a:off x="355421" y="152400"/>
            <a:ext cx="3962400" cy="6573864"/>
          </a:xfrm>
          <a:prstGeom prst="rect">
            <a:avLst/>
          </a:prstGeom>
          <a:ln w="38100">
            <a:solidFill>
              <a:srgbClr val="0070C0"/>
            </a:solidFill>
          </a:ln>
        </p:spPr>
      </p:pic>
    </p:spTree>
    <p:extLst>
      <p:ext uri="{BB962C8B-B14F-4D97-AF65-F5344CB8AC3E}">
        <p14:creationId xmlns:p14="http://schemas.microsoft.com/office/powerpoint/2010/main" val="3500803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B2B2-3F66-B28E-1018-A45A950024BE}"/>
              </a:ext>
            </a:extLst>
          </p:cNvPr>
          <p:cNvSpPr>
            <a:spLocks noGrp="1"/>
          </p:cNvSpPr>
          <p:nvPr>
            <p:ph type="title"/>
          </p:nvPr>
        </p:nvSpPr>
        <p:spPr>
          <a:xfrm>
            <a:off x="431094" y="387222"/>
            <a:ext cx="11551353" cy="1400530"/>
          </a:xfrm>
        </p:spPr>
        <p:txBody>
          <a:bodyPr/>
          <a:lstStyle/>
          <a:p>
            <a:r>
              <a:rPr lang="en-US" sz="4000" dirty="0"/>
              <a:t>Focus on Regions North and South</a:t>
            </a:r>
          </a:p>
        </p:txBody>
      </p:sp>
      <p:sp>
        <p:nvSpPr>
          <p:cNvPr id="5" name="TextBox 4">
            <a:extLst>
              <a:ext uri="{FF2B5EF4-FFF2-40B4-BE49-F238E27FC236}">
                <a16:creationId xmlns:a16="http://schemas.microsoft.com/office/drawing/2014/main" id="{C83F1338-61CD-A113-E137-69F0713A75F6}"/>
              </a:ext>
            </a:extLst>
          </p:cNvPr>
          <p:cNvSpPr txBox="1"/>
          <p:nvPr/>
        </p:nvSpPr>
        <p:spPr>
          <a:xfrm>
            <a:off x="431094" y="4448982"/>
            <a:ext cx="11329808" cy="276999"/>
          </a:xfrm>
          <a:prstGeom prst="rect">
            <a:avLst/>
          </a:prstGeom>
          <a:solidFill>
            <a:schemeClr val="tx1"/>
          </a:solidFill>
        </p:spPr>
        <p:txBody>
          <a:bodyPr wrap="square" rtlCol="0">
            <a:spAutoFit/>
          </a:bodyPr>
          <a:lstStyle/>
          <a:p>
            <a:pPr algn="ctr"/>
            <a:r>
              <a:rPr lang="en-US" sz="1100" dirty="0">
                <a:solidFill>
                  <a:schemeClr val="bg1">
                    <a:lumMod val="95000"/>
                    <a:lumOff val="5000"/>
                  </a:schemeClr>
                </a:solidFill>
              </a:rPr>
              <a:t>Sale Type  : </a:t>
            </a:r>
            <a:r>
              <a:rPr lang="en-US" sz="1200" b="1" dirty="0">
                <a:solidFill>
                  <a:schemeClr val="bg2"/>
                </a:solidFill>
              </a:rPr>
              <a:t>0 = Online </a:t>
            </a:r>
            <a:r>
              <a:rPr lang="en-US" sz="1100" b="1" dirty="0">
                <a:solidFill>
                  <a:schemeClr val="bg1">
                    <a:lumMod val="95000"/>
                    <a:lumOff val="5000"/>
                  </a:schemeClr>
                </a:solidFill>
              </a:rPr>
              <a:t>    </a:t>
            </a:r>
            <a:r>
              <a:rPr lang="en-US" sz="1200" b="1" dirty="0">
                <a:solidFill>
                  <a:srgbClr val="C29300"/>
                </a:solidFill>
              </a:rPr>
              <a:t>1 = In-Store</a:t>
            </a:r>
            <a:endParaRPr lang="en-US" sz="1100" b="1" dirty="0">
              <a:solidFill>
                <a:srgbClr val="C29300"/>
              </a:solidFill>
            </a:endParaRPr>
          </a:p>
        </p:txBody>
      </p:sp>
      <p:pic>
        <p:nvPicPr>
          <p:cNvPr id="1030" name="Picture 6">
            <a:extLst>
              <a:ext uri="{FF2B5EF4-FFF2-40B4-BE49-F238E27FC236}">
                <a16:creationId xmlns:a16="http://schemas.microsoft.com/office/drawing/2014/main" id="{DC5E2FB5-FBCD-291C-DFC2-CE0AFFD23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94" y="1320007"/>
            <a:ext cx="11329808" cy="312897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13A09F59-4378-D180-9BEE-7573DECA0C5B}"/>
              </a:ext>
            </a:extLst>
          </p:cNvPr>
          <p:cNvSpPr>
            <a:spLocks noGrp="1"/>
          </p:cNvSpPr>
          <p:nvPr>
            <p:ph idx="1"/>
          </p:nvPr>
        </p:nvSpPr>
        <p:spPr>
          <a:xfrm>
            <a:off x="431094" y="4725981"/>
            <a:ext cx="11329808" cy="1894952"/>
          </a:xfrm>
        </p:spPr>
        <p:txBody>
          <a:bodyPr anchor="ctr">
            <a:normAutofit fontScale="92500" lnSpcReduction="10000"/>
          </a:bodyPr>
          <a:lstStyle/>
          <a:p>
            <a:r>
              <a:rPr lang="en-US" sz="1800" dirty="0"/>
              <a:t>Relaunch site in the North, and market high end products in the South.  Imagine if these regions had the same avg. transaction amount…  </a:t>
            </a:r>
          </a:p>
          <a:p>
            <a:r>
              <a:rPr lang="en-US" sz="1800" dirty="0"/>
              <a:t>What else is the West doing right? Is it service? Follow up on purchases? </a:t>
            </a:r>
          </a:p>
          <a:p>
            <a:r>
              <a:rPr lang="en-US" sz="1800" dirty="0"/>
              <a:t>Next steps: Understand profit and market info, collect more demographic (gender, family size, geolocation, etc.),  historic  and online data to understand current picture better and make more accurate projections. Make dashboards available to all regions </a:t>
            </a:r>
          </a:p>
        </p:txBody>
      </p:sp>
      <p:grpSp>
        <p:nvGrpSpPr>
          <p:cNvPr id="27" name="Group 26">
            <a:extLst>
              <a:ext uri="{FF2B5EF4-FFF2-40B4-BE49-F238E27FC236}">
                <a16:creationId xmlns:a16="http://schemas.microsoft.com/office/drawing/2014/main" id="{72EC5013-5DB5-4BB7-8E15-8170FAF7E724}"/>
              </a:ext>
            </a:extLst>
          </p:cNvPr>
          <p:cNvGrpSpPr/>
          <p:nvPr/>
        </p:nvGrpSpPr>
        <p:grpSpPr>
          <a:xfrm>
            <a:off x="3860800" y="2013322"/>
            <a:ext cx="2235198" cy="1642533"/>
            <a:chOff x="3860800" y="1979456"/>
            <a:chExt cx="2235198" cy="1642533"/>
          </a:xfrm>
        </p:grpSpPr>
        <p:sp>
          <p:nvSpPr>
            <p:cNvPr id="11" name="Rectangle 10">
              <a:extLst>
                <a:ext uri="{FF2B5EF4-FFF2-40B4-BE49-F238E27FC236}">
                  <a16:creationId xmlns:a16="http://schemas.microsoft.com/office/drawing/2014/main" id="{A53D1B39-3DEE-1008-8F96-D2EC9B13358C}"/>
                </a:ext>
              </a:extLst>
            </p:cNvPr>
            <p:cNvSpPr/>
            <p:nvPr/>
          </p:nvSpPr>
          <p:spPr>
            <a:xfrm>
              <a:off x="3860800" y="1979456"/>
              <a:ext cx="237067" cy="1642533"/>
            </a:xfrm>
            <a:prstGeom prst="rect">
              <a:avLst/>
            </a:prstGeom>
            <a:solidFill>
              <a:srgbClr val="094177">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B4DE4D-A622-849D-D95B-7126917AC88F}"/>
                </a:ext>
              </a:extLst>
            </p:cNvPr>
            <p:cNvSpPr/>
            <p:nvPr/>
          </p:nvSpPr>
          <p:spPr>
            <a:xfrm>
              <a:off x="4191707" y="1979456"/>
              <a:ext cx="237067" cy="1642533"/>
            </a:xfrm>
            <a:prstGeom prst="rect">
              <a:avLst/>
            </a:prstGeom>
            <a:solidFill>
              <a:srgbClr val="094177">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956554-4208-F295-13DA-A9B4C996DE3D}"/>
                </a:ext>
              </a:extLst>
            </p:cNvPr>
            <p:cNvSpPr/>
            <p:nvPr/>
          </p:nvSpPr>
          <p:spPr>
            <a:xfrm>
              <a:off x="4832344" y="1979456"/>
              <a:ext cx="237067" cy="1642533"/>
            </a:xfrm>
            <a:prstGeom prst="rect">
              <a:avLst/>
            </a:prstGeom>
            <a:solidFill>
              <a:srgbClr val="094177">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C71C40-9F84-6FA5-DDC8-AC1372D43289}"/>
                </a:ext>
              </a:extLst>
            </p:cNvPr>
            <p:cNvSpPr/>
            <p:nvPr/>
          </p:nvSpPr>
          <p:spPr>
            <a:xfrm>
              <a:off x="5163251" y="1979456"/>
              <a:ext cx="237067" cy="1642533"/>
            </a:xfrm>
            <a:prstGeom prst="rect">
              <a:avLst/>
            </a:prstGeom>
            <a:solidFill>
              <a:srgbClr val="094177">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8987488-7A0C-BB31-ED37-476395EA285F}"/>
                </a:ext>
              </a:extLst>
            </p:cNvPr>
            <p:cNvSpPr/>
            <p:nvPr/>
          </p:nvSpPr>
          <p:spPr>
            <a:xfrm>
              <a:off x="5511091" y="1979456"/>
              <a:ext cx="237067" cy="1642533"/>
            </a:xfrm>
            <a:prstGeom prst="rect">
              <a:avLst/>
            </a:prstGeom>
            <a:solidFill>
              <a:srgbClr val="094177">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A0404E-0762-4C5A-5026-44067494E49A}"/>
                </a:ext>
              </a:extLst>
            </p:cNvPr>
            <p:cNvSpPr/>
            <p:nvPr/>
          </p:nvSpPr>
          <p:spPr>
            <a:xfrm>
              <a:off x="5858931" y="1979456"/>
              <a:ext cx="237067" cy="1642533"/>
            </a:xfrm>
            <a:prstGeom prst="rect">
              <a:avLst/>
            </a:prstGeom>
            <a:solidFill>
              <a:srgbClr val="094177">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AD01681-E94A-B66C-EBA2-B291D81BFC70}"/>
                </a:ext>
              </a:extLst>
            </p:cNvPr>
            <p:cNvSpPr/>
            <p:nvPr/>
          </p:nvSpPr>
          <p:spPr>
            <a:xfrm>
              <a:off x="4520492" y="1979456"/>
              <a:ext cx="237067" cy="1642533"/>
            </a:xfrm>
            <a:prstGeom prst="rect">
              <a:avLst/>
            </a:prstGeom>
            <a:solidFill>
              <a:srgbClr val="094177">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E14F4F3-29B5-120A-4D5E-1879634A5F1C}"/>
              </a:ext>
            </a:extLst>
          </p:cNvPr>
          <p:cNvGrpSpPr/>
          <p:nvPr/>
        </p:nvGrpSpPr>
        <p:grpSpPr>
          <a:xfrm>
            <a:off x="1078622" y="2025531"/>
            <a:ext cx="2235198" cy="1972311"/>
            <a:chOff x="1078622" y="2025531"/>
            <a:chExt cx="2235198" cy="1972311"/>
          </a:xfrm>
        </p:grpSpPr>
        <p:sp>
          <p:nvSpPr>
            <p:cNvPr id="19" name="Rectangle 18">
              <a:extLst>
                <a:ext uri="{FF2B5EF4-FFF2-40B4-BE49-F238E27FC236}">
                  <a16:creationId xmlns:a16="http://schemas.microsoft.com/office/drawing/2014/main" id="{2E69718C-7BC7-A8F6-0D0E-13159F00857B}"/>
                </a:ext>
              </a:extLst>
            </p:cNvPr>
            <p:cNvSpPr/>
            <p:nvPr/>
          </p:nvSpPr>
          <p:spPr>
            <a:xfrm>
              <a:off x="1078622" y="2025531"/>
              <a:ext cx="237067" cy="1972311"/>
            </a:xfrm>
            <a:prstGeom prst="rect">
              <a:avLst/>
            </a:prstGeom>
            <a:solidFill>
              <a:srgbClr val="094177">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CD396A-6618-B0DE-4479-4576712D27C8}"/>
                </a:ext>
              </a:extLst>
            </p:cNvPr>
            <p:cNvSpPr/>
            <p:nvPr/>
          </p:nvSpPr>
          <p:spPr>
            <a:xfrm>
              <a:off x="1409529" y="2025531"/>
              <a:ext cx="237067" cy="1972311"/>
            </a:xfrm>
            <a:prstGeom prst="rect">
              <a:avLst/>
            </a:prstGeom>
            <a:solidFill>
              <a:srgbClr val="094177">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6CC1E7E-B70B-2040-E075-4D3AC785D0EC}"/>
                </a:ext>
              </a:extLst>
            </p:cNvPr>
            <p:cNvSpPr/>
            <p:nvPr/>
          </p:nvSpPr>
          <p:spPr>
            <a:xfrm>
              <a:off x="2050166" y="2025531"/>
              <a:ext cx="237067" cy="1972311"/>
            </a:xfrm>
            <a:prstGeom prst="rect">
              <a:avLst/>
            </a:prstGeom>
            <a:solidFill>
              <a:srgbClr val="094177">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810F05C-8BEF-158B-5510-A4AF91185B91}"/>
                </a:ext>
              </a:extLst>
            </p:cNvPr>
            <p:cNvSpPr/>
            <p:nvPr/>
          </p:nvSpPr>
          <p:spPr>
            <a:xfrm>
              <a:off x="2381073" y="2025531"/>
              <a:ext cx="237067" cy="1972311"/>
            </a:xfrm>
            <a:prstGeom prst="rect">
              <a:avLst/>
            </a:prstGeom>
            <a:solidFill>
              <a:srgbClr val="094177">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1183F9F-876B-C9F4-589D-81D4612E439E}"/>
                </a:ext>
              </a:extLst>
            </p:cNvPr>
            <p:cNvSpPr/>
            <p:nvPr/>
          </p:nvSpPr>
          <p:spPr>
            <a:xfrm>
              <a:off x="2728913" y="2025531"/>
              <a:ext cx="237067" cy="1972311"/>
            </a:xfrm>
            <a:prstGeom prst="rect">
              <a:avLst/>
            </a:prstGeom>
            <a:solidFill>
              <a:srgbClr val="094177">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5CF469E-3D5C-566F-B0DB-4C7D4C6C3470}"/>
                </a:ext>
              </a:extLst>
            </p:cNvPr>
            <p:cNvSpPr/>
            <p:nvPr/>
          </p:nvSpPr>
          <p:spPr>
            <a:xfrm>
              <a:off x="3076753" y="2025531"/>
              <a:ext cx="237067" cy="1972311"/>
            </a:xfrm>
            <a:prstGeom prst="rect">
              <a:avLst/>
            </a:prstGeom>
            <a:solidFill>
              <a:srgbClr val="094177">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A04DCC7-B7CC-4B97-03EB-E4CCB225EBCB}"/>
                </a:ext>
              </a:extLst>
            </p:cNvPr>
            <p:cNvSpPr/>
            <p:nvPr/>
          </p:nvSpPr>
          <p:spPr>
            <a:xfrm>
              <a:off x="1738314" y="2025531"/>
              <a:ext cx="237067" cy="1972311"/>
            </a:xfrm>
            <a:prstGeom prst="rect">
              <a:avLst/>
            </a:prstGeom>
            <a:solidFill>
              <a:srgbClr val="094177">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a:extLst>
              <a:ext uri="{FF2B5EF4-FFF2-40B4-BE49-F238E27FC236}">
                <a16:creationId xmlns:a16="http://schemas.microsoft.com/office/drawing/2014/main" id="{0FD663AB-D668-2012-56B8-188468D2D5BF}"/>
              </a:ext>
            </a:extLst>
          </p:cNvPr>
          <p:cNvPicPr>
            <a:picLocks noChangeAspect="1"/>
          </p:cNvPicPr>
          <p:nvPr/>
        </p:nvPicPr>
        <p:blipFill>
          <a:blip r:embed="rId4"/>
          <a:stretch>
            <a:fillRect/>
          </a:stretch>
        </p:blipFill>
        <p:spPr>
          <a:xfrm>
            <a:off x="9971616" y="166707"/>
            <a:ext cx="1789285" cy="1003745"/>
          </a:xfrm>
          <a:prstGeom prst="rect">
            <a:avLst/>
          </a:prstGeom>
          <a:ln w="38100">
            <a:solidFill>
              <a:schemeClr val="tx1"/>
            </a:solidFill>
          </a:ln>
        </p:spPr>
      </p:pic>
    </p:spTree>
    <p:extLst>
      <p:ext uri="{BB962C8B-B14F-4D97-AF65-F5344CB8AC3E}">
        <p14:creationId xmlns:p14="http://schemas.microsoft.com/office/powerpoint/2010/main" val="137431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490F-2D5F-EDE8-6C4F-6385A010044D}"/>
              </a:ext>
            </a:extLst>
          </p:cNvPr>
          <p:cNvSpPr>
            <a:spLocks noGrp="1"/>
          </p:cNvSpPr>
          <p:nvPr>
            <p:ph type="title"/>
          </p:nvPr>
        </p:nvSpPr>
        <p:spPr/>
        <p:txBody>
          <a:bodyPr/>
          <a:lstStyle/>
          <a:p>
            <a:r>
              <a:rPr lang="en-US" dirty="0"/>
              <a:t>Task 2</a:t>
            </a:r>
          </a:p>
        </p:txBody>
      </p:sp>
      <p:sp>
        <p:nvSpPr>
          <p:cNvPr id="3" name="Content Placeholder 2">
            <a:extLst>
              <a:ext uri="{FF2B5EF4-FFF2-40B4-BE49-F238E27FC236}">
                <a16:creationId xmlns:a16="http://schemas.microsoft.com/office/drawing/2014/main" id="{2C4149A7-D97C-9A76-9490-447ADF4E36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8206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C33B-4F5F-E140-AEF9-9AD011D37F81}"/>
              </a:ext>
            </a:extLst>
          </p:cNvPr>
          <p:cNvSpPr>
            <a:spLocks noGrp="1"/>
          </p:cNvSpPr>
          <p:nvPr>
            <p:ph type="title"/>
          </p:nvPr>
        </p:nvSpPr>
        <p:spPr>
          <a:xfrm>
            <a:off x="1143001" y="687979"/>
            <a:ext cx="9905998" cy="802105"/>
          </a:xfrm>
        </p:spPr>
        <p:txBody>
          <a:bodyPr>
            <a:normAutofit fontScale="90000"/>
          </a:bodyPr>
          <a:lstStyle/>
          <a:p>
            <a:r>
              <a:rPr lang="en-US" dirty="0"/>
              <a:t>Overview</a:t>
            </a:r>
            <a:br>
              <a:rPr lang="en-US" dirty="0"/>
            </a:br>
            <a:endParaRPr lang="en-US" dirty="0"/>
          </a:p>
        </p:txBody>
      </p:sp>
      <p:sp>
        <p:nvSpPr>
          <p:cNvPr id="3" name="Content Placeholder 2">
            <a:extLst>
              <a:ext uri="{FF2B5EF4-FFF2-40B4-BE49-F238E27FC236}">
                <a16:creationId xmlns:a16="http://schemas.microsoft.com/office/drawing/2014/main" id="{E4CD7DA6-3DFB-CF40-BA10-B91C37E02515}"/>
              </a:ext>
            </a:extLst>
          </p:cNvPr>
          <p:cNvSpPr>
            <a:spLocks noGrp="1"/>
          </p:cNvSpPr>
          <p:nvPr>
            <p:ph idx="1"/>
          </p:nvPr>
        </p:nvSpPr>
        <p:spPr>
          <a:xfrm>
            <a:off x="1143001" y="1089031"/>
            <a:ext cx="10327777" cy="5216434"/>
          </a:xfrm>
        </p:spPr>
        <p:txBody>
          <a:bodyPr>
            <a:noAutofit/>
          </a:bodyPr>
          <a:lstStyle/>
          <a:p>
            <a:pPr marL="0" indent="0">
              <a:buNone/>
            </a:pPr>
            <a:r>
              <a:rPr lang="en-MY" sz="2000" b="1" dirty="0"/>
              <a:t>Blackwell Main facts:</a:t>
            </a:r>
          </a:p>
          <a:p>
            <a:pPr lvl="1"/>
            <a:r>
              <a:rPr lang="en-MY" dirty="0"/>
              <a:t>Successful electronics retailer for three decades, with numerous stores in various locations. </a:t>
            </a:r>
          </a:p>
          <a:p>
            <a:pPr lvl="1"/>
            <a:r>
              <a:rPr lang="en-MY" dirty="0"/>
              <a:t>Launched eCommerce website over a year ago</a:t>
            </a:r>
          </a:p>
          <a:p>
            <a:pPr lvl="1"/>
            <a:r>
              <a:rPr lang="en-MY" dirty="0"/>
              <a:t>Want to leverage customer transaction data from the site to inform decisions about site-related activities</a:t>
            </a:r>
          </a:p>
          <a:p>
            <a:pPr marL="0" indent="0">
              <a:buNone/>
            </a:pPr>
            <a:r>
              <a:rPr lang="en-MY" sz="2000" b="1" dirty="0"/>
              <a:t>Desired outcome: </a:t>
            </a:r>
            <a:r>
              <a:rPr lang="en-MY" sz="2000" u="sng" dirty="0"/>
              <a:t>Maximize</a:t>
            </a:r>
            <a:r>
              <a:rPr lang="en-MY" sz="2000" dirty="0"/>
              <a:t> the amount of </a:t>
            </a:r>
            <a:r>
              <a:rPr lang="en-MY" sz="2000" u="sng" dirty="0"/>
              <a:t>revenue</a:t>
            </a:r>
            <a:r>
              <a:rPr lang="en-MY" sz="2000" dirty="0"/>
              <a:t> generated from </a:t>
            </a:r>
            <a:r>
              <a:rPr lang="en-MY" sz="2000" u="sng" dirty="0"/>
              <a:t>eCommerce sales</a:t>
            </a:r>
            <a:endParaRPr lang="en-MY" sz="2000" dirty="0"/>
          </a:p>
          <a:p>
            <a:pPr marL="0" indent="0">
              <a:buNone/>
            </a:pPr>
            <a:r>
              <a:rPr lang="en-MY" sz="2000" dirty="0"/>
              <a:t>		</a:t>
            </a:r>
            <a:r>
              <a:rPr lang="en-US" sz="2000" u="sng" dirty="0"/>
              <a:t>Optimize online marketing efforts</a:t>
            </a:r>
          </a:p>
          <a:p>
            <a:pPr marL="0" indent="0">
              <a:buNone/>
            </a:pPr>
            <a:r>
              <a:rPr lang="en-MY" sz="2000" b="1" dirty="0"/>
              <a:t>Questions to Answer</a:t>
            </a:r>
          </a:p>
          <a:p>
            <a:pPr lvl="1"/>
            <a:r>
              <a:rPr lang="en-US" dirty="0"/>
              <a:t>Are there differences in the age of customers between regions? If so, can we predict the age of a customer in a region based on other demographic data?</a:t>
            </a:r>
          </a:p>
          <a:p>
            <a:pPr lvl="1"/>
            <a:r>
              <a:rPr lang="en-US" dirty="0"/>
              <a:t>Is there any correlation between age of a customer and if the transaction was made online or in the store? Or do other factors correlate to an online or in-store transaction?</a:t>
            </a:r>
          </a:p>
          <a:p>
            <a:pPr marL="0" indent="0">
              <a:buNone/>
            </a:pPr>
            <a:r>
              <a:rPr lang="en-MY" sz="2000" b="1" dirty="0">
                <a:hlinkClick r:id="rId3" action="ppaction://hlinksldjump" tooltip="Press here to see DataSet Info"/>
              </a:rPr>
              <a:t>DataSet Info</a:t>
            </a:r>
            <a:endParaRPr lang="en-US" sz="2000" b="1" dirty="0"/>
          </a:p>
        </p:txBody>
      </p:sp>
    </p:spTree>
    <p:extLst>
      <p:ext uri="{BB962C8B-B14F-4D97-AF65-F5344CB8AC3E}">
        <p14:creationId xmlns:p14="http://schemas.microsoft.com/office/powerpoint/2010/main" val="2544963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4D97-1E4E-4135-F34C-11E282326ED8}"/>
              </a:ext>
            </a:extLst>
          </p:cNvPr>
          <p:cNvSpPr>
            <a:spLocks noGrp="1"/>
          </p:cNvSpPr>
          <p:nvPr>
            <p:ph type="title"/>
          </p:nvPr>
        </p:nvSpPr>
        <p:spPr>
          <a:xfrm>
            <a:off x="806114" y="423484"/>
            <a:ext cx="10569679" cy="983928"/>
          </a:xfrm>
        </p:spPr>
        <p:txBody>
          <a:bodyPr>
            <a:normAutofit fontScale="90000"/>
          </a:bodyPr>
          <a:lstStyle/>
          <a:p>
            <a:pPr algn="ctr"/>
            <a:r>
              <a:rPr lang="en-US" dirty="0"/>
              <a:t>Customer Age and Type of sale Relationship</a:t>
            </a:r>
          </a:p>
        </p:txBody>
      </p:sp>
      <p:sp>
        <p:nvSpPr>
          <p:cNvPr id="4" name="Content Placeholder 2">
            <a:extLst>
              <a:ext uri="{FF2B5EF4-FFF2-40B4-BE49-F238E27FC236}">
                <a16:creationId xmlns:a16="http://schemas.microsoft.com/office/drawing/2014/main" id="{43DC272B-DC02-FA64-467F-06D667BFAE33}"/>
              </a:ext>
            </a:extLst>
          </p:cNvPr>
          <p:cNvSpPr>
            <a:spLocks noGrp="1"/>
          </p:cNvSpPr>
          <p:nvPr>
            <p:ph idx="1"/>
          </p:nvPr>
        </p:nvSpPr>
        <p:spPr>
          <a:xfrm>
            <a:off x="636703" y="4066664"/>
            <a:ext cx="10918593" cy="2466474"/>
          </a:xfrm>
        </p:spPr>
        <p:txBody>
          <a:bodyPr>
            <a:noAutofit/>
          </a:bodyPr>
          <a:lstStyle/>
          <a:p>
            <a:pPr marL="317500" lvl="8" indent="-304800" algn="just"/>
            <a:r>
              <a:rPr lang="en-MY" sz="2000" dirty="0"/>
              <a:t>The correlation between age and type of sale is weak. Older customers prefer to shop online in the West, while younger people prefer to buy online than in-store in the East. Customers 74+ buy online only (South) </a:t>
            </a:r>
          </a:p>
          <a:p>
            <a:pPr marL="317500" lvl="8" indent="-304800" algn="just"/>
            <a:r>
              <a:rPr lang="en-MY" sz="2000" dirty="0"/>
              <a:t>The best Online/In-store predictor is the Region where the customer buys, followed by the amount spend. The North only buy in-store, while the South only does online</a:t>
            </a:r>
          </a:p>
          <a:p>
            <a:pPr marL="317500" lvl="8" indent="-304800" algn="just"/>
            <a:r>
              <a:rPr lang="en-MY" sz="2000" dirty="0"/>
              <a:t>In the East and West all purchases above $1000 are most likely online</a:t>
            </a:r>
          </a:p>
          <a:p>
            <a:pPr marL="317500" lvl="8" indent="-304800" algn="just"/>
            <a:r>
              <a:rPr lang="en-MY" sz="2000" dirty="0"/>
              <a:t>People  64+ maximum amount spend is $1000</a:t>
            </a:r>
          </a:p>
          <a:p>
            <a:pPr marL="317500" lvl="8" indent="-304800" algn="just"/>
            <a:endParaRPr lang="en-MY" dirty="0"/>
          </a:p>
        </p:txBody>
      </p:sp>
      <p:pic>
        <p:nvPicPr>
          <p:cNvPr id="3076" name="Picture 4">
            <a:extLst>
              <a:ext uri="{FF2B5EF4-FFF2-40B4-BE49-F238E27FC236}">
                <a16:creationId xmlns:a16="http://schemas.microsoft.com/office/drawing/2014/main" id="{F2F9A454-AA03-F3A6-00E7-ED5C7022E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305" y="1263306"/>
            <a:ext cx="10497489" cy="25273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8B076F-DF4E-6710-A2C0-7F98D7A4F737}"/>
              </a:ext>
            </a:extLst>
          </p:cNvPr>
          <p:cNvSpPr txBox="1"/>
          <p:nvPr/>
        </p:nvSpPr>
        <p:spPr>
          <a:xfrm>
            <a:off x="878304" y="3790631"/>
            <a:ext cx="5289885" cy="276033"/>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 Regions:  1 North      2 South       3 East      4 West</a:t>
            </a:r>
            <a:r>
              <a:rPr lang="en-US" sz="1200" dirty="0"/>
              <a:t> </a:t>
            </a:r>
          </a:p>
        </p:txBody>
      </p:sp>
      <p:sp>
        <p:nvSpPr>
          <p:cNvPr id="8" name="TextBox 7">
            <a:extLst>
              <a:ext uri="{FF2B5EF4-FFF2-40B4-BE49-F238E27FC236}">
                <a16:creationId xmlns:a16="http://schemas.microsoft.com/office/drawing/2014/main" id="{118CF4F7-CEF2-2B3F-510A-737E2B3EA8C6}"/>
              </a:ext>
            </a:extLst>
          </p:cNvPr>
          <p:cNvSpPr txBox="1"/>
          <p:nvPr/>
        </p:nvSpPr>
        <p:spPr>
          <a:xfrm>
            <a:off x="6168188" y="3789941"/>
            <a:ext cx="5207605" cy="276999"/>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Sale Type  : </a:t>
            </a:r>
            <a:r>
              <a:rPr lang="en-US" sz="1200" b="1" dirty="0">
                <a:solidFill>
                  <a:schemeClr val="accent5">
                    <a:lumMod val="50000"/>
                  </a:schemeClr>
                </a:solidFill>
              </a:rPr>
              <a:t>0 = Online </a:t>
            </a:r>
            <a:r>
              <a:rPr lang="en-US" sz="1200" b="1" dirty="0">
                <a:solidFill>
                  <a:schemeClr val="bg1">
                    <a:lumMod val="95000"/>
                    <a:lumOff val="5000"/>
                  </a:schemeClr>
                </a:solidFill>
              </a:rPr>
              <a:t>    </a:t>
            </a:r>
            <a:r>
              <a:rPr lang="en-US" sz="1200" dirty="0">
                <a:solidFill>
                  <a:schemeClr val="accent2">
                    <a:lumMod val="50000"/>
                  </a:schemeClr>
                </a:solidFill>
              </a:rPr>
              <a:t>1 = In-Store</a:t>
            </a:r>
          </a:p>
        </p:txBody>
      </p:sp>
      <p:sp>
        <p:nvSpPr>
          <p:cNvPr id="9" name="Rectangle 8">
            <a:extLst>
              <a:ext uri="{FF2B5EF4-FFF2-40B4-BE49-F238E27FC236}">
                <a16:creationId xmlns:a16="http://schemas.microsoft.com/office/drawing/2014/main" id="{5708B13C-B505-89C0-BBF2-ED0924D5412A}"/>
              </a:ext>
            </a:extLst>
          </p:cNvPr>
          <p:cNvSpPr/>
          <p:nvPr/>
        </p:nvSpPr>
        <p:spPr>
          <a:xfrm>
            <a:off x="7808494" y="1489508"/>
            <a:ext cx="866273" cy="1217598"/>
          </a:xfrm>
          <a:prstGeom prst="rect">
            <a:avLst/>
          </a:prstGeom>
          <a:noFill/>
          <a:ln w="28575" cmpd="tri">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8C0307-A404-DD24-313E-FA3203EB1F18}"/>
              </a:ext>
            </a:extLst>
          </p:cNvPr>
          <p:cNvSpPr/>
          <p:nvPr/>
        </p:nvSpPr>
        <p:spPr>
          <a:xfrm>
            <a:off x="7128648" y="2875546"/>
            <a:ext cx="330932" cy="553453"/>
          </a:xfrm>
          <a:prstGeom prst="rect">
            <a:avLst/>
          </a:prstGeom>
          <a:noFill/>
          <a:ln w="28575" cmpd="tri">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092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3CB4-2423-873A-B3F4-CFF0D851CF87}"/>
              </a:ext>
            </a:extLst>
          </p:cNvPr>
          <p:cNvSpPr>
            <a:spLocks noGrp="1"/>
          </p:cNvSpPr>
          <p:nvPr>
            <p:ph type="title"/>
          </p:nvPr>
        </p:nvSpPr>
        <p:spPr>
          <a:xfrm>
            <a:off x="646111" y="452718"/>
            <a:ext cx="10750022" cy="1400530"/>
          </a:xfrm>
        </p:spPr>
        <p:txBody>
          <a:bodyPr/>
          <a:lstStyle/>
          <a:p>
            <a:r>
              <a:rPr lang="en-US" sz="3600" dirty="0"/>
              <a:t>Can we predict the age of a customer in a region based on other demographic data?</a:t>
            </a:r>
          </a:p>
        </p:txBody>
      </p:sp>
      <p:sp>
        <p:nvSpPr>
          <p:cNvPr id="3" name="Content Placeholder 2">
            <a:extLst>
              <a:ext uri="{FF2B5EF4-FFF2-40B4-BE49-F238E27FC236}">
                <a16:creationId xmlns:a16="http://schemas.microsoft.com/office/drawing/2014/main" id="{B960AB7A-C211-3035-3D2E-2B01A7CCF76B}"/>
              </a:ext>
            </a:extLst>
          </p:cNvPr>
          <p:cNvSpPr>
            <a:spLocks noGrp="1"/>
          </p:cNvSpPr>
          <p:nvPr>
            <p:ph idx="1"/>
          </p:nvPr>
        </p:nvSpPr>
        <p:spPr>
          <a:xfrm>
            <a:off x="7952874" y="1806084"/>
            <a:ext cx="3736205" cy="3985117"/>
          </a:xfrm>
        </p:spPr>
        <p:txBody>
          <a:bodyPr/>
          <a:lstStyle/>
          <a:p>
            <a:r>
              <a:rPr lang="en-US" dirty="0"/>
              <a:t>Not really, but we should focus on type of sale, specifically online purchases and amount spend.  </a:t>
            </a:r>
          </a:p>
        </p:txBody>
      </p:sp>
      <p:pic>
        <p:nvPicPr>
          <p:cNvPr id="2050" name="Picture 2">
            <a:extLst>
              <a:ext uri="{FF2B5EF4-FFF2-40B4-BE49-F238E27FC236}">
                <a16:creationId xmlns:a16="http://schemas.microsoft.com/office/drawing/2014/main" id="{F3BD487C-8BE4-FCB5-7BC9-F25756DD4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867" y="1853248"/>
            <a:ext cx="6563909" cy="459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611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A1BBAB5-5390-DE2A-9F24-A1CAB60BC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050" y="1192177"/>
            <a:ext cx="8247469" cy="24242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FDC33B-4F5F-E140-AEF9-9AD011D37F81}"/>
              </a:ext>
            </a:extLst>
          </p:cNvPr>
          <p:cNvSpPr>
            <a:spLocks noGrp="1"/>
          </p:cNvSpPr>
          <p:nvPr>
            <p:ph type="title"/>
          </p:nvPr>
        </p:nvSpPr>
        <p:spPr>
          <a:xfrm>
            <a:off x="727730" y="480762"/>
            <a:ext cx="11395060" cy="802105"/>
          </a:xfrm>
        </p:spPr>
        <p:txBody>
          <a:bodyPr>
            <a:normAutofit fontScale="90000"/>
          </a:bodyPr>
          <a:lstStyle/>
          <a:p>
            <a:r>
              <a:rPr lang="en-US" dirty="0"/>
              <a:t>Buyer’s Age and Amount Spend relationship</a:t>
            </a:r>
          </a:p>
        </p:txBody>
      </p:sp>
      <p:sp>
        <p:nvSpPr>
          <p:cNvPr id="3" name="Content Placeholder 2">
            <a:extLst>
              <a:ext uri="{FF2B5EF4-FFF2-40B4-BE49-F238E27FC236}">
                <a16:creationId xmlns:a16="http://schemas.microsoft.com/office/drawing/2014/main" id="{E4CD7DA6-3DFB-CF40-BA10-B91C37E02515}"/>
              </a:ext>
            </a:extLst>
          </p:cNvPr>
          <p:cNvSpPr>
            <a:spLocks noGrp="1"/>
          </p:cNvSpPr>
          <p:nvPr>
            <p:ph idx="1"/>
          </p:nvPr>
        </p:nvSpPr>
        <p:spPr>
          <a:xfrm>
            <a:off x="9204159" y="1192177"/>
            <a:ext cx="2621828" cy="5230358"/>
          </a:xfrm>
        </p:spPr>
        <p:txBody>
          <a:bodyPr anchor="ctr">
            <a:noAutofit/>
          </a:bodyPr>
          <a:lstStyle/>
          <a:p>
            <a:r>
              <a:rPr lang="en-MY" dirty="0"/>
              <a:t>Adjust the marketing strategy to target 20 - 60 yrs. Population in all regions</a:t>
            </a:r>
          </a:p>
          <a:p>
            <a:r>
              <a:rPr lang="en-MY" dirty="0"/>
              <a:t>Huge effort in Regions North and South to revamp online sales</a:t>
            </a:r>
          </a:p>
        </p:txBody>
      </p:sp>
      <p:sp>
        <p:nvSpPr>
          <p:cNvPr id="27" name="Oval 26">
            <a:extLst>
              <a:ext uri="{FF2B5EF4-FFF2-40B4-BE49-F238E27FC236}">
                <a16:creationId xmlns:a16="http://schemas.microsoft.com/office/drawing/2014/main" id="{455D31EC-623C-7C4D-8349-BB96F1527D82}"/>
              </a:ext>
            </a:extLst>
          </p:cNvPr>
          <p:cNvSpPr/>
          <p:nvPr/>
        </p:nvSpPr>
        <p:spPr>
          <a:xfrm>
            <a:off x="1268680" y="1489651"/>
            <a:ext cx="1144911" cy="477372"/>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D6E9610-5DD7-AC49-AFA4-DDAF43950529}"/>
              </a:ext>
            </a:extLst>
          </p:cNvPr>
          <p:cNvSpPr/>
          <p:nvPr/>
        </p:nvSpPr>
        <p:spPr>
          <a:xfrm>
            <a:off x="8056961" y="6881543"/>
            <a:ext cx="123501" cy="1826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F3E62BC-ABDB-2741-A249-45119E6136A6}"/>
              </a:ext>
            </a:extLst>
          </p:cNvPr>
          <p:cNvSpPr/>
          <p:nvPr/>
        </p:nvSpPr>
        <p:spPr>
          <a:xfrm>
            <a:off x="10663763" y="6868104"/>
            <a:ext cx="165652" cy="261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6216E46-BC3F-0449-822D-54BD96B9B43D}"/>
              </a:ext>
            </a:extLst>
          </p:cNvPr>
          <p:cNvSpPr/>
          <p:nvPr/>
        </p:nvSpPr>
        <p:spPr>
          <a:xfrm>
            <a:off x="9777135" y="6861685"/>
            <a:ext cx="165652" cy="261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17C5EF8-E19D-5E40-BABA-BDC9AE461286}"/>
              </a:ext>
            </a:extLst>
          </p:cNvPr>
          <p:cNvSpPr/>
          <p:nvPr/>
        </p:nvSpPr>
        <p:spPr>
          <a:xfrm>
            <a:off x="8878739" y="6848661"/>
            <a:ext cx="165652" cy="261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99F4D5A-0E48-8FD5-90A1-6774C3AB3925}"/>
              </a:ext>
            </a:extLst>
          </p:cNvPr>
          <p:cNvSpPr txBox="1"/>
          <p:nvPr/>
        </p:nvSpPr>
        <p:spPr>
          <a:xfrm>
            <a:off x="5092993" y="3678454"/>
            <a:ext cx="3946525" cy="276999"/>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Sale Type  : </a:t>
            </a:r>
            <a:r>
              <a:rPr lang="en-US" sz="1200" b="1" dirty="0">
                <a:solidFill>
                  <a:schemeClr val="accent5">
                    <a:lumMod val="50000"/>
                  </a:schemeClr>
                </a:solidFill>
              </a:rPr>
              <a:t>0 = Online </a:t>
            </a:r>
            <a:r>
              <a:rPr lang="en-US" sz="1200" b="1" dirty="0">
                <a:solidFill>
                  <a:schemeClr val="bg1">
                    <a:lumMod val="95000"/>
                    <a:lumOff val="5000"/>
                  </a:schemeClr>
                </a:solidFill>
              </a:rPr>
              <a:t>    </a:t>
            </a:r>
            <a:r>
              <a:rPr lang="en-US" sz="1200" dirty="0">
                <a:solidFill>
                  <a:schemeClr val="accent2">
                    <a:lumMod val="50000"/>
                  </a:schemeClr>
                </a:solidFill>
              </a:rPr>
              <a:t>1 = In-Store</a:t>
            </a:r>
          </a:p>
        </p:txBody>
      </p:sp>
      <p:sp>
        <p:nvSpPr>
          <p:cNvPr id="11" name="TextBox 10">
            <a:extLst>
              <a:ext uri="{FF2B5EF4-FFF2-40B4-BE49-F238E27FC236}">
                <a16:creationId xmlns:a16="http://schemas.microsoft.com/office/drawing/2014/main" id="{52CE1A04-5835-0CBF-A6D4-C2A061455C8B}"/>
              </a:ext>
            </a:extLst>
          </p:cNvPr>
          <p:cNvSpPr txBox="1"/>
          <p:nvPr/>
        </p:nvSpPr>
        <p:spPr>
          <a:xfrm>
            <a:off x="792050" y="3681396"/>
            <a:ext cx="4300943" cy="276999"/>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 Regions:  1 North      2 South       3 East      4 West</a:t>
            </a:r>
            <a:r>
              <a:rPr lang="en-US" sz="1200" dirty="0"/>
              <a:t> </a:t>
            </a:r>
          </a:p>
        </p:txBody>
      </p:sp>
      <p:pic>
        <p:nvPicPr>
          <p:cNvPr id="4100" name="Picture 4">
            <a:extLst>
              <a:ext uri="{FF2B5EF4-FFF2-40B4-BE49-F238E27FC236}">
                <a16:creationId xmlns:a16="http://schemas.microsoft.com/office/drawing/2014/main" id="{C82F7935-BC9F-6B1B-E289-BB4F8F2A3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050" y="4087565"/>
            <a:ext cx="8240054" cy="2422024"/>
          </a:xfrm>
          <a:prstGeom prst="rect">
            <a:avLst/>
          </a:prstGeom>
          <a:noFill/>
          <a:extLst>
            <a:ext uri="{909E8E84-426E-40DD-AFC4-6F175D3DCCD1}">
              <a14:hiddenFill xmlns:a14="http://schemas.microsoft.com/office/drawing/2010/main">
                <a:solidFill>
                  <a:srgbClr val="FFFFFF"/>
                </a:solidFill>
              </a14:hiddenFill>
            </a:ext>
          </a:extLst>
        </p:spPr>
      </p:pic>
      <p:sp>
        <p:nvSpPr>
          <p:cNvPr id="4" name="Up Arrow 3">
            <a:extLst>
              <a:ext uri="{FF2B5EF4-FFF2-40B4-BE49-F238E27FC236}">
                <a16:creationId xmlns:a16="http://schemas.microsoft.com/office/drawing/2014/main" id="{89646CD7-F598-B684-41B3-0F414C1A10DB}"/>
              </a:ext>
            </a:extLst>
          </p:cNvPr>
          <p:cNvSpPr/>
          <p:nvPr/>
        </p:nvSpPr>
        <p:spPr>
          <a:xfrm>
            <a:off x="1588472" y="4847392"/>
            <a:ext cx="505326" cy="9023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a:extLst>
              <a:ext uri="{FF2B5EF4-FFF2-40B4-BE49-F238E27FC236}">
                <a16:creationId xmlns:a16="http://schemas.microsoft.com/office/drawing/2014/main" id="{A968109C-F580-54CA-783F-716E4142A8AB}"/>
              </a:ext>
            </a:extLst>
          </p:cNvPr>
          <p:cNvSpPr/>
          <p:nvPr/>
        </p:nvSpPr>
        <p:spPr>
          <a:xfrm>
            <a:off x="2384894" y="4847392"/>
            <a:ext cx="505326" cy="9023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48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AF9F-0E2C-B762-6AD2-1BD5AD1C78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D5033D-6D9C-D80C-423E-2EAE824D2C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0112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3B35-B704-9C48-906F-051FC7134CC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9999F97-9541-5745-8552-B38FD56523AB}"/>
              </a:ext>
            </a:extLst>
          </p:cNvPr>
          <p:cNvSpPr>
            <a:spLocks noGrp="1"/>
          </p:cNvSpPr>
          <p:nvPr>
            <p:ph idx="1"/>
          </p:nvPr>
        </p:nvSpPr>
        <p:spPr/>
        <p:txBody>
          <a:bodyPr>
            <a:normAutofit/>
          </a:bodyPr>
          <a:lstStyle/>
          <a:p>
            <a:r>
              <a:rPr lang="en-US" dirty="0"/>
              <a:t>Need to relaunch the eCommerce Platform in the North Region and revamp it in the South</a:t>
            </a:r>
          </a:p>
          <a:p>
            <a:r>
              <a:rPr lang="en-US" dirty="0"/>
              <a:t>Promote High-end products in the South region</a:t>
            </a:r>
          </a:p>
          <a:p>
            <a:r>
              <a:rPr lang="en-US" dirty="0"/>
              <a:t>Optimize online marketing efforts to target </a:t>
            </a:r>
            <a:r>
              <a:rPr lang="en-MY" dirty="0"/>
              <a:t>20-60 yrs. old population in all regions</a:t>
            </a:r>
          </a:p>
          <a:p>
            <a:pPr lvl="1"/>
            <a:r>
              <a:rPr lang="en-MY" dirty="0"/>
              <a:t>19-28 </a:t>
            </a:r>
            <a:r>
              <a:rPr lang="en-MY" dirty="0" err="1"/>
              <a:t>yrs</a:t>
            </a:r>
            <a:r>
              <a:rPr lang="en-MY" dirty="0"/>
              <a:t> : Sales through college partnerships, easy payment offers,  popular social media platforms? </a:t>
            </a:r>
          </a:p>
          <a:p>
            <a:pPr lvl="1"/>
            <a:r>
              <a:rPr lang="en-MY" dirty="0"/>
              <a:t>29-60 </a:t>
            </a:r>
            <a:r>
              <a:rPr lang="en-MY" dirty="0" err="1"/>
              <a:t>yrs</a:t>
            </a:r>
            <a:r>
              <a:rPr lang="en-MY" dirty="0"/>
              <a:t> : leverage higher purchase power, educate to buy</a:t>
            </a:r>
          </a:p>
          <a:p>
            <a:pPr lvl="1"/>
            <a:r>
              <a:rPr lang="en-MY" dirty="0"/>
              <a:t>All regions offer related products</a:t>
            </a:r>
            <a:endParaRPr lang="en-US" dirty="0"/>
          </a:p>
          <a:p>
            <a:r>
              <a:rPr lang="en-US" dirty="0"/>
              <a:t>Next step: Analyze profit information</a:t>
            </a:r>
          </a:p>
          <a:p>
            <a:endParaRPr lang="en-US" dirty="0"/>
          </a:p>
          <a:p>
            <a:endParaRPr lang="en-US" dirty="0"/>
          </a:p>
        </p:txBody>
      </p:sp>
    </p:spTree>
    <p:extLst>
      <p:ext uri="{BB962C8B-B14F-4D97-AF65-F5344CB8AC3E}">
        <p14:creationId xmlns:p14="http://schemas.microsoft.com/office/powerpoint/2010/main" val="976936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3D36-C337-65F2-89DF-745D0890D4F0}"/>
              </a:ext>
            </a:extLst>
          </p:cNvPr>
          <p:cNvSpPr>
            <a:spLocks noGrp="1"/>
          </p:cNvSpPr>
          <p:nvPr>
            <p:ph type="title"/>
          </p:nvPr>
        </p:nvSpPr>
        <p:spPr/>
        <p:txBody>
          <a:bodyPr/>
          <a:lstStyle/>
          <a:p>
            <a:r>
              <a:rPr lang="en-US" dirty="0"/>
              <a:t>Task 1</a:t>
            </a:r>
          </a:p>
        </p:txBody>
      </p:sp>
      <p:sp>
        <p:nvSpPr>
          <p:cNvPr id="3" name="Content Placeholder 2">
            <a:extLst>
              <a:ext uri="{FF2B5EF4-FFF2-40B4-BE49-F238E27FC236}">
                <a16:creationId xmlns:a16="http://schemas.microsoft.com/office/drawing/2014/main" id="{30D8FA6D-42B8-50D5-11DA-E9CDC4AD9B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9439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C33B-4F5F-E140-AEF9-9AD011D37F81}"/>
              </a:ext>
            </a:extLst>
          </p:cNvPr>
          <p:cNvSpPr>
            <a:spLocks noGrp="1"/>
          </p:cNvSpPr>
          <p:nvPr>
            <p:ph type="title"/>
          </p:nvPr>
        </p:nvSpPr>
        <p:spPr>
          <a:xfrm>
            <a:off x="1143001" y="687979"/>
            <a:ext cx="9905998" cy="802105"/>
          </a:xfrm>
        </p:spPr>
        <p:txBody>
          <a:bodyPr>
            <a:normAutofit fontScale="90000"/>
          </a:bodyPr>
          <a:lstStyle/>
          <a:p>
            <a:r>
              <a:rPr lang="en-US" dirty="0"/>
              <a:t>Overview</a:t>
            </a:r>
            <a:br>
              <a:rPr lang="en-US" dirty="0"/>
            </a:br>
            <a:endParaRPr lang="en-US" dirty="0"/>
          </a:p>
        </p:txBody>
      </p:sp>
      <p:sp>
        <p:nvSpPr>
          <p:cNvPr id="3" name="Content Placeholder 2">
            <a:extLst>
              <a:ext uri="{FF2B5EF4-FFF2-40B4-BE49-F238E27FC236}">
                <a16:creationId xmlns:a16="http://schemas.microsoft.com/office/drawing/2014/main" id="{E4CD7DA6-3DFB-CF40-BA10-B91C37E02515}"/>
              </a:ext>
            </a:extLst>
          </p:cNvPr>
          <p:cNvSpPr>
            <a:spLocks noGrp="1"/>
          </p:cNvSpPr>
          <p:nvPr>
            <p:ph idx="1"/>
          </p:nvPr>
        </p:nvSpPr>
        <p:spPr>
          <a:xfrm>
            <a:off x="1143001" y="1315304"/>
            <a:ext cx="10327777" cy="5216434"/>
          </a:xfrm>
        </p:spPr>
        <p:txBody>
          <a:bodyPr>
            <a:noAutofit/>
          </a:bodyPr>
          <a:lstStyle/>
          <a:p>
            <a:pPr marL="0" indent="0">
              <a:buNone/>
            </a:pPr>
            <a:r>
              <a:rPr lang="en-MY" sz="2000" b="1" dirty="0"/>
              <a:t>Blackwell Main facts:</a:t>
            </a:r>
          </a:p>
          <a:p>
            <a:pPr lvl="1"/>
            <a:r>
              <a:rPr lang="en-MY" dirty="0"/>
              <a:t>Successful electronics retailer for three decades, with over numerous stores in various locations. </a:t>
            </a:r>
          </a:p>
          <a:p>
            <a:pPr lvl="1"/>
            <a:r>
              <a:rPr lang="en-MY" dirty="0"/>
              <a:t>Launched eCommerce website over a year ago</a:t>
            </a:r>
          </a:p>
          <a:p>
            <a:pPr lvl="1"/>
            <a:r>
              <a:rPr lang="en-MY" dirty="0"/>
              <a:t>Want to leverage customer transaction data from the site to inform decisions about site-related activities</a:t>
            </a:r>
          </a:p>
          <a:p>
            <a:pPr marL="0" indent="0">
              <a:buNone/>
            </a:pPr>
            <a:r>
              <a:rPr lang="en-MY" sz="2000" b="1" dirty="0"/>
              <a:t>Desired outcome: </a:t>
            </a:r>
            <a:r>
              <a:rPr lang="en-MY" sz="2000" u="sng" dirty="0"/>
              <a:t>Maximize</a:t>
            </a:r>
            <a:r>
              <a:rPr lang="en-MY" sz="2000" dirty="0"/>
              <a:t> the amount of </a:t>
            </a:r>
            <a:r>
              <a:rPr lang="en-MY" sz="2000" u="sng" dirty="0"/>
              <a:t>revenue</a:t>
            </a:r>
            <a:r>
              <a:rPr lang="en-MY" sz="2000" dirty="0"/>
              <a:t> generated from </a:t>
            </a:r>
            <a:r>
              <a:rPr lang="en-MY" sz="2000" u="sng" dirty="0"/>
              <a:t>eCommerce sales</a:t>
            </a:r>
            <a:r>
              <a:rPr lang="en-MY" sz="2000" dirty="0"/>
              <a:t>.</a:t>
            </a:r>
            <a:endParaRPr lang="en-US" sz="2000" dirty="0"/>
          </a:p>
          <a:p>
            <a:pPr marL="0" indent="0">
              <a:buNone/>
            </a:pPr>
            <a:r>
              <a:rPr lang="en-MY" sz="2000" b="1" dirty="0"/>
              <a:t>Questions to Answer</a:t>
            </a:r>
          </a:p>
          <a:p>
            <a:r>
              <a:rPr lang="en-MY" sz="2000" dirty="0"/>
              <a:t>Do customers in different regions spend more per transaction? Which regions spend the most/least?</a:t>
            </a:r>
          </a:p>
          <a:p>
            <a:r>
              <a:rPr lang="en-MY" sz="2000" dirty="0"/>
              <a:t>Is there a relationship between number of items purchased and amount spent?</a:t>
            </a:r>
          </a:p>
          <a:p>
            <a:pPr marL="0" indent="0">
              <a:buNone/>
            </a:pPr>
            <a:r>
              <a:rPr lang="en-MY" sz="2000" b="1" dirty="0">
                <a:hlinkClick r:id="rId3" action="ppaction://hlinksldjump" tooltip="Press here to see DataSet Info"/>
              </a:rPr>
              <a:t>DataSet Info</a:t>
            </a:r>
            <a:endParaRPr lang="en-US" sz="2000" b="1" dirty="0"/>
          </a:p>
        </p:txBody>
      </p:sp>
    </p:spTree>
    <p:extLst>
      <p:ext uri="{BB962C8B-B14F-4D97-AF65-F5344CB8AC3E}">
        <p14:creationId xmlns:p14="http://schemas.microsoft.com/office/powerpoint/2010/main" val="3523207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C33B-4F5F-E140-AEF9-9AD011D37F81}"/>
              </a:ext>
            </a:extLst>
          </p:cNvPr>
          <p:cNvSpPr>
            <a:spLocks noGrp="1"/>
          </p:cNvSpPr>
          <p:nvPr>
            <p:ph type="title"/>
          </p:nvPr>
        </p:nvSpPr>
        <p:spPr>
          <a:xfrm>
            <a:off x="934505" y="353718"/>
            <a:ext cx="11257495" cy="802105"/>
          </a:xfrm>
        </p:spPr>
        <p:txBody>
          <a:bodyPr>
            <a:noAutofit/>
          </a:bodyPr>
          <a:lstStyle/>
          <a:p>
            <a:r>
              <a:rPr lang="en-MY" sz="3600" dirty="0"/>
              <a:t>Which regions spend the most/least?</a:t>
            </a:r>
            <a:br>
              <a:rPr lang="en-MY" sz="3600" dirty="0"/>
            </a:br>
            <a:endParaRPr lang="en-US" sz="3600" dirty="0"/>
          </a:p>
        </p:txBody>
      </p:sp>
      <p:sp>
        <p:nvSpPr>
          <p:cNvPr id="3" name="Content Placeholder 2">
            <a:extLst>
              <a:ext uri="{FF2B5EF4-FFF2-40B4-BE49-F238E27FC236}">
                <a16:creationId xmlns:a16="http://schemas.microsoft.com/office/drawing/2014/main" id="{E4CD7DA6-3DFB-CF40-BA10-B91C37E02515}"/>
              </a:ext>
            </a:extLst>
          </p:cNvPr>
          <p:cNvSpPr>
            <a:spLocks noGrp="1"/>
          </p:cNvSpPr>
          <p:nvPr>
            <p:ph idx="1"/>
          </p:nvPr>
        </p:nvSpPr>
        <p:spPr>
          <a:xfrm>
            <a:off x="4701292" y="1155823"/>
            <a:ext cx="6909465" cy="4546354"/>
          </a:xfrm>
        </p:spPr>
        <p:txBody>
          <a:bodyPr>
            <a:noAutofit/>
          </a:bodyPr>
          <a:lstStyle/>
          <a:p>
            <a:pPr marL="317500" lvl="8" indent="-304800" algn="just"/>
            <a:r>
              <a:rPr lang="en-MY" sz="2000" dirty="0"/>
              <a:t>The West region has the highest revenue (total and online transactions), and is the leader in all categories of the analysis</a:t>
            </a:r>
          </a:p>
          <a:p>
            <a:pPr marL="317500" lvl="8" indent="-304800" algn="just"/>
            <a:r>
              <a:rPr lang="en-MY" sz="2000" dirty="0"/>
              <a:t>It is necessary to analyse the </a:t>
            </a:r>
            <a:r>
              <a:rPr lang="en-MY" sz="2000" u="sng" dirty="0"/>
              <a:t>profit</a:t>
            </a:r>
            <a:r>
              <a:rPr lang="en-MY" sz="2000" dirty="0"/>
              <a:t> and </a:t>
            </a:r>
            <a:r>
              <a:rPr lang="en-MY" sz="2000" u="sng" dirty="0"/>
              <a:t>market landscape</a:t>
            </a:r>
            <a:r>
              <a:rPr lang="en-MY" sz="2000" dirty="0"/>
              <a:t> info for a 360 view</a:t>
            </a:r>
          </a:p>
          <a:p>
            <a:pPr marL="317500" lvl="8" indent="-304800" algn="just"/>
            <a:r>
              <a:rPr lang="en-MY" sz="2000" dirty="0"/>
              <a:t>A relaunch of the online store is necessary in the North region ($0 Online revenue)</a:t>
            </a:r>
          </a:p>
          <a:p>
            <a:pPr marL="317500" lvl="8" indent="-304800" algn="just"/>
            <a:r>
              <a:rPr lang="en-MY" sz="2000" dirty="0"/>
              <a:t>The North and South Region need to learn from Region 4</a:t>
            </a:r>
          </a:p>
          <a:p>
            <a:pPr marL="317500" lvl="8" indent="-304800" algn="just"/>
            <a:r>
              <a:rPr lang="en-MY" sz="2000" dirty="0"/>
              <a:t>Go </a:t>
            </a:r>
            <a:r>
              <a:rPr lang="en-MY" sz="2000" dirty="0">
                <a:hlinkClick r:id="rId3" action="ppaction://hlinksldjump"/>
              </a:rPr>
              <a:t>here</a:t>
            </a:r>
            <a:r>
              <a:rPr lang="en-MY" sz="2000" dirty="0"/>
              <a:t> for Online/In-store  comparison</a:t>
            </a:r>
          </a:p>
          <a:p>
            <a:pPr marL="317500" lvl="8" indent="-304800" algn="just"/>
            <a:endParaRPr lang="en-MY" sz="2000" dirty="0"/>
          </a:p>
          <a:p>
            <a:pPr marL="0" indent="0" algn="just">
              <a:buNone/>
            </a:pPr>
            <a:endParaRPr lang="en-MY" b="1" dirty="0"/>
          </a:p>
          <a:p>
            <a:pPr marL="0" indent="0" algn="just">
              <a:buNone/>
            </a:pPr>
            <a:endParaRPr lang="en-MY" dirty="0"/>
          </a:p>
        </p:txBody>
      </p:sp>
      <p:sp>
        <p:nvSpPr>
          <p:cNvPr id="14" name="Rectangle 13">
            <a:extLst>
              <a:ext uri="{FF2B5EF4-FFF2-40B4-BE49-F238E27FC236}">
                <a16:creationId xmlns:a16="http://schemas.microsoft.com/office/drawing/2014/main" id="{BDDBEA9B-630B-AE45-BB6F-BC310D3902CC}"/>
              </a:ext>
            </a:extLst>
          </p:cNvPr>
          <p:cNvSpPr/>
          <p:nvPr/>
        </p:nvSpPr>
        <p:spPr>
          <a:xfrm>
            <a:off x="4701292" y="5055846"/>
            <a:ext cx="6739341" cy="646331"/>
          </a:xfrm>
          <a:prstGeom prst="rect">
            <a:avLst/>
          </a:prstGeom>
        </p:spPr>
        <p:txBody>
          <a:bodyPr wrap="square">
            <a:spAutoFit/>
          </a:bodyPr>
          <a:lstStyle/>
          <a:p>
            <a:pPr marL="317500" lvl="8" indent="-304800"/>
            <a:r>
              <a:rPr lang="en-MY" dirty="0"/>
              <a:t>(*) There are some outliers in the Amount feature, however these don’t distort the analysis. See here for details </a:t>
            </a:r>
            <a:r>
              <a:rPr lang="en-MY" dirty="0">
                <a:hlinkClick r:id="rId4" action="ppaction://hlinksldjump"/>
              </a:rPr>
              <a:t>here</a:t>
            </a:r>
            <a:endParaRPr lang="en-MY" dirty="0"/>
          </a:p>
        </p:txBody>
      </p:sp>
      <p:pic>
        <p:nvPicPr>
          <p:cNvPr id="1026" name="Picture 2">
            <a:extLst>
              <a:ext uri="{FF2B5EF4-FFF2-40B4-BE49-F238E27FC236}">
                <a16:creationId xmlns:a16="http://schemas.microsoft.com/office/drawing/2014/main" id="{73890719-7B53-A012-CAFF-CF4B52287C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162" y="1140640"/>
            <a:ext cx="3589004" cy="258075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9F2EA89-410F-8B41-8711-AA8CDD00532A}"/>
              </a:ext>
            </a:extLst>
          </p:cNvPr>
          <p:cNvSpPr txBox="1"/>
          <p:nvPr/>
        </p:nvSpPr>
        <p:spPr>
          <a:xfrm>
            <a:off x="942162" y="3679475"/>
            <a:ext cx="3589004" cy="276999"/>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 Regions:  1 North      2 South       3 East      4 West</a:t>
            </a:r>
            <a:r>
              <a:rPr lang="en-US" sz="1200" dirty="0"/>
              <a:t> </a:t>
            </a:r>
          </a:p>
        </p:txBody>
      </p:sp>
      <p:sp>
        <p:nvSpPr>
          <p:cNvPr id="4" name="TextBox 3">
            <a:extLst>
              <a:ext uri="{FF2B5EF4-FFF2-40B4-BE49-F238E27FC236}">
                <a16:creationId xmlns:a16="http://schemas.microsoft.com/office/drawing/2014/main" id="{30FD0424-516A-74A8-E037-FC07257925F1}"/>
              </a:ext>
            </a:extLst>
          </p:cNvPr>
          <p:cNvSpPr txBox="1"/>
          <p:nvPr/>
        </p:nvSpPr>
        <p:spPr>
          <a:xfrm>
            <a:off x="942162" y="6479172"/>
            <a:ext cx="3589004" cy="276999"/>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Sale Type  : </a:t>
            </a:r>
            <a:r>
              <a:rPr lang="en-US" sz="1200" b="1" dirty="0">
                <a:solidFill>
                  <a:schemeClr val="accent5">
                    <a:lumMod val="50000"/>
                  </a:schemeClr>
                </a:solidFill>
              </a:rPr>
              <a:t>0 = Online </a:t>
            </a:r>
            <a:r>
              <a:rPr lang="en-US" sz="1200" b="1" dirty="0">
                <a:solidFill>
                  <a:schemeClr val="bg1">
                    <a:lumMod val="95000"/>
                    <a:lumOff val="5000"/>
                  </a:schemeClr>
                </a:solidFill>
              </a:rPr>
              <a:t>    </a:t>
            </a:r>
            <a:r>
              <a:rPr lang="en-US" sz="1200" dirty="0">
                <a:solidFill>
                  <a:schemeClr val="accent2">
                    <a:lumMod val="50000"/>
                  </a:schemeClr>
                </a:solidFill>
              </a:rPr>
              <a:t>1 = In-Store</a:t>
            </a:r>
          </a:p>
        </p:txBody>
      </p:sp>
      <p:pic>
        <p:nvPicPr>
          <p:cNvPr id="1032" name="Picture 8">
            <a:extLst>
              <a:ext uri="{FF2B5EF4-FFF2-40B4-BE49-F238E27FC236}">
                <a16:creationId xmlns:a16="http://schemas.microsoft.com/office/drawing/2014/main" id="{E3B8B644-C907-E58C-A73A-2AB0DEFDC4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162" y="3966832"/>
            <a:ext cx="3589004" cy="254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160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C33B-4F5F-E140-AEF9-9AD011D37F81}"/>
              </a:ext>
            </a:extLst>
          </p:cNvPr>
          <p:cNvSpPr>
            <a:spLocks noGrp="1"/>
          </p:cNvSpPr>
          <p:nvPr>
            <p:ph type="title"/>
          </p:nvPr>
        </p:nvSpPr>
        <p:spPr>
          <a:xfrm>
            <a:off x="848764" y="372472"/>
            <a:ext cx="11945947" cy="802105"/>
          </a:xfrm>
        </p:spPr>
        <p:txBody>
          <a:bodyPr>
            <a:noAutofit/>
          </a:bodyPr>
          <a:lstStyle/>
          <a:p>
            <a:r>
              <a:rPr lang="en-MY" sz="3200" dirty="0"/>
              <a:t>Do customers in different regions spend more </a:t>
            </a:r>
            <a:br>
              <a:rPr lang="en-MY" sz="3200" dirty="0"/>
            </a:br>
            <a:r>
              <a:rPr lang="en-MY" sz="3200" dirty="0"/>
              <a:t>per transaction? </a:t>
            </a:r>
            <a:endParaRPr lang="en-US" sz="3200" dirty="0"/>
          </a:p>
        </p:txBody>
      </p:sp>
      <p:sp>
        <p:nvSpPr>
          <p:cNvPr id="3" name="Content Placeholder 2">
            <a:extLst>
              <a:ext uri="{FF2B5EF4-FFF2-40B4-BE49-F238E27FC236}">
                <a16:creationId xmlns:a16="http://schemas.microsoft.com/office/drawing/2014/main" id="{E4CD7DA6-3DFB-CF40-BA10-B91C37E02515}"/>
              </a:ext>
            </a:extLst>
          </p:cNvPr>
          <p:cNvSpPr>
            <a:spLocks noGrp="1"/>
          </p:cNvSpPr>
          <p:nvPr>
            <p:ph idx="1"/>
          </p:nvPr>
        </p:nvSpPr>
        <p:spPr>
          <a:xfrm>
            <a:off x="4602464" y="1577304"/>
            <a:ext cx="7040188" cy="3760240"/>
          </a:xfrm>
        </p:spPr>
        <p:txBody>
          <a:bodyPr>
            <a:noAutofit/>
          </a:bodyPr>
          <a:lstStyle/>
          <a:p>
            <a:pPr marL="317500" lvl="8" indent="-304800" algn="just"/>
            <a:r>
              <a:rPr lang="en-MY" sz="2000" dirty="0"/>
              <a:t>The West region has the highest average transaction amount (total and online) </a:t>
            </a:r>
          </a:p>
          <a:p>
            <a:pPr marL="317500" lvl="8" indent="-304800" algn="just"/>
            <a:r>
              <a:rPr lang="en-MY" sz="2000" dirty="0"/>
              <a:t>West and East customers spend the most </a:t>
            </a:r>
            <a:r>
              <a:rPr lang="en-MY" sz="2000" u="sng" dirty="0"/>
              <a:t>in average</a:t>
            </a:r>
            <a:r>
              <a:rPr lang="en-MY" sz="2000" dirty="0"/>
              <a:t> per </a:t>
            </a:r>
            <a:r>
              <a:rPr lang="en-MY" sz="2000" u="sng" dirty="0"/>
              <a:t>online</a:t>
            </a:r>
            <a:r>
              <a:rPr lang="en-MY" sz="2000" dirty="0"/>
              <a:t> transaction  - What are these Regions doing right? - </a:t>
            </a:r>
          </a:p>
          <a:p>
            <a:pPr marL="317500" lvl="8" indent="-304800" algn="just"/>
            <a:r>
              <a:rPr lang="en-MY" sz="2000" dirty="0"/>
              <a:t>The South Region needs to sell more high end products (same # of items in average) </a:t>
            </a:r>
          </a:p>
          <a:p>
            <a:pPr marL="317500" lvl="8" indent="-304800" algn="just"/>
            <a:r>
              <a:rPr lang="en-MY" sz="2000" dirty="0"/>
              <a:t>The company needs to evaluate its strategy. In general In-store sales are dragging down the sales performance</a:t>
            </a:r>
          </a:p>
          <a:p>
            <a:pPr marL="317500" lvl="8" indent="-304800" algn="just"/>
            <a:r>
              <a:rPr lang="en-MY" sz="2000" dirty="0"/>
              <a:t>Go </a:t>
            </a:r>
            <a:r>
              <a:rPr lang="en-MY" sz="2000" dirty="0">
                <a:hlinkClick r:id="rId3" action="ppaction://hlinksldjump"/>
              </a:rPr>
              <a:t>here</a:t>
            </a:r>
            <a:r>
              <a:rPr lang="en-MY" sz="2000" dirty="0"/>
              <a:t> for Online/In-store  comparison</a:t>
            </a:r>
          </a:p>
          <a:p>
            <a:pPr marL="317500" lvl="8" indent="-304800" algn="just"/>
            <a:endParaRPr lang="en-MY" sz="2000" dirty="0"/>
          </a:p>
          <a:p>
            <a:pPr marL="0" indent="0" algn="just">
              <a:buNone/>
            </a:pPr>
            <a:endParaRPr lang="en-MY" b="1" dirty="0"/>
          </a:p>
          <a:p>
            <a:pPr marL="0" indent="0" algn="just">
              <a:buNone/>
            </a:pPr>
            <a:endParaRPr lang="en-MY" dirty="0"/>
          </a:p>
        </p:txBody>
      </p:sp>
      <p:sp>
        <p:nvSpPr>
          <p:cNvPr id="14" name="Rectangle 13">
            <a:extLst>
              <a:ext uri="{FF2B5EF4-FFF2-40B4-BE49-F238E27FC236}">
                <a16:creationId xmlns:a16="http://schemas.microsoft.com/office/drawing/2014/main" id="{BDDBEA9B-630B-AE45-BB6F-BC310D3902CC}"/>
              </a:ext>
            </a:extLst>
          </p:cNvPr>
          <p:cNvSpPr/>
          <p:nvPr/>
        </p:nvSpPr>
        <p:spPr>
          <a:xfrm>
            <a:off x="4541881" y="5722136"/>
            <a:ext cx="7161353" cy="646331"/>
          </a:xfrm>
          <a:prstGeom prst="rect">
            <a:avLst/>
          </a:prstGeom>
        </p:spPr>
        <p:txBody>
          <a:bodyPr wrap="square">
            <a:spAutoFit/>
          </a:bodyPr>
          <a:lstStyle/>
          <a:p>
            <a:pPr marL="317500" lvl="8" indent="-304800"/>
            <a:r>
              <a:rPr lang="en-MY" dirty="0"/>
              <a:t>(*) There are outliers in the Amount feature, however these don’t distort the analysis. See here for details </a:t>
            </a:r>
            <a:r>
              <a:rPr lang="en-MY" dirty="0">
                <a:hlinkClick r:id="rId4" action="ppaction://hlinksldjump"/>
              </a:rPr>
              <a:t>here</a:t>
            </a:r>
            <a:endParaRPr lang="en-MY" dirty="0"/>
          </a:p>
        </p:txBody>
      </p:sp>
      <p:pic>
        <p:nvPicPr>
          <p:cNvPr id="4" name="Picture 10">
            <a:extLst>
              <a:ext uri="{FF2B5EF4-FFF2-40B4-BE49-F238E27FC236}">
                <a16:creationId xmlns:a16="http://schemas.microsoft.com/office/drawing/2014/main" id="{ADB94F64-DA08-38BE-870D-CC219C96BF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764" y="4254559"/>
            <a:ext cx="3583363" cy="251828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9DAE8C8-A60C-D6E9-48EA-61C0AEE29C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4994" y="1502874"/>
            <a:ext cx="3583363" cy="25182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DA9FAED-9AA1-55A6-994C-F691332DB8F3}"/>
              </a:ext>
            </a:extLst>
          </p:cNvPr>
          <p:cNvSpPr txBox="1"/>
          <p:nvPr/>
        </p:nvSpPr>
        <p:spPr>
          <a:xfrm>
            <a:off x="854995" y="3974211"/>
            <a:ext cx="3577132" cy="276999"/>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       Regions:  1 North      2 South       3 East      4 West</a:t>
            </a:r>
            <a:r>
              <a:rPr lang="en-US" sz="1200" dirty="0"/>
              <a:t> </a:t>
            </a:r>
          </a:p>
        </p:txBody>
      </p:sp>
      <p:sp>
        <p:nvSpPr>
          <p:cNvPr id="6" name="TextBox 5">
            <a:extLst>
              <a:ext uri="{FF2B5EF4-FFF2-40B4-BE49-F238E27FC236}">
                <a16:creationId xmlns:a16="http://schemas.microsoft.com/office/drawing/2014/main" id="{2D6D2A65-D960-7F33-2C63-C3227110DFBB}"/>
              </a:ext>
            </a:extLst>
          </p:cNvPr>
          <p:cNvSpPr txBox="1"/>
          <p:nvPr/>
        </p:nvSpPr>
        <p:spPr>
          <a:xfrm>
            <a:off x="848764" y="6558991"/>
            <a:ext cx="3589004" cy="276999"/>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Sale Type  : </a:t>
            </a:r>
            <a:r>
              <a:rPr lang="en-US" sz="1200" b="1" dirty="0">
                <a:solidFill>
                  <a:schemeClr val="accent5">
                    <a:lumMod val="50000"/>
                  </a:schemeClr>
                </a:solidFill>
              </a:rPr>
              <a:t>0 = Online </a:t>
            </a:r>
            <a:r>
              <a:rPr lang="en-US" sz="1200" b="1" dirty="0">
                <a:solidFill>
                  <a:schemeClr val="bg1">
                    <a:lumMod val="95000"/>
                    <a:lumOff val="5000"/>
                  </a:schemeClr>
                </a:solidFill>
              </a:rPr>
              <a:t>    </a:t>
            </a:r>
            <a:r>
              <a:rPr lang="en-US" sz="1200" dirty="0">
                <a:solidFill>
                  <a:schemeClr val="accent2">
                    <a:lumMod val="50000"/>
                  </a:schemeClr>
                </a:solidFill>
              </a:rPr>
              <a:t>1 = In-Store</a:t>
            </a:r>
          </a:p>
        </p:txBody>
      </p:sp>
    </p:spTree>
    <p:extLst>
      <p:ext uri="{BB962C8B-B14F-4D97-AF65-F5344CB8AC3E}">
        <p14:creationId xmlns:p14="http://schemas.microsoft.com/office/powerpoint/2010/main" val="3261574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C33B-4F5F-E140-AEF9-9AD011D37F81}"/>
              </a:ext>
            </a:extLst>
          </p:cNvPr>
          <p:cNvSpPr>
            <a:spLocks noGrp="1"/>
          </p:cNvSpPr>
          <p:nvPr>
            <p:ph type="title"/>
          </p:nvPr>
        </p:nvSpPr>
        <p:spPr>
          <a:xfrm>
            <a:off x="825316" y="352367"/>
            <a:ext cx="11945947" cy="802105"/>
          </a:xfrm>
        </p:spPr>
        <p:txBody>
          <a:bodyPr>
            <a:noAutofit/>
          </a:bodyPr>
          <a:lstStyle/>
          <a:p>
            <a:r>
              <a:rPr lang="en-MY" sz="3200" dirty="0"/>
              <a:t>Is there a relationship between number of items</a:t>
            </a:r>
            <a:br>
              <a:rPr lang="en-MY" sz="3200" dirty="0"/>
            </a:br>
            <a:r>
              <a:rPr lang="en-MY" sz="3200" dirty="0"/>
              <a:t>purchased and amount spent?</a:t>
            </a:r>
          </a:p>
        </p:txBody>
      </p:sp>
      <p:sp>
        <p:nvSpPr>
          <p:cNvPr id="3" name="Content Placeholder 2">
            <a:extLst>
              <a:ext uri="{FF2B5EF4-FFF2-40B4-BE49-F238E27FC236}">
                <a16:creationId xmlns:a16="http://schemas.microsoft.com/office/drawing/2014/main" id="{E4CD7DA6-3DFB-CF40-BA10-B91C37E02515}"/>
              </a:ext>
            </a:extLst>
          </p:cNvPr>
          <p:cNvSpPr>
            <a:spLocks noGrp="1"/>
          </p:cNvSpPr>
          <p:nvPr>
            <p:ph idx="1"/>
          </p:nvPr>
        </p:nvSpPr>
        <p:spPr>
          <a:xfrm>
            <a:off x="4518837" y="1577304"/>
            <a:ext cx="7328607" cy="3760240"/>
          </a:xfrm>
        </p:spPr>
        <p:txBody>
          <a:bodyPr>
            <a:noAutofit/>
          </a:bodyPr>
          <a:lstStyle/>
          <a:p>
            <a:pPr marL="317500" lvl="8" indent="-304800"/>
            <a:r>
              <a:rPr lang="en-MY" sz="2000" dirty="0"/>
              <a:t>There is practically no correlation (0.000384) between the number of items and the amount spend per transaction. This is true also for the covariance (0.57)</a:t>
            </a:r>
          </a:p>
          <a:p>
            <a:pPr marL="317500" lvl="8" indent="-304800"/>
            <a:r>
              <a:rPr lang="en-MY" sz="2000" dirty="0"/>
              <a:t>This </a:t>
            </a:r>
            <a:r>
              <a:rPr lang="en-MY" sz="2000" dirty="0" err="1"/>
              <a:t>behavoir</a:t>
            </a:r>
            <a:r>
              <a:rPr lang="en-MY" sz="2000" dirty="0"/>
              <a:t> is similar when looking at the Online and In-Store transactions subsets. Correlation = 0.002628, Covariance = 4.78</a:t>
            </a:r>
          </a:p>
          <a:p>
            <a:pPr marL="317500" lvl="8" indent="-304800"/>
            <a:r>
              <a:rPr lang="en-MY" sz="2000" dirty="0"/>
              <a:t>There are stronger relationships between the amount spend and other variables (see next slide)</a:t>
            </a:r>
          </a:p>
          <a:p>
            <a:pPr marL="317500" lvl="8" indent="-304800"/>
            <a:r>
              <a:rPr lang="en-MY" sz="2000" dirty="0"/>
              <a:t>The average items per transaction is 4.5, it is almost the same per Region, or while looking at Online vs In-store transactions </a:t>
            </a:r>
          </a:p>
          <a:p>
            <a:pPr marL="317500" lvl="8" indent="-304800"/>
            <a:r>
              <a:rPr lang="en-MY" sz="2000" dirty="0"/>
              <a:t>Go </a:t>
            </a:r>
            <a:r>
              <a:rPr lang="en-MY" sz="2000" dirty="0">
                <a:hlinkClick r:id="rId3" action="ppaction://hlinksldjump"/>
              </a:rPr>
              <a:t>here</a:t>
            </a:r>
            <a:r>
              <a:rPr lang="en-MY" sz="2000" dirty="0"/>
              <a:t> for Online/In-store  comparison</a:t>
            </a:r>
          </a:p>
          <a:p>
            <a:pPr marL="317500" lvl="8" indent="-304800"/>
            <a:endParaRPr lang="en-MY" sz="2000" dirty="0"/>
          </a:p>
          <a:p>
            <a:pPr marL="0" indent="0">
              <a:buNone/>
            </a:pPr>
            <a:endParaRPr lang="en-MY" b="1" dirty="0"/>
          </a:p>
          <a:p>
            <a:pPr marL="0" indent="0">
              <a:buNone/>
            </a:pPr>
            <a:endParaRPr lang="en-MY" dirty="0"/>
          </a:p>
        </p:txBody>
      </p:sp>
      <p:sp>
        <p:nvSpPr>
          <p:cNvPr id="14" name="Rectangle 13">
            <a:extLst>
              <a:ext uri="{FF2B5EF4-FFF2-40B4-BE49-F238E27FC236}">
                <a16:creationId xmlns:a16="http://schemas.microsoft.com/office/drawing/2014/main" id="{BDDBEA9B-630B-AE45-BB6F-BC310D3902CC}"/>
              </a:ext>
            </a:extLst>
          </p:cNvPr>
          <p:cNvSpPr/>
          <p:nvPr/>
        </p:nvSpPr>
        <p:spPr>
          <a:xfrm>
            <a:off x="4518837" y="5949328"/>
            <a:ext cx="7161353" cy="646331"/>
          </a:xfrm>
          <a:prstGeom prst="rect">
            <a:avLst/>
          </a:prstGeom>
        </p:spPr>
        <p:txBody>
          <a:bodyPr wrap="square">
            <a:spAutoFit/>
          </a:bodyPr>
          <a:lstStyle/>
          <a:p>
            <a:pPr marL="317500" lvl="8" indent="-304800"/>
            <a:r>
              <a:rPr lang="en-MY" dirty="0"/>
              <a:t>(*) There are outliers in the Amount feature, however these don’t distort the analysis. See here for details </a:t>
            </a:r>
            <a:r>
              <a:rPr lang="en-MY" dirty="0">
                <a:hlinkClick r:id="rId4" action="ppaction://hlinksldjump"/>
              </a:rPr>
              <a:t>here</a:t>
            </a:r>
            <a:endParaRPr lang="en-MY" dirty="0"/>
          </a:p>
        </p:txBody>
      </p:sp>
      <p:sp>
        <p:nvSpPr>
          <p:cNvPr id="6" name="TextBox 5">
            <a:extLst>
              <a:ext uri="{FF2B5EF4-FFF2-40B4-BE49-F238E27FC236}">
                <a16:creationId xmlns:a16="http://schemas.microsoft.com/office/drawing/2014/main" id="{2D6D2A65-D960-7F33-2C63-C3227110DFBB}"/>
              </a:ext>
            </a:extLst>
          </p:cNvPr>
          <p:cNvSpPr txBox="1"/>
          <p:nvPr/>
        </p:nvSpPr>
        <p:spPr>
          <a:xfrm>
            <a:off x="848764" y="6595659"/>
            <a:ext cx="3580443" cy="276999"/>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Sale Type  : </a:t>
            </a:r>
            <a:r>
              <a:rPr lang="en-US" sz="1200" b="1" dirty="0">
                <a:solidFill>
                  <a:schemeClr val="accent5">
                    <a:lumMod val="50000"/>
                  </a:schemeClr>
                </a:solidFill>
              </a:rPr>
              <a:t>0 = Online </a:t>
            </a:r>
            <a:r>
              <a:rPr lang="en-US" sz="1200" b="1" dirty="0">
                <a:solidFill>
                  <a:schemeClr val="bg1">
                    <a:lumMod val="95000"/>
                    <a:lumOff val="5000"/>
                  </a:schemeClr>
                </a:solidFill>
              </a:rPr>
              <a:t>    </a:t>
            </a:r>
            <a:r>
              <a:rPr lang="en-US" sz="1200" dirty="0">
                <a:solidFill>
                  <a:schemeClr val="accent2">
                    <a:lumMod val="50000"/>
                  </a:schemeClr>
                </a:solidFill>
              </a:rPr>
              <a:t>1 = In-Store</a:t>
            </a:r>
          </a:p>
        </p:txBody>
      </p:sp>
      <p:pic>
        <p:nvPicPr>
          <p:cNvPr id="4098" name="Picture 2">
            <a:extLst>
              <a:ext uri="{FF2B5EF4-FFF2-40B4-BE49-F238E27FC236}">
                <a16:creationId xmlns:a16="http://schemas.microsoft.com/office/drawing/2014/main" id="{315AC406-DCA0-351B-64B4-6E6CB3A642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764" y="1577304"/>
            <a:ext cx="3580443" cy="25162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D40F7B2-DF46-82A0-C78B-67CB9E5209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762" y="4079428"/>
            <a:ext cx="3580445" cy="2516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694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C33B-4F5F-E140-AEF9-9AD011D37F81}"/>
              </a:ext>
            </a:extLst>
          </p:cNvPr>
          <p:cNvSpPr>
            <a:spLocks noGrp="1"/>
          </p:cNvSpPr>
          <p:nvPr>
            <p:ph type="title"/>
          </p:nvPr>
        </p:nvSpPr>
        <p:spPr>
          <a:xfrm>
            <a:off x="1092551" y="407464"/>
            <a:ext cx="10400141" cy="802105"/>
          </a:xfrm>
        </p:spPr>
        <p:txBody>
          <a:bodyPr>
            <a:noAutofit/>
          </a:bodyPr>
          <a:lstStyle/>
          <a:p>
            <a:r>
              <a:rPr lang="en-US" sz="3200" dirty="0"/>
              <a:t>Correlation And Covariance Analysis</a:t>
            </a:r>
            <a:br>
              <a:rPr lang="en-US" sz="3200" dirty="0"/>
            </a:br>
            <a:r>
              <a:rPr lang="en-US" sz="3200" dirty="0"/>
              <a:t>(related to Amount)</a:t>
            </a:r>
            <a:br>
              <a:rPr lang="en-US" sz="3200" dirty="0"/>
            </a:br>
            <a:endParaRPr lang="en-US" sz="3200" dirty="0"/>
          </a:p>
        </p:txBody>
      </p:sp>
      <p:sp>
        <p:nvSpPr>
          <p:cNvPr id="3" name="Content Placeholder 2">
            <a:extLst>
              <a:ext uri="{FF2B5EF4-FFF2-40B4-BE49-F238E27FC236}">
                <a16:creationId xmlns:a16="http://schemas.microsoft.com/office/drawing/2014/main" id="{E4CD7DA6-3DFB-CF40-BA10-B91C37E02515}"/>
              </a:ext>
            </a:extLst>
          </p:cNvPr>
          <p:cNvSpPr>
            <a:spLocks noGrp="1"/>
          </p:cNvSpPr>
          <p:nvPr>
            <p:ph idx="1"/>
          </p:nvPr>
        </p:nvSpPr>
        <p:spPr>
          <a:xfrm>
            <a:off x="917531" y="4058038"/>
            <a:ext cx="10293807" cy="2668946"/>
          </a:xfrm>
        </p:spPr>
        <p:txBody>
          <a:bodyPr>
            <a:noAutofit/>
          </a:bodyPr>
          <a:lstStyle/>
          <a:p>
            <a:pPr marL="349250" lvl="7" indent="-357188"/>
            <a:r>
              <a:rPr lang="en-MY" sz="1800" dirty="0"/>
              <a:t>The strongest </a:t>
            </a:r>
            <a:r>
              <a:rPr lang="en-MY" sz="1800" dirty="0">
                <a:highlight>
                  <a:srgbClr val="00FF00"/>
                </a:highlight>
              </a:rPr>
              <a:t>positive</a:t>
            </a:r>
            <a:r>
              <a:rPr lang="en-MY" sz="1800" dirty="0"/>
              <a:t> correlation and covariance between the amount spend and any other variable is 0.4 and 327.87 respectively with the region. Meaning that the highest the region the highest is the revenue it could be expected. This relationship is even stronger (0.67, 532.66) when looking at the online subset of observations. This was evidenced graphically in </a:t>
            </a:r>
            <a:r>
              <a:rPr lang="en-MY" sz="1800" dirty="0">
                <a:hlinkClick r:id="rId3" action="ppaction://hlinksldjump"/>
              </a:rPr>
              <a:t>this slide</a:t>
            </a:r>
            <a:endParaRPr lang="en-MY" sz="1800" dirty="0"/>
          </a:p>
          <a:p>
            <a:pPr marL="349250" lvl="7" indent="-357188"/>
            <a:r>
              <a:rPr lang="en-MY" sz="1800" dirty="0"/>
              <a:t>There is a 0.28 (somewhat) </a:t>
            </a:r>
            <a:r>
              <a:rPr lang="en-MY" sz="1800" dirty="0">
                <a:highlight>
                  <a:srgbClr val="FF0000"/>
                </a:highlight>
              </a:rPr>
              <a:t>negative</a:t>
            </a:r>
            <a:r>
              <a:rPr lang="en-MY" sz="1800" dirty="0"/>
              <a:t> correlation between the buyers’ age and the amount spend per transaction. Such correlation is even stronger in the Online transactions. Something similar happens with their covariance. Meaning that younger customers tend to spend more per transaction. This relation requires further exploring </a:t>
            </a:r>
          </a:p>
          <a:p>
            <a:pPr marL="349250" lvl="7" indent="-357188"/>
            <a:endParaRPr lang="en-MY" sz="1800" dirty="0"/>
          </a:p>
          <a:p>
            <a:pPr marL="3657600" lvl="8" indent="0">
              <a:buNone/>
            </a:pPr>
            <a:endParaRPr lang="en-MY" sz="1800" dirty="0"/>
          </a:p>
          <a:p>
            <a:pPr marL="0" indent="0">
              <a:buNone/>
            </a:pPr>
            <a:endParaRPr lang="en-MY" sz="2000" b="1" dirty="0"/>
          </a:p>
          <a:p>
            <a:pPr marL="0" indent="0">
              <a:buNone/>
            </a:pPr>
            <a:endParaRPr lang="en-MY" sz="2000" dirty="0"/>
          </a:p>
        </p:txBody>
      </p:sp>
      <p:sp>
        <p:nvSpPr>
          <p:cNvPr id="31" name="Rectangle 30">
            <a:extLst>
              <a:ext uri="{FF2B5EF4-FFF2-40B4-BE49-F238E27FC236}">
                <a16:creationId xmlns:a16="http://schemas.microsoft.com/office/drawing/2014/main" id="{DF273676-F248-AD40-9C51-CA514F97D29F}"/>
              </a:ext>
            </a:extLst>
          </p:cNvPr>
          <p:cNvSpPr/>
          <p:nvPr/>
        </p:nvSpPr>
        <p:spPr>
          <a:xfrm>
            <a:off x="5971588" y="7240269"/>
            <a:ext cx="1881808" cy="28871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DD182738-C023-0B48-9D62-3C7025CCE08C}"/>
              </a:ext>
            </a:extLst>
          </p:cNvPr>
          <p:cNvPicPr>
            <a:picLocks noChangeAspect="1"/>
          </p:cNvPicPr>
          <p:nvPr/>
        </p:nvPicPr>
        <p:blipFill>
          <a:blip r:embed="rId4"/>
          <a:stretch>
            <a:fillRect/>
          </a:stretch>
        </p:blipFill>
        <p:spPr>
          <a:xfrm>
            <a:off x="1371467" y="1752229"/>
            <a:ext cx="4241800" cy="1028700"/>
          </a:xfrm>
          <a:prstGeom prst="rect">
            <a:avLst/>
          </a:prstGeom>
        </p:spPr>
      </p:pic>
      <p:sp>
        <p:nvSpPr>
          <p:cNvPr id="22" name="TextBox 21">
            <a:extLst>
              <a:ext uri="{FF2B5EF4-FFF2-40B4-BE49-F238E27FC236}">
                <a16:creationId xmlns:a16="http://schemas.microsoft.com/office/drawing/2014/main" id="{F0AE3E29-7163-7F44-9129-7E85664BD7DE}"/>
              </a:ext>
            </a:extLst>
          </p:cNvPr>
          <p:cNvSpPr txBox="1"/>
          <p:nvPr/>
        </p:nvSpPr>
        <p:spPr>
          <a:xfrm>
            <a:off x="1371466" y="1513288"/>
            <a:ext cx="4241800" cy="253916"/>
          </a:xfrm>
          <a:prstGeom prst="rect">
            <a:avLst/>
          </a:prstGeom>
          <a:solidFill>
            <a:schemeClr val="tx1"/>
          </a:solidFill>
        </p:spPr>
        <p:txBody>
          <a:bodyPr wrap="square" rtlCol="0">
            <a:spAutoFit/>
          </a:bodyPr>
          <a:lstStyle/>
          <a:p>
            <a:pPr algn="ctr"/>
            <a:r>
              <a:rPr lang="en-US" sz="1050" b="1" dirty="0">
                <a:solidFill>
                  <a:schemeClr val="bg1">
                    <a:lumMod val="65000"/>
                    <a:lumOff val="35000"/>
                  </a:schemeClr>
                </a:solidFill>
              </a:rPr>
              <a:t>Correlation Matrix</a:t>
            </a:r>
          </a:p>
        </p:txBody>
      </p:sp>
      <p:pic>
        <p:nvPicPr>
          <p:cNvPr id="23" name="Picture 22">
            <a:extLst>
              <a:ext uri="{FF2B5EF4-FFF2-40B4-BE49-F238E27FC236}">
                <a16:creationId xmlns:a16="http://schemas.microsoft.com/office/drawing/2014/main" id="{49B7074B-7666-D24D-8C4E-ED508C4A23C8}"/>
              </a:ext>
            </a:extLst>
          </p:cNvPr>
          <p:cNvPicPr>
            <a:picLocks noChangeAspect="1"/>
          </p:cNvPicPr>
          <p:nvPr/>
        </p:nvPicPr>
        <p:blipFill>
          <a:blip r:embed="rId5"/>
          <a:stretch>
            <a:fillRect/>
          </a:stretch>
        </p:blipFill>
        <p:spPr>
          <a:xfrm>
            <a:off x="1371465" y="2997322"/>
            <a:ext cx="4241799" cy="1050350"/>
          </a:xfrm>
          <a:prstGeom prst="rect">
            <a:avLst/>
          </a:prstGeom>
        </p:spPr>
      </p:pic>
      <p:sp>
        <p:nvSpPr>
          <p:cNvPr id="24" name="TextBox 23">
            <a:extLst>
              <a:ext uri="{FF2B5EF4-FFF2-40B4-BE49-F238E27FC236}">
                <a16:creationId xmlns:a16="http://schemas.microsoft.com/office/drawing/2014/main" id="{EBDFD41C-54C2-A947-9068-A022DA6DCDDD}"/>
              </a:ext>
            </a:extLst>
          </p:cNvPr>
          <p:cNvSpPr txBox="1"/>
          <p:nvPr/>
        </p:nvSpPr>
        <p:spPr>
          <a:xfrm>
            <a:off x="1366978" y="2745739"/>
            <a:ext cx="4241799" cy="253916"/>
          </a:xfrm>
          <a:prstGeom prst="rect">
            <a:avLst/>
          </a:prstGeom>
          <a:solidFill>
            <a:schemeClr val="tx1"/>
          </a:solidFill>
        </p:spPr>
        <p:txBody>
          <a:bodyPr wrap="square" rtlCol="0">
            <a:spAutoFit/>
          </a:bodyPr>
          <a:lstStyle/>
          <a:p>
            <a:pPr algn="ctr"/>
            <a:r>
              <a:rPr lang="en-US" sz="1050" b="1" dirty="0">
                <a:solidFill>
                  <a:schemeClr val="bg1">
                    <a:lumMod val="65000"/>
                    <a:lumOff val="35000"/>
                  </a:schemeClr>
                </a:solidFill>
              </a:rPr>
              <a:t>Online Subset Correlation Matrix</a:t>
            </a:r>
          </a:p>
        </p:txBody>
      </p:sp>
      <p:sp>
        <p:nvSpPr>
          <p:cNvPr id="25" name="Rectangle 24">
            <a:extLst>
              <a:ext uri="{FF2B5EF4-FFF2-40B4-BE49-F238E27FC236}">
                <a16:creationId xmlns:a16="http://schemas.microsoft.com/office/drawing/2014/main" id="{1D0E5CCF-E64C-ED44-8BCC-AD9079E393DA}"/>
              </a:ext>
            </a:extLst>
          </p:cNvPr>
          <p:cNvSpPr/>
          <p:nvPr/>
        </p:nvSpPr>
        <p:spPr>
          <a:xfrm>
            <a:off x="4121561" y="2091206"/>
            <a:ext cx="715618" cy="1358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C7820FF-719A-434D-B79A-C0CBEDF6D9D2}"/>
              </a:ext>
            </a:extLst>
          </p:cNvPr>
          <p:cNvSpPr/>
          <p:nvPr/>
        </p:nvSpPr>
        <p:spPr>
          <a:xfrm>
            <a:off x="3955908" y="3333598"/>
            <a:ext cx="715618" cy="1358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Rectangle 27">
            <a:extLst>
              <a:ext uri="{FF2B5EF4-FFF2-40B4-BE49-F238E27FC236}">
                <a16:creationId xmlns:a16="http://schemas.microsoft.com/office/drawing/2014/main" id="{2D5CA7EF-FF63-364B-B16A-DF21337D3026}"/>
              </a:ext>
            </a:extLst>
          </p:cNvPr>
          <p:cNvSpPr/>
          <p:nvPr/>
        </p:nvSpPr>
        <p:spPr>
          <a:xfrm>
            <a:off x="4125570" y="2230354"/>
            <a:ext cx="715618" cy="13589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769167B-3FBD-8B4A-9906-AC38F3AC5B1C}"/>
              </a:ext>
            </a:extLst>
          </p:cNvPr>
          <p:cNvSpPr/>
          <p:nvPr/>
        </p:nvSpPr>
        <p:spPr>
          <a:xfrm>
            <a:off x="3955908" y="3486538"/>
            <a:ext cx="715618" cy="13589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0B2D10B1-18BB-1043-8FC5-EC9B67765E50}"/>
              </a:ext>
            </a:extLst>
          </p:cNvPr>
          <p:cNvPicPr>
            <a:picLocks noChangeAspect="1"/>
          </p:cNvPicPr>
          <p:nvPr/>
        </p:nvPicPr>
        <p:blipFill>
          <a:blip r:embed="rId6"/>
          <a:stretch>
            <a:fillRect/>
          </a:stretch>
        </p:blipFill>
        <p:spPr>
          <a:xfrm>
            <a:off x="5876100" y="1747326"/>
            <a:ext cx="4999312" cy="1079500"/>
          </a:xfrm>
          <a:prstGeom prst="rect">
            <a:avLst/>
          </a:prstGeom>
        </p:spPr>
      </p:pic>
      <p:sp>
        <p:nvSpPr>
          <p:cNvPr id="33" name="TextBox 32">
            <a:extLst>
              <a:ext uri="{FF2B5EF4-FFF2-40B4-BE49-F238E27FC236}">
                <a16:creationId xmlns:a16="http://schemas.microsoft.com/office/drawing/2014/main" id="{BB4B7232-5415-9E46-A3E7-16EEFFA634FC}"/>
              </a:ext>
            </a:extLst>
          </p:cNvPr>
          <p:cNvSpPr txBox="1"/>
          <p:nvPr/>
        </p:nvSpPr>
        <p:spPr>
          <a:xfrm>
            <a:off x="5876099" y="1511269"/>
            <a:ext cx="4999312" cy="253916"/>
          </a:xfrm>
          <a:prstGeom prst="rect">
            <a:avLst/>
          </a:prstGeom>
          <a:solidFill>
            <a:schemeClr val="tx1"/>
          </a:solidFill>
        </p:spPr>
        <p:txBody>
          <a:bodyPr wrap="square" rtlCol="0">
            <a:spAutoFit/>
          </a:bodyPr>
          <a:lstStyle/>
          <a:p>
            <a:pPr algn="ctr"/>
            <a:r>
              <a:rPr lang="en-US" sz="1050" b="1" dirty="0">
                <a:solidFill>
                  <a:schemeClr val="bg1">
                    <a:lumMod val="65000"/>
                    <a:lumOff val="35000"/>
                  </a:schemeClr>
                </a:solidFill>
              </a:rPr>
              <a:t>Covariance  Matrix</a:t>
            </a:r>
          </a:p>
        </p:txBody>
      </p:sp>
      <p:pic>
        <p:nvPicPr>
          <p:cNvPr id="34" name="Picture 33">
            <a:extLst>
              <a:ext uri="{FF2B5EF4-FFF2-40B4-BE49-F238E27FC236}">
                <a16:creationId xmlns:a16="http://schemas.microsoft.com/office/drawing/2014/main" id="{A7DB3344-964D-1B41-AB9B-6A56EC595800}"/>
              </a:ext>
            </a:extLst>
          </p:cNvPr>
          <p:cNvPicPr>
            <a:picLocks noChangeAspect="1"/>
          </p:cNvPicPr>
          <p:nvPr/>
        </p:nvPicPr>
        <p:blipFill>
          <a:blip r:embed="rId7"/>
          <a:stretch>
            <a:fillRect/>
          </a:stretch>
        </p:blipFill>
        <p:spPr>
          <a:xfrm>
            <a:off x="5876097" y="2978538"/>
            <a:ext cx="4999315" cy="1079500"/>
          </a:xfrm>
          <a:prstGeom prst="rect">
            <a:avLst/>
          </a:prstGeom>
        </p:spPr>
      </p:pic>
      <p:sp>
        <p:nvSpPr>
          <p:cNvPr id="35" name="TextBox 34">
            <a:extLst>
              <a:ext uri="{FF2B5EF4-FFF2-40B4-BE49-F238E27FC236}">
                <a16:creationId xmlns:a16="http://schemas.microsoft.com/office/drawing/2014/main" id="{D6FB7979-AC61-4447-AB02-2B815B548882}"/>
              </a:ext>
            </a:extLst>
          </p:cNvPr>
          <p:cNvSpPr txBox="1"/>
          <p:nvPr/>
        </p:nvSpPr>
        <p:spPr>
          <a:xfrm>
            <a:off x="5876097" y="2826826"/>
            <a:ext cx="4999315" cy="253916"/>
          </a:xfrm>
          <a:prstGeom prst="rect">
            <a:avLst/>
          </a:prstGeom>
          <a:solidFill>
            <a:schemeClr val="tx1"/>
          </a:solidFill>
        </p:spPr>
        <p:txBody>
          <a:bodyPr wrap="square" rtlCol="0">
            <a:spAutoFit/>
          </a:bodyPr>
          <a:lstStyle/>
          <a:p>
            <a:pPr algn="ctr"/>
            <a:r>
              <a:rPr lang="en-US" sz="1050" b="1" dirty="0">
                <a:solidFill>
                  <a:schemeClr val="bg1">
                    <a:lumMod val="65000"/>
                    <a:lumOff val="35000"/>
                  </a:schemeClr>
                </a:solidFill>
              </a:rPr>
              <a:t>Online Subset Covariance Matrix</a:t>
            </a:r>
          </a:p>
        </p:txBody>
      </p:sp>
      <p:sp>
        <p:nvSpPr>
          <p:cNvPr id="37" name="Rectangle 36">
            <a:extLst>
              <a:ext uri="{FF2B5EF4-FFF2-40B4-BE49-F238E27FC236}">
                <a16:creationId xmlns:a16="http://schemas.microsoft.com/office/drawing/2014/main" id="{5E55A036-4697-1A43-AB70-ADFAD11A666A}"/>
              </a:ext>
            </a:extLst>
          </p:cNvPr>
          <p:cNvSpPr/>
          <p:nvPr/>
        </p:nvSpPr>
        <p:spPr>
          <a:xfrm flipV="1">
            <a:off x="8980312" y="2227098"/>
            <a:ext cx="1031570" cy="147057"/>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7C6D93C-A68B-0440-828D-07964BA40481}"/>
              </a:ext>
            </a:extLst>
          </p:cNvPr>
          <p:cNvSpPr/>
          <p:nvPr/>
        </p:nvSpPr>
        <p:spPr>
          <a:xfrm flipV="1">
            <a:off x="8789791" y="3477986"/>
            <a:ext cx="1038660" cy="16571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6776CB7-4AD7-5F49-BAEE-1B3E7D833152}"/>
              </a:ext>
            </a:extLst>
          </p:cNvPr>
          <p:cNvSpPr/>
          <p:nvPr/>
        </p:nvSpPr>
        <p:spPr>
          <a:xfrm>
            <a:off x="8980311" y="2083297"/>
            <a:ext cx="1031570" cy="1470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FE39C4E-8B22-C44A-91DA-49B19B5773D4}"/>
              </a:ext>
            </a:extLst>
          </p:cNvPr>
          <p:cNvSpPr/>
          <p:nvPr/>
        </p:nvSpPr>
        <p:spPr>
          <a:xfrm>
            <a:off x="8796880" y="3336141"/>
            <a:ext cx="1031570" cy="1470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AF074DE-F4D8-C59F-8079-F727946304D4}"/>
              </a:ext>
            </a:extLst>
          </p:cNvPr>
          <p:cNvSpPr/>
          <p:nvPr/>
        </p:nvSpPr>
        <p:spPr>
          <a:xfrm>
            <a:off x="4135734" y="2520060"/>
            <a:ext cx="715618" cy="135893"/>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42F7222-7AB5-C07C-0850-FC22319F3423}"/>
              </a:ext>
            </a:extLst>
          </p:cNvPr>
          <p:cNvSpPr/>
          <p:nvPr/>
        </p:nvSpPr>
        <p:spPr>
          <a:xfrm>
            <a:off x="8980312" y="2520813"/>
            <a:ext cx="1006114" cy="171454"/>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C98CBA5-820B-FE3C-FE86-3F5B5D00E598}"/>
              </a:ext>
            </a:extLst>
          </p:cNvPr>
          <p:cNvSpPr/>
          <p:nvPr/>
        </p:nvSpPr>
        <p:spPr>
          <a:xfrm>
            <a:off x="3955908" y="3789657"/>
            <a:ext cx="715618" cy="135893"/>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304FB8-1D2A-0F5D-4157-01DE7920A9C6}"/>
              </a:ext>
            </a:extLst>
          </p:cNvPr>
          <p:cNvSpPr/>
          <p:nvPr/>
        </p:nvSpPr>
        <p:spPr>
          <a:xfrm>
            <a:off x="8789790" y="3807525"/>
            <a:ext cx="1031570" cy="147057"/>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808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C33B-4F5F-E140-AEF9-9AD011D37F81}"/>
              </a:ext>
            </a:extLst>
          </p:cNvPr>
          <p:cNvSpPr>
            <a:spLocks noGrp="1"/>
          </p:cNvSpPr>
          <p:nvPr>
            <p:ph type="title"/>
          </p:nvPr>
        </p:nvSpPr>
        <p:spPr>
          <a:xfrm>
            <a:off x="7496822" y="525901"/>
            <a:ext cx="3967222" cy="802105"/>
          </a:xfrm>
        </p:spPr>
        <p:txBody>
          <a:bodyPr>
            <a:normAutofit fontScale="90000"/>
          </a:bodyPr>
          <a:lstStyle/>
          <a:p>
            <a:r>
              <a:rPr lang="en-US" dirty="0"/>
              <a:t>Bivariate matrix </a:t>
            </a:r>
          </a:p>
        </p:txBody>
      </p:sp>
      <p:sp>
        <p:nvSpPr>
          <p:cNvPr id="3" name="Content Placeholder 2">
            <a:extLst>
              <a:ext uri="{FF2B5EF4-FFF2-40B4-BE49-F238E27FC236}">
                <a16:creationId xmlns:a16="http://schemas.microsoft.com/office/drawing/2014/main" id="{E4CD7DA6-3DFB-CF40-BA10-B91C37E02515}"/>
              </a:ext>
            </a:extLst>
          </p:cNvPr>
          <p:cNvSpPr>
            <a:spLocks noGrp="1"/>
          </p:cNvSpPr>
          <p:nvPr>
            <p:ph idx="1"/>
          </p:nvPr>
        </p:nvSpPr>
        <p:spPr>
          <a:xfrm>
            <a:off x="7496822" y="1678358"/>
            <a:ext cx="3750298" cy="5013980"/>
          </a:xfrm>
        </p:spPr>
        <p:txBody>
          <a:bodyPr>
            <a:noAutofit/>
          </a:bodyPr>
          <a:lstStyle/>
          <a:p>
            <a:pPr marL="349250" lvl="7" indent="-357188" algn="just"/>
            <a:r>
              <a:rPr lang="en-MY" sz="2000" dirty="0"/>
              <a:t>Visually, one could observe a </a:t>
            </a:r>
            <a:r>
              <a:rPr lang="en-MY" sz="2000" dirty="0">
                <a:highlight>
                  <a:srgbClr val="00FF00"/>
                </a:highlight>
              </a:rPr>
              <a:t>positive</a:t>
            </a:r>
            <a:r>
              <a:rPr lang="en-MY" sz="2000" dirty="0"/>
              <a:t> correlation between the region and the amount spend </a:t>
            </a:r>
          </a:p>
          <a:p>
            <a:pPr marL="349250" lvl="7" indent="-357188" algn="just"/>
            <a:r>
              <a:rPr lang="en-MY" sz="2000" dirty="0"/>
              <a:t>There is </a:t>
            </a:r>
            <a:r>
              <a:rPr lang="en-MY" sz="2000" dirty="0">
                <a:highlight>
                  <a:srgbClr val="FF0000"/>
                </a:highlight>
              </a:rPr>
              <a:t>negative</a:t>
            </a:r>
            <a:r>
              <a:rPr lang="en-MY" sz="2000" dirty="0"/>
              <a:t> correlation between the buyers’ age and the amount spend per transaction. Such correlation is even stronger in the Online transactions. </a:t>
            </a:r>
          </a:p>
          <a:p>
            <a:pPr marL="349250" lvl="7" indent="-357188" algn="just"/>
            <a:endParaRPr lang="en-MY" sz="2000" dirty="0"/>
          </a:p>
          <a:p>
            <a:pPr marL="3657600" lvl="8" indent="0" algn="just">
              <a:buNone/>
            </a:pPr>
            <a:endParaRPr lang="en-MY" sz="2000" dirty="0"/>
          </a:p>
          <a:p>
            <a:pPr marL="0" indent="0" algn="just">
              <a:buNone/>
            </a:pPr>
            <a:endParaRPr lang="en-MY" b="1" dirty="0"/>
          </a:p>
          <a:p>
            <a:pPr marL="0" indent="0" algn="just">
              <a:buNone/>
            </a:pPr>
            <a:endParaRPr lang="en-MY" dirty="0"/>
          </a:p>
        </p:txBody>
      </p:sp>
      <p:sp>
        <p:nvSpPr>
          <p:cNvPr id="31" name="Rectangle 30">
            <a:extLst>
              <a:ext uri="{FF2B5EF4-FFF2-40B4-BE49-F238E27FC236}">
                <a16:creationId xmlns:a16="http://schemas.microsoft.com/office/drawing/2014/main" id="{DF273676-F248-AD40-9C51-CA514F97D29F}"/>
              </a:ext>
            </a:extLst>
          </p:cNvPr>
          <p:cNvSpPr/>
          <p:nvPr/>
        </p:nvSpPr>
        <p:spPr>
          <a:xfrm>
            <a:off x="5971588" y="7240269"/>
            <a:ext cx="1881808" cy="28871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1C9619B2-C472-D4CB-B58F-B5694D592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72" y="707880"/>
            <a:ext cx="6491476" cy="598445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E7C6D93C-A68B-0440-828D-07964BA40481}"/>
              </a:ext>
            </a:extLst>
          </p:cNvPr>
          <p:cNvSpPr/>
          <p:nvPr/>
        </p:nvSpPr>
        <p:spPr>
          <a:xfrm flipV="1">
            <a:off x="2688610" y="3596337"/>
            <a:ext cx="1296536" cy="1371447"/>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304FB8-1D2A-0F5D-4157-01DE7920A9C6}"/>
              </a:ext>
            </a:extLst>
          </p:cNvPr>
          <p:cNvSpPr/>
          <p:nvPr/>
        </p:nvSpPr>
        <p:spPr>
          <a:xfrm>
            <a:off x="5472753" y="3553052"/>
            <a:ext cx="1296536" cy="1371447"/>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FE39C4E-8B22-C44A-91DA-49B19B5773D4}"/>
              </a:ext>
            </a:extLst>
          </p:cNvPr>
          <p:cNvSpPr/>
          <p:nvPr/>
        </p:nvSpPr>
        <p:spPr>
          <a:xfrm>
            <a:off x="1288150" y="3596336"/>
            <a:ext cx="1296536" cy="13714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454BBDE-4D07-F19C-CAD9-1B5297736DA0}"/>
              </a:ext>
            </a:extLst>
          </p:cNvPr>
          <p:cNvSpPr txBox="1"/>
          <p:nvPr/>
        </p:nvSpPr>
        <p:spPr>
          <a:xfrm>
            <a:off x="7934754" y="1364682"/>
            <a:ext cx="3091357" cy="276999"/>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Sale Type  : </a:t>
            </a:r>
            <a:r>
              <a:rPr lang="en-US" sz="1200" b="1" dirty="0">
                <a:solidFill>
                  <a:schemeClr val="accent5">
                    <a:lumMod val="50000"/>
                  </a:schemeClr>
                </a:solidFill>
              </a:rPr>
              <a:t>0 = Online </a:t>
            </a:r>
            <a:r>
              <a:rPr lang="en-US" sz="1200" b="1" dirty="0">
                <a:solidFill>
                  <a:schemeClr val="bg1">
                    <a:lumMod val="95000"/>
                    <a:lumOff val="5000"/>
                  </a:schemeClr>
                </a:solidFill>
              </a:rPr>
              <a:t>    </a:t>
            </a:r>
            <a:r>
              <a:rPr lang="en-US" sz="1200" dirty="0">
                <a:solidFill>
                  <a:schemeClr val="accent2">
                    <a:lumMod val="50000"/>
                  </a:schemeClr>
                </a:solidFill>
              </a:rPr>
              <a:t>1 = In-Store</a:t>
            </a:r>
          </a:p>
        </p:txBody>
      </p:sp>
    </p:spTree>
    <p:extLst>
      <p:ext uri="{BB962C8B-B14F-4D97-AF65-F5344CB8AC3E}">
        <p14:creationId xmlns:p14="http://schemas.microsoft.com/office/powerpoint/2010/main" val="2891682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A1BBAB5-5390-DE2A-9F24-A1CAB60BC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050" y="1192177"/>
            <a:ext cx="8247469" cy="24242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FDC33B-4F5F-E140-AEF9-9AD011D37F81}"/>
              </a:ext>
            </a:extLst>
          </p:cNvPr>
          <p:cNvSpPr>
            <a:spLocks noGrp="1"/>
          </p:cNvSpPr>
          <p:nvPr>
            <p:ph type="title"/>
          </p:nvPr>
        </p:nvSpPr>
        <p:spPr>
          <a:xfrm>
            <a:off x="792050" y="315592"/>
            <a:ext cx="11395060" cy="802105"/>
          </a:xfrm>
        </p:spPr>
        <p:txBody>
          <a:bodyPr>
            <a:normAutofit/>
          </a:bodyPr>
          <a:lstStyle/>
          <a:p>
            <a:r>
              <a:rPr lang="en-US" sz="3200" dirty="0"/>
              <a:t>Buyer’s Age and Amount Spend relationship</a:t>
            </a:r>
          </a:p>
        </p:txBody>
      </p:sp>
      <p:sp>
        <p:nvSpPr>
          <p:cNvPr id="3" name="Content Placeholder 2">
            <a:extLst>
              <a:ext uri="{FF2B5EF4-FFF2-40B4-BE49-F238E27FC236}">
                <a16:creationId xmlns:a16="http://schemas.microsoft.com/office/drawing/2014/main" id="{E4CD7DA6-3DFB-CF40-BA10-B91C37E02515}"/>
              </a:ext>
            </a:extLst>
          </p:cNvPr>
          <p:cNvSpPr>
            <a:spLocks noGrp="1"/>
          </p:cNvSpPr>
          <p:nvPr>
            <p:ph idx="1"/>
          </p:nvPr>
        </p:nvSpPr>
        <p:spPr>
          <a:xfrm>
            <a:off x="9204159" y="1967023"/>
            <a:ext cx="2621828" cy="4455512"/>
          </a:xfrm>
        </p:spPr>
        <p:txBody>
          <a:bodyPr>
            <a:noAutofit/>
          </a:bodyPr>
          <a:lstStyle/>
          <a:p>
            <a:r>
              <a:rPr lang="en-MY" dirty="0"/>
              <a:t>Adjust the marketing strategy to target 20 - 60 yrs. Population in all regions</a:t>
            </a:r>
          </a:p>
        </p:txBody>
      </p:sp>
      <p:sp>
        <p:nvSpPr>
          <p:cNvPr id="27" name="Oval 26">
            <a:extLst>
              <a:ext uri="{FF2B5EF4-FFF2-40B4-BE49-F238E27FC236}">
                <a16:creationId xmlns:a16="http://schemas.microsoft.com/office/drawing/2014/main" id="{455D31EC-623C-7C4D-8349-BB96F1527D82}"/>
              </a:ext>
            </a:extLst>
          </p:cNvPr>
          <p:cNvSpPr/>
          <p:nvPr/>
        </p:nvSpPr>
        <p:spPr>
          <a:xfrm>
            <a:off x="1268680" y="1489651"/>
            <a:ext cx="1144911" cy="477372"/>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D6E9610-5DD7-AC49-AFA4-DDAF43950529}"/>
              </a:ext>
            </a:extLst>
          </p:cNvPr>
          <p:cNvSpPr/>
          <p:nvPr/>
        </p:nvSpPr>
        <p:spPr>
          <a:xfrm>
            <a:off x="8056961" y="6881543"/>
            <a:ext cx="123501" cy="1826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F3E62BC-ABDB-2741-A249-45119E6136A6}"/>
              </a:ext>
            </a:extLst>
          </p:cNvPr>
          <p:cNvSpPr/>
          <p:nvPr/>
        </p:nvSpPr>
        <p:spPr>
          <a:xfrm>
            <a:off x="10663763" y="6868104"/>
            <a:ext cx="165652" cy="261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6216E46-BC3F-0449-822D-54BD96B9B43D}"/>
              </a:ext>
            </a:extLst>
          </p:cNvPr>
          <p:cNvSpPr/>
          <p:nvPr/>
        </p:nvSpPr>
        <p:spPr>
          <a:xfrm>
            <a:off x="9777135" y="6861685"/>
            <a:ext cx="165652" cy="261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17C5EF8-E19D-5E40-BABA-BDC9AE461286}"/>
              </a:ext>
            </a:extLst>
          </p:cNvPr>
          <p:cNvSpPr/>
          <p:nvPr/>
        </p:nvSpPr>
        <p:spPr>
          <a:xfrm>
            <a:off x="8878739" y="6848661"/>
            <a:ext cx="165652" cy="261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99F4D5A-0E48-8FD5-90A1-6774C3AB3925}"/>
              </a:ext>
            </a:extLst>
          </p:cNvPr>
          <p:cNvSpPr txBox="1"/>
          <p:nvPr/>
        </p:nvSpPr>
        <p:spPr>
          <a:xfrm>
            <a:off x="5092993" y="3678454"/>
            <a:ext cx="3946525" cy="276999"/>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Sale Type  : </a:t>
            </a:r>
            <a:r>
              <a:rPr lang="en-US" sz="1200" b="1" dirty="0">
                <a:solidFill>
                  <a:schemeClr val="accent5">
                    <a:lumMod val="50000"/>
                  </a:schemeClr>
                </a:solidFill>
              </a:rPr>
              <a:t>0 = Online </a:t>
            </a:r>
            <a:r>
              <a:rPr lang="en-US" sz="1200" b="1" dirty="0">
                <a:solidFill>
                  <a:schemeClr val="bg1">
                    <a:lumMod val="95000"/>
                    <a:lumOff val="5000"/>
                  </a:schemeClr>
                </a:solidFill>
              </a:rPr>
              <a:t>    </a:t>
            </a:r>
            <a:r>
              <a:rPr lang="en-US" sz="1200" dirty="0">
                <a:solidFill>
                  <a:schemeClr val="accent2">
                    <a:lumMod val="50000"/>
                  </a:schemeClr>
                </a:solidFill>
              </a:rPr>
              <a:t>1 = In-Store</a:t>
            </a:r>
          </a:p>
        </p:txBody>
      </p:sp>
      <p:sp>
        <p:nvSpPr>
          <p:cNvPr id="11" name="TextBox 10">
            <a:extLst>
              <a:ext uri="{FF2B5EF4-FFF2-40B4-BE49-F238E27FC236}">
                <a16:creationId xmlns:a16="http://schemas.microsoft.com/office/drawing/2014/main" id="{52CE1A04-5835-0CBF-A6D4-C2A061455C8B}"/>
              </a:ext>
            </a:extLst>
          </p:cNvPr>
          <p:cNvSpPr txBox="1"/>
          <p:nvPr/>
        </p:nvSpPr>
        <p:spPr>
          <a:xfrm>
            <a:off x="792050" y="3681396"/>
            <a:ext cx="4300943" cy="276999"/>
          </a:xfrm>
          <a:prstGeom prst="rect">
            <a:avLst/>
          </a:prstGeom>
          <a:solidFill>
            <a:schemeClr val="tx1"/>
          </a:solidFill>
        </p:spPr>
        <p:txBody>
          <a:bodyPr wrap="square" rtlCol="0">
            <a:spAutoFit/>
          </a:bodyPr>
          <a:lstStyle/>
          <a:p>
            <a:pPr algn="ctr"/>
            <a:r>
              <a:rPr lang="en-US" sz="1200" dirty="0">
                <a:solidFill>
                  <a:schemeClr val="bg1">
                    <a:lumMod val="95000"/>
                    <a:lumOff val="5000"/>
                  </a:schemeClr>
                </a:solidFill>
              </a:rPr>
              <a:t> Regions:  1 North      2 South       3 East      4 West</a:t>
            </a:r>
            <a:r>
              <a:rPr lang="en-US" sz="1200" dirty="0"/>
              <a:t> </a:t>
            </a:r>
          </a:p>
        </p:txBody>
      </p:sp>
      <p:pic>
        <p:nvPicPr>
          <p:cNvPr id="4100" name="Picture 4">
            <a:extLst>
              <a:ext uri="{FF2B5EF4-FFF2-40B4-BE49-F238E27FC236}">
                <a16:creationId xmlns:a16="http://schemas.microsoft.com/office/drawing/2014/main" id="{C82F7935-BC9F-6B1B-E289-BB4F8F2A3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050" y="4087565"/>
            <a:ext cx="8240054" cy="242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073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C33B-4F5F-E140-AEF9-9AD011D37F81}"/>
              </a:ext>
            </a:extLst>
          </p:cNvPr>
          <p:cNvSpPr>
            <a:spLocks noGrp="1"/>
          </p:cNvSpPr>
          <p:nvPr>
            <p:ph type="title"/>
          </p:nvPr>
        </p:nvSpPr>
        <p:spPr>
          <a:xfrm>
            <a:off x="727730" y="480762"/>
            <a:ext cx="11395060" cy="802105"/>
          </a:xfrm>
        </p:spPr>
        <p:txBody>
          <a:bodyPr>
            <a:normAutofit fontScale="90000"/>
          </a:bodyPr>
          <a:lstStyle/>
          <a:p>
            <a:r>
              <a:rPr lang="en-US" dirty="0"/>
              <a:t>Buyer’s Age and Amount Spend relationship</a:t>
            </a:r>
          </a:p>
        </p:txBody>
      </p:sp>
      <p:pic>
        <p:nvPicPr>
          <p:cNvPr id="4" name="Picture 3">
            <a:extLst>
              <a:ext uri="{FF2B5EF4-FFF2-40B4-BE49-F238E27FC236}">
                <a16:creationId xmlns:a16="http://schemas.microsoft.com/office/drawing/2014/main" id="{DD59C54A-CA2D-B440-9267-30D0AAF69B66}"/>
              </a:ext>
            </a:extLst>
          </p:cNvPr>
          <p:cNvPicPr>
            <a:picLocks noChangeAspect="1"/>
          </p:cNvPicPr>
          <p:nvPr/>
        </p:nvPicPr>
        <p:blipFill>
          <a:blip r:embed="rId3"/>
          <a:stretch>
            <a:fillRect/>
          </a:stretch>
        </p:blipFill>
        <p:spPr>
          <a:xfrm>
            <a:off x="4178251" y="3643677"/>
            <a:ext cx="3394386" cy="2279263"/>
          </a:xfrm>
          <a:prstGeom prst="rect">
            <a:avLst/>
          </a:prstGeom>
        </p:spPr>
      </p:pic>
      <p:pic>
        <p:nvPicPr>
          <p:cNvPr id="5" name="Picture 4">
            <a:extLst>
              <a:ext uri="{FF2B5EF4-FFF2-40B4-BE49-F238E27FC236}">
                <a16:creationId xmlns:a16="http://schemas.microsoft.com/office/drawing/2014/main" id="{15D9CDB5-8D3E-4C40-AA6A-C3177264815D}"/>
              </a:ext>
            </a:extLst>
          </p:cNvPr>
          <p:cNvPicPr>
            <a:picLocks noChangeAspect="1"/>
          </p:cNvPicPr>
          <p:nvPr/>
        </p:nvPicPr>
        <p:blipFill rotWithShape="1">
          <a:blip r:embed="rId4"/>
          <a:srcRect b="2520"/>
          <a:stretch/>
        </p:blipFill>
        <p:spPr>
          <a:xfrm>
            <a:off x="7669519" y="3650510"/>
            <a:ext cx="3279861" cy="2263185"/>
          </a:xfrm>
          <a:prstGeom prst="rect">
            <a:avLst/>
          </a:prstGeom>
        </p:spPr>
      </p:pic>
      <p:pic>
        <p:nvPicPr>
          <p:cNvPr id="6" name="Picture 5">
            <a:extLst>
              <a:ext uri="{FF2B5EF4-FFF2-40B4-BE49-F238E27FC236}">
                <a16:creationId xmlns:a16="http://schemas.microsoft.com/office/drawing/2014/main" id="{603E6067-7478-7444-8E61-693EC9CD824F}"/>
              </a:ext>
            </a:extLst>
          </p:cNvPr>
          <p:cNvPicPr>
            <a:picLocks noChangeAspect="1"/>
          </p:cNvPicPr>
          <p:nvPr/>
        </p:nvPicPr>
        <p:blipFill>
          <a:blip r:embed="rId5"/>
          <a:stretch>
            <a:fillRect/>
          </a:stretch>
        </p:blipFill>
        <p:spPr>
          <a:xfrm>
            <a:off x="4152225" y="1264359"/>
            <a:ext cx="3394386" cy="2287257"/>
          </a:xfrm>
          <a:prstGeom prst="rect">
            <a:avLst/>
          </a:prstGeom>
        </p:spPr>
      </p:pic>
      <p:pic>
        <p:nvPicPr>
          <p:cNvPr id="23" name="Picture 22">
            <a:extLst>
              <a:ext uri="{FF2B5EF4-FFF2-40B4-BE49-F238E27FC236}">
                <a16:creationId xmlns:a16="http://schemas.microsoft.com/office/drawing/2014/main" id="{44491F10-F55C-D545-AB9A-C787DC9D7C20}"/>
              </a:ext>
            </a:extLst>
          </p:cNvPr>
          <p:cNvPicPr>
            <a:picLocks noChangeAspect="1"/>
          </p:cNvPicPr>
          <p:nvPr/>
        </p:nvPicPr>
        <p:blipFill>
          <a:blip r:embed="rId6"/>
          <a:stretch>
            <a:fillRect/>
          </a:stretch>
        </p:blipFill>
        <p:spPr>
          <a:xfrm>
            <a:off x="7634809" y="1270778"/>
            <a:ext cx="3279861" cy="2287257"/>
          </a:xfrm>
          <a:prstGeom prst="rect">
            <a:avLst/>
          </a:prstGeom>
        </p:spPr>
      </p:pic>
      <p:sp>
        <p:nvSpPr>
          <p:cNvPr id="21" name="TextBox 20">
            <a:extLst>
              <a:ext uri="{FF2B5EF4-FFF2-40B4-BE49-F238E27FC236}">
                <a16:creationId xmlns:a16="http://schemas.microsoft.com/office/drawing/2014/main" id="{F14DD714-DF9C-994C-9DC5-E8D2682749B7}"/>
              </a:ext>
            </a:extLst>
          </p:cNvPr>
          <p:cNvSpPr txBox="1"/>
          <p:nvPr/>
        </p:nvSpPr>
        <p:spPr>
          <a:xfrm>
            <a:off x="893091" y="3643575"/>
            <a:ext cx="3205647" cy="253916"/>
          </a:xfrm>
          <a:prstGeom prst="rect">
            <a:avLst/>
          </a:prstGeom>
          <a:solidFill>
            <a:schemeClr val="tx1"/>
          </a:solidFill>
        </p:spPr>
        <p:txBody>
          <a:bodyPr wrap="square" rtlCol="0">
            <a:spAutoFit/>
          </a:bodyPr>
          <a:lstStyle/>
          <a:p>
            <a:pPr algn="ctr"/>
            <a:r>
              <a:rPr lang="en-US" sz="1050" b="1" dirty="0">
                <a:solidFill>
                  <a:schemeClr val="bg1">
                    <a:lumMod val="65000"/>
                    <a:lumOff val="35000"/>
                  </a:schemeClr>
                </a:solidFill>
              </a:rPr>
              <a:t>Transactions Amount vs. Age</a:t>
            </a:r>
          </a:p>
        </p:txBody>
      </p:sp>
      <p:pic>
        <p:nvPicPr>
          <p:cNvPr id="16" name="Picture 15">
            <a:extLst>
              <a:ext uri="{FF2B5EF4-FFF2-40B4-BE49-F238E27FC236}">
                <a16:creationId xmlns:a16="http://schemas.microsoft.com/office/drawing/2014/main" id="{3504C243-615B-7044-A654-D114F150667B}"/>
              </a:ext>
            </a:extLst>
          </p:cNvPr>
          <p:cNvPicPr>
            <a:picLocks noChangeAspect="1"/>
          </p:cNvPicPr>
          <p:nvPr/>
        </p:nvPicPr>
        <p:blipFill rotWithShape="1">
          <a:blip r:embed="rId7"/>
          <a:srcRect b="3618"/>
          <a:stretch/>
        </p:blipFill>
        <p:spPr>
          <a:xfrm>
            <a:off x="876961" y="1490061"/>
            <a:ext cx="3187067" cy="2074291"/>
          </a:xfrm>
          <a:prstGeom prst="rect">
            <a:avLst/>
          </a:prstGeom>
        </p:spPr>
      </p:pic>
      <p:sp>
        <p:nvSpPr>
          <p:cNvPr id="22" name="TextBox 21">
            <a:extLst>
              <a:ext uri="{FF2B5EF4-FFF2-40B4-BE49-F238E27FC236}">
                <a16:creationId xmlns:a16="http://schemas.microsoft.com/office/drawing/2014/main" id="{E41EA326-B19B-4643-8578-B03D53095F88}"/>
              </a:ext>
            </a:extLst>
          </p:cNvPr>
          <p:cNvSpPr txBox="1"/>
          <p:nvPr/>
        </p:nvSpPr>
        <p:spPr>
          <a:xfrm>
            <a:off x="871633" y="1270778"/>
            <a:ext cx="3196357" cy="261610"/>
          </a:xfrm>
          <a:prstGeom prst="rect">
            <a:avLst/>
          </a:prstGeom>
          <a:solidFill>
            <a:schemeClr val="tx1"/>
          </a:solidFill>
        </p:spPr>
        <p:txBody>
          <a:bodyPr wrap="square" rtlCol="0">
            <a:spAutoFit/>
          </a:bodyPr>
          <a:lstStyle/>
          <a:p>
            <a:pPr algn="ctr"/>
            <a:r>
              <a:rPr lang="en-US" sz="1050" b="1" dirty="0">
                <a:solidFill>
                  <a:schemeClr val="bg1">
                    <a:lumMod val="65000"/>
                    <a:lumOff val="35000"/>
                  </a:schemeClr>
                </a:solidFill>
              </a:rPr>
              <a:t>Online Transactions Amount vs. Age</a:t>
            </a:r>
          </a:p>
        </p:txBody>
      </p:sp>
      <p:pic>
        <p:nvPicPr>
          <p:cNvPr id="9" name="Picture 8">
            <a:extLst>
              <a:ext uri="{FF2B5EF4-FFF2-40B4-BE49-F238E27FC236}">
                <a16:creationId xmlns:a16="http://schemas.microsoft.com/office/drawing/2014/main" id="{C2E8BFF7-8400-3140-AC37-C4AC5C8646C8}"/>
              </a:ext>
            </a:extLst>
          </p:cNvPr>
          <p:cNvPicPr>
            <a:picLocks noChangeAspect="1"/>
          </p:cNvPicPr>
          <p:nvPr/>
        </p:nvPicPr>
        <p:blipFill rotWithShape="1">
          <a:blip r:embed="rId8"/>
          <a:srcRect t="1010" b="4965"/>
          <a:stretch/>
        </p:blipFill>
        <p:spPr>
          <a:xfrm>
            <a:off x="893091" y="3814860"/>
            <a:ext cx="3196357" cy="2085322"/>
          </a:xfrm>
          <a:prstGeom prst="rect">
            <a:avLst/>
          </a:prstGeom>
        </p:spPr>
      </p:pic>
      <p:sp>
        <p:nvSpPr>
          <p:cNvPr id="26" name="Oval 25">
            <a:extLst>
              <a:ext uri="{FF2B5EF4-FFF2-40B4-BE49-F238E27FC236}">
                <a16:creationId xmlns:a16="http://schemas.microsoft.com/office/drawing/2014/main" id="{651527FE-99D0-7940-8D3A-1FCA18E250C8}"/>
              </a:ext>
            </a:extLst>
          </p:cNvPr>
          <p:cNvSpPr/>
          <p:nvPr/>
        </p:nvSpPr>
        <p:spPr>
          <a:xfrm>
            <a:off x="1338469" y="1595512"/>
            <a:ext cx="530087" cy="47737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55D31EC-623C-7C4D-8349-BB96F1527D82}"/>
              </a:ext>
            </a:extLst>
          </p:cNvPr>
          <p:cNvSpPr/>
          <p:nvPr/>
        </p:nvSpPr>
        <p:spPr>
          <a:xfrm>
            <a:off x="1815547" y="2161332"/>
            <a:ext cx="1258957" cy="477372"/>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4FFD838-F2C2-6148-B2AE-3F63BB51A156}"/>
              </a:ext>
            </a:extLst>
          </p:cNvPr>
          <p:cNvSpPr/>
          <p:nvPr/>
        </p:nvSpPr>
        <p:spPr>
          <a:xfrm>
            <a:off x="4636432" y="3302661"/>
            <a:ext cx="145773" cy="1292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276BDE37-759B-7841-92AA-4C2A3C05B6F5}"/>
              </a:ext>
            </a:extLst>
          </p:cNvPr>
          <p:cNvPicPr>
            <a:picLocks noChangeAspect="1"/>
          </p:cNvPicPr>
          <p:nvPr/>
        </p:nvPicPr>
        <p:blipFill>
          <a:blip r:embed="rId9"/>
          <a:stretch>
            <a:fillRect/>
          </a:stretch>
        </p:blipFill>
        <p:spPr>
          <a:xfrm>
            <a:off x="6019800" y="3365500"/>
            <a:ext cx="152400" cy="127000"/>
          </a:xfrm>
          <a:prstGeom prst="rect">
            <a:avLst/>
          </a:prstGeom>
        </p:spPr>
      </p:pic>
      <p:sp>
        <p:nvSpPr>
          <p:cNvPr id="31" name="Rectangle 30">
            <a:extLst>
              <a:ext uri="{FF2B5EF4-FFF2-40B4-BE49-F238E27FC236}">
                <a16:creationId xmlns:a16="http://schemas.microsoft.com/office/drawing/2014/main" id="{B5533F9B-58ED-9546-A344-0029C04B75ED}"/>
              </a:ext>
            </a:extLst>
          </p:cNvPr>
          <p:cNvSpPr/>
          <p:nvPr/>
        </p:nvSpPr>
        <p:spPr>
          <a:xfrm flipH="1" flipV="1">
            <a:off x="6352374" y="3297031"/>
            <a:ext cx="145773" cy="1755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3FED1BF-00D5-4648-9318-8100CE87AAE2}"/>
              </a:ext>
            </a:extLst>
          </p:cNvPr>
          <p:cNvSpPr/>
          <p:nvPr/>
        </p:nvSpPr>
        <p:spPr>
          <a:xfrm>
            <a:off x="5486401" y="3297031"/>
            <a:ext cx="145773" cy="1292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292CFA5-414D-DD41-9A91-176CF6F4E45D}"/>
              </a:ext>
            </a:extLst>
          </p:cNvPr>
          <p:cNvSpPr/>
          <p:nvPr/>
        </p:nvSpPr>
        <p:spPr>
          <a:xfrm>
            <a:off x="7264022" y="3291505"/>
            <a:ext cx="145773" cy="1292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D6E9610-5DD7-AC49-AFA4-DDAF43950529}"/>
              </a:ext>
            </a:extLst>
          </p:cNvPr>
          <p:cNvSpPr/>
          <p:nvPr/>
        </p:nvSpPr>
        <p:spPr>
          <a:xfrm>
            <a:off x="8019038" y="3309865"/>
            <a:ext cx="123501" cy="1826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F3E62BC-ABDB-2741-A249-45119E6136A6}"/>
              </a:ext>
            </a:extLst>
          </p:cNvPr>
          <p:cNvSpPr/>
          <p:nvPr/>
        </p:nvSpPr>
        <p:spPr>
          <a:xfrm>
            <a:off x="10625840" y="3296426"/>
            <a:ext cx="165652" cy="261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6216E46-BC3F-0449-822D-54BD96B9B43D}"/>
              </a:ext>
            </a:extLst>
          </p:cNvPr>
          <p:cNvSpPr/>
          <p:nvPr/>
        </p:nvSpPr>
        <p:spPr>
          <a:xfrm>
            <a:off x="9739212" y="3290007"/>
            <a:ext cx="165652" cy="261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C0F1254-A815-1243-9A69-3AB8AAED3F7B}"/>
              </a:ext>
            </a:extLst>
          </p:cNvPr>
          <p:cNvSpPr/>
          <p:nvPr/>
        </p:nvSpPr>
        <p:spPr>
          <a:xfrm>
            <a:off x="5526157" y="1351719"/>
            <a:ext cx="145773" cy="1292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52704A3-E850-0748-A42B-0924D4A3B20C}"/>
              </a:ext>
            </a:extLst>
          </p:cNvPr>
          <p:cNvSpPr/>
          <p:nvPr/>
        </p:nvSpPr>
        <p:spPr>
          <a:xfrm>
            <a:off x="6520718" y="5661331"/>
            <a:ext cx="165652" cy="261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17C5EF8-E19D-5E40-BABA-BDC9AE461286}"/>
              </a:ext>
            </a:extLst>
          </p:cNvPr>
          <p:cNvSpPr/>
          <p:nvPr/>
        </p:nvSpPr>
        <p:spPr>
          <a:xfrm>
            <a:off x="8840816" y="3276983"/>
            <a:ext cx="165652" cy="261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5FA080A-8702-6F46-97D1-9712126CA93D}"/>
              </a:ext>
            </a:extLst>
          </p:cNvPr>
          <p:cNvSpPr/>
          <p:nvPr/>
        </p:nvSpPr>
        <p:spPr>
          <a:xfrm>
            <a:off x="4684299" y="5692904"/>
            <a:ext cx="82826" cy="185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DFEDDC2-423A-8E47-AD26-28FC5683F2BA}"/>
              </a:ext>
            </a:extLst>
          </p:cNvPr>
          <p:cNvSpPr/>
          <p:nvPr/>
        </p:nvSpPr>
        <p:spPr>
          <a:xfrm>
            <a:off x="5906322" y="5667208"/>
            <a:ext cx="165652" cy="261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E4343AD-0824-4D41-8924-93417EE5940B}"/>
              </a:ext>
            </a:extLst>
          </p:cNvPr>
          <p:cNvSpPr/>
          <p:nvPr/>
        </p:nvSpPr>
        <p:spPr>
          <a:xfrm>
            <a:off x="7165292" y="5654609"/>
            <a:ext cx="165652" cy="261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2CE7C22-2D91-D844-A740-5637AA1F6880}"/>
              </a:ext>
            </a:extLst>
          </p:cNvPr>
          <p:cNvSpPr/>
          <p:nvPr/>
        </p:nvSpPr>
        <p:spPr>
          <a:xfrm>
            <a:off x="5268878" y="5667208"/>
            <a:ext cx="99391" cy="200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4C8C5AE-6EAB-3D4D-B7C7-EF44486E3E91}"/>
              </a:ext>
            </a:extLst>
          </p:cNvPr>
          <p:cNvSpPr/>
          <p:nvPr/>
        </p:nvSpPr>
        <p:spPr>
          <a:xfrm>
            <a:off x="4576742" y="5661330"/>
            <a:ext cx="165652" cy="261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4B6A828-38AD-0A40-86E3-FCD06B7E2463}"/>
              </a:ext>
            </a:extLst>
          </p:cNvPr>
          <p:cNvSpPr/>
          <p:nvPr/>
        </p:nvSpPr>
        <p:spPr>
          <a:xfrm>
            <a:off x="8045548" y="5692904"/>
            <a:ext cx="96991" cy="2086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6F18C42-C8DB-A646-83A5-049AD983A153}"/>
              </a:ext>
            </a:extLst>
          </p:cNvPr>
          <p:cNvSpPr/>
          <p:nvPr/>
        </p:nvSpPr>
        <p:spPr>
          <a:xfrm>
            <a:off x="8725086" y="5636856"/>
            <a:ext cx="115730" cy="263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0F83171-78E8-2044-AEF5-EBC06236172A}"/>
              </a:ext>
            </a:extLst>
          </p:cNvPr>
          <p:cNvSpPr/>
          <p:nvPr/>
        </p:nvSpPr>
        <p:spPr>
          <a:xfrm>
            <a:off x="9340537" y="5638573"/>
            <a:ext cx="165652" cy="261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D56CBA8-3EF2-5B4C-83CB-3E491CA82A0D}"/>
              </a:ext>
            </a:extLst>
          </p:cNvPr>
          <p:cNvSpPr/>
          <p:nvPr/>
        </p:nvSpPr>
        <p:spPr>
          <a:xfrm>
            <a:off x="10005910" y="5646629"/>
            <a:ext cx="165652" cy="261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B3DEAE9-5325-DB42-AE5B-D55B435A11C1}"/>
              </a:ext>
            </a:extLst>
          </p:cNvPr>
          <p:cNvSpPr/>
          <p:nvPr/>
        </p:nvSpPr>
        <p:spPr>
          <a:xfrm>
            <a:off x="10676547" y="5701930"/>
            <a:ext cx="101693" cy="1759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781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F6533-5B7D-90F5-9295-FABADB9FE4DE}"/>
              </a:ext>
            </a:extLst>
          </p:cNvPr>
          <p:cNvSpPr>
            <a:spLocks noGrp="1"/>
          </p:cNvSpPr>
          <p:nvPr>
            <p:ph type="title"/>
          </p:nvPr>
        </p:nvSpPr>
        <p:spPr/>
        <p:txBody>
          <a:bodyPr/>
          <a:lstStyle/>
          <a:p>
            <a:r>
              <a:rPr lang="en-US" dirty="0"/>
              <a:t>C2- Task1</a:t>
            </a:r>
          </a:p>
        </p:txBody>
      </p:sp>
      <p:sp>
        <p:nvSpPr>
          <p:cNvPr id="3" name="Content Placeholder 2">
            <a:extLst>
              <a:ext uri="{FF2B5EF4-FFF2-40B4-BE49-F238E27FC236}">
                <a16:creationId xmlns:a16="http://schemas.microsoft.com/office/drawing/2014/main" id="{040B8D75-CC64-EEDF-2D8E-9BFF5A7813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74337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C33B-4F5F-E140-AEF9-9AD011D37F81}"/>
              </a:ext>
            </a:extLst>
          </p:cNvPr>
          <p:cNvSpPr>
            <a:spLocks noGrp="1"/>
          </p:cNvSpPr>
          <p:nvPr>
            <p:ph type="title"/>
          </p:nvPr>
        </p:nvSpPr>
        <p:spPr>
          <a:xfrm>
            <a:off x="701879" y="487884"/>
            <a:ext cx="11249286" cy="802105"/>
          </a:xfrm>
        </p:spPr>
        <p:txBody>
          <a:bodyPr>
            <a:normAutofit/>
          </a:bodyPr>
          <a:lstStyle/>
          <a:p>
            <a:r>
              <a:rPr lang="en-US" sz="3200" dirty="0"/>
              <a:t>Customer Behavior: Online/In-store comparison</a:t>
            </a:r>
          </a:p>
        </p:txBody>
      </p:sp>
      <p:sp>
        <p:nvSpPr>
          <p:cNvPr id="3" name="Content Placeholder 2">
            <a:extLst>
              <a:ext uri="{FF2B5EF4-FFF2-40B4-BE49-F238E27FC236}">
                <a16:creationId xmlns:a16="http://schemas.microsoft.com/office/drawing/2014/main" id="{E4CD7DA6-3DFB-CF40-BA10-B91C37E02515}"/>
              </a:ext>
            </a:extLst>
          </p:cNvPr>
          <p:cNvSpPr>
            <a:spLocks noGrp="1"/>
          </p:cNvSpPr>
          <p:nvPr>
            <p:ph idx="1"/>
          </p:nvPr>
        </p:nvSpPr>
        <p:spPr>
          <a:xfrm>
            <a:off x="7656631" y="1295908"/>
            <a:ext cx="4294534" cy="5544300"/>
          </a:xfrm>
        </p:spPr>
        <p:txBody>
          <a:bodyPr>
            <a:noAutofit/>
          </a:bodyPr>
          <a:lstStyle/>
          <a:p>
            <a:pPr marL="317500" lvl="8" indent="-304800"/>
            <a:r>
              <a:rPr lang="en-MY" sz="1800" dirty="0"/>
              <a:t>Customers in the East and West  spend </a:t>
            </a:r>
            <a:r>
              <a:rPr lang="en-MY" sz="1800" u="sng" dirty="0"/>
              <a:t>more</a:t>
            </a:r>
            <a:r>
              <a:rPr lang="en-MY" sz="1800" dirty="0"/>
              <a:t> per online transaction than in the other two regions </a:t>
            </a:r>
          </a:p>
          <a:p>
            <a:pPr marL="317500" lvl="8" indent="-304800"/>
            <a:r>
              <a:rPr lang="en-MY" sz="1800" dirty="0"/>
              <a:t>The average number of items per transaction are the same across all regions and type of sale</a:t>
            </a:r>
          </a:p>
          <a:p>
            <a:pPr marL="317500" lvl="8" indent="-304800"/>
            <a:r>
              <a:rPr lang="en-MY" sz="1800" dirty="0"/>
              <a:t>The South region has the lowest sales and yet second # of transactions. It is necessary to market more high end products there. </a:t>
            </a:r>
          </a:p>
          <a:p>
            <a:pPr marL="317500" lvl="8" indent="-304800"/>
            <a:r>
              <a:rPr lang="en-MY" sz="1800" dirty="0"/>
              <a:t>A relaunch of the online store is necessary in the North Region</a:t>
            </a:r>
          </a:p>
          <a:p>
            <a:pPr marL="317500" lvl="8" indent="-304800"/>
            <a:r>
              <a:rPr lang="en-MY" sz="1800" dirty="0"/>
              <a:t>It is necessary to evaluate if a brick and mortar store investment in the South Region is worthy </a:t>
            </a:r>
          </a:p>
          <a:p>
            <a:pPr marL="0" indent="0">
              <a:buNone/>
            </a:pPr>
            <a:endParaRPr lang="en-MY" sz="2000" b="1" dirty="0"/>
          </a:p>
          <a:p>
            <a:pPr marL="0" indent="0">
              <a:buNone/>
            </a:pPr>
            <a:endParaRPr lang="en-MY" sz="2000" dirty="0"/>
          </a:p>
        </p:txBody>
      </p:sp>
      <p:sp>
        <p:nvSpPr>
          <p:cNvPr id="14" name="TextBox 13">
            <a:extLst>
              <a:ext uri="{FF2B5EF4-FFF2-40B4-BE49-F238E27FC236}">
                <a16:creationId xmlns:a16="http://schemas.microsoft.com/office/drawing/2014/main" id="{254A6F44-56CF-6C41-870A-D9208E74E281}"/>
              </a:ext>
            </a:extLst>
          </p:cNvPr>
          <p:cNvSpPr txBox="1"/>
          <p:nvPr/>
        </p:nvSpPr>
        <p:spPr>
          <a:xfrm>
            <a:off x="4105357" y="6499892"/>
            <a:ext cx="3568959" cy="262391"/>
          </a:xfrm>
          <a:prstGeom prst="rect">
            <a:avLst/>
          </a:prstGeom>
          <a:solidFill>
            <a:schemeClr val="tx1"/>
          </a:solidFill>
        </p:spPr>
        <p:txBody>
          <a:bodyPr wrap="square" rtlCol="0">
            <a:spAutoFit/>
          </a:bodyPr>
          <a:lstStyle/>
          <a:p>
            <a:pPr algn="ctr"/>
            <a:r>
              <a:rPr lang="en-US" sz="1050" dirty="0">
                <a:solidFill>
                  <a:schemeClr val="bg1">
                    <a:lumMod val="95000"/>
                    <a:lumOff val="5000"/>
                  </a:schemeClr>
                </a:solidFill>
              </a:rPr>
              <a:t>Type  : </a:t>
            </a:r>
            <a:r>
              <a:rPr lang="en-US" sz="1050" b="1" dirty="0">
                <a:solidFill>
                  <a:schemeClr val="accent5">
                    <a:lumMod val="50000"/>
                  </a:schemeClr>
                </a:solidFill>
              </a:rPr>
              <a:t>0 = Online </a:t>
            </a:r>
            <a:r>
              <a:rPr lang="en-US" sz="1050" b="1" dirty="0">
                <a:solidFill>
                  <a:schemeClr val="bg1">
                    <a:lumMod val="95000"/>
                    <a:lumOff val="5000"/>
                  </a:schemeClr>
                </a:solidFill>
              </a:rPr>
              <a:t>    </a:t>
            </a:r>
            <a:r>
              <a:rPr lang="en-US" sz="1050" dirty="0">
                <a:solidFill>
                  <a:schemeClr val="accent2">
                    <a:lumMod val="50000"/>
                  </a:schemeClr>
                </a:solidFill>
              </a:rPr>
              <a:t>1 = In-Store</a:t>
            </a:r>
          </a:p>
        </p:txBody>
      </p:sp>
      <p:sp>
        <p:nvSpPr>
          <p:cNvPr id="16" name="TextBox 15">
            <a:extLst>
              <a:ext uri="{FF2B5EF4-FFF2-40B4-BE49-F238E27FC236}">
                <a16:creationId xmlns:a16="http://schemas.microsoft.com/office/drawing/2014/main" id="{BB80F520-901F-F044-B2E5-1B5D8FB003BC}"/>
              </a:ext>
            </a:extLst>
          </p:cNvPr>
          <p:cNvSpPr txBox="1"/>
          <p:nvPr/>
        </p:nvSpPr>
        <p:spPr>
          <a:xfrm>
            <a:off x="689301" y="6499894"/>
            <a:ext cx="3581537" cy="262389"/>
          </a:xfrm>
          <a:prstGeom prst="rect">
            <a:avLst/>
          </a:prstGeom>
          <a:solidFill>
            <a:schemeClr val="tx1"/>
          </a:solidFill>
        </p:spPr>
        <p:txBody>
          <a:bodyPr wrap="square" rtlCol="0">
            <a:spAutoFit/>
          </a:bodyPr>
          <a:lstStyle/>
          <a:p>
            <a:pPr algn="ctr"/>
            <a:r>
              <a:rPr lang="en-US" sz="1050" dirty="0">
                <a:solidFill>
                  <a:schemeClr val="bg1">
                    <a:lumMod val="95000"/>
                    <a:lumOff val="5000"/>
                  </a:schemeClr>
                </a:solidFill>
              </a:rPr>
              <a:t> Regions:  1. North      2. South       3. East      4. West</a:t>
            </a:r>
            <a:r>
              <a:rPr lang="en-US" sz="1050" dirty="0"/>
              <a:t> </a:t>
            </a:r>
          </a:p>
        </p:txBody>
      </p:sp>
      <p:pic>
        <p:nvPicPr>
          <p:cNvPr id="8196" name="Picture 4">
            <a:extLst>
              <a:ext uri="{FF2B5EF4-FFF2-40B4-BE49-F238E27FC236}">
                <a16:creationId xmlns:a16="http://schemas.microsoft.com/office/drawing/2014/main" id="{30A06E5C-53B4-7B05-1514-4B0DAA859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301" y="1286856"/>
            <a:ext cx="6972437" cy="5213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933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3B35-B704-9C48-906F-051FC7134CC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9999F97-9541-5745-8552-B38FD56523AB}"/>
              </a:ext>
            </a:extLst>
          </p:cNvPr>
          <p:cNvSpPr>
            <a:spLocks noGrp="1"/>
          </p:cNvSpPr>
          <p:nvPr>
            <p:ph idx="1"/>
          </p:nvPr>
        </p:nvSpPr>
        <p:spPr/>
        <p:txBody>
          <a:bodyPr>
            <a:normAutofit/>
          </a:bodyPr>
          <a:lstStyle/>
          <a:p>
            <a:r>
              <a:rPr lang="en-US" dirty="0"/>
              <a:t>Need to relaunch the eCommerce Platform in the North Region</a:t>
            </a:r>
          </a:p>
          <a:p>
            <a:r>
              <a:rPr lang="en-US" dirty="0"/>
              <a:t>Promote High-end products in the South region</a:t>
            </a:r>
          </a:p>
          <a:p>
            <a:r>
              <a:rPr lang="en-US" dirty="0"/>
              <a:t>Optimize online marketing efforts to target </a:t>
            </a:r>
            <a:r>
              <a:rPr lang="en-MY" dirty="0"/>
              <a:t>20-60 yrs. old population in all regions</a:t>
            </a:r>
          </a:p>
          <a:p>
            <a:pPr lvl="1"/>
            <a:r>
              <a:rPr lang="en-MY" dirty="0"/>
              <a:t>19-28 </a:t>
            </a:r>
            <a:r>
              <a:rPr lang="en-MY" dirty="0" err="1"/>
              <a:t>yrs</a:t>
            </a:r>
            <a:r>
              <a:rPr lang="en-MY" dirty="0"/>
              <a:t> : Sales through college partnerships, easy payment offers,  popular social media platforms? </a:t>
            </a:r>
          </a:p>
          <a:p>
            <a:pPr lvl="1"/>
            <a:r>
              <a:rPr lang="en-MY" dirty="0"/>
              <a:t>29-60 </a:t>
            </a:r>
            <a:r>
              <a:rPr lang="en-MY" dirty="0" err="1"/>
              <a:t>yrs</a:t>
            </a:r>
            <a:r>
              <a:rPr lang="en-MY" dirty="0"/>
              <a:t> : leverage higher purchase power, educate to buy</a:t>
            </a:r>
          </a:p>
          <a:p>
            <a:pPr lvl="1"/>
            <a:r>
              <a:rPr lang="en-MY" dirty="0"/>
              <a:t>All offer related products</a:t>
            </a:r>
            <a:endParaRPr lang="en-US" dirty="0"/>
          </a:p>
          <a:p>
            <a:r>
              <a:rPr lang="en-US" dirty="0"/>
              <a:t>Next step: Analyze profit information</a:t>
            </a:r>
          </a:p>
          <a:p>
            <a:endParaRPr lang="en-US" dirty="0"/>
          </a:p>
          <a:p>
            <a:endParaRPr lang="en-US" dirty="0"/>
          </a:p>
        </p:txBody>
      </p:sp>
    </p:spTree>
    <p:extLst>
      <p:ext uri="{BB962C8B-B14F-4D97-AF65-F5344CB8AC3E}">
        <p14:creationId xmlns:p14="http://schemas.microsoft.com/office/powerpoint/2010/main" val="2698229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3B35-B704-9C48-906F-051FC7134CC9}"/>
              </a:ext>
            </a:extLst>
          </p:cNvPr>
          <p:cNvSpPr>
            <a:spLocks noGrp="1"/>
          </p:cNvSpPr>
          <p:nvPr>
            <p:ph type="title"/>
          </p:nvPr>
        </p:nvSpPr>
        <p:spPr/>
        <p:txBody>
          <a:bodyPr/>
          <a:lstStyle/>
          <a:p>
            <a:r>
              <a:rPr lang="en-US" dirty="0"/>
              <a:t>Addendum</a:t>
            </a:r>
          </a:p>
        </p:txBody>
      </p:sp>
    </p:spTree>
    <p:extLst>
      <p:ext uri="{BB962C8B-B14F-4D97-AF65-F5344CB8AC3E}">
        <p14:creationId xmlns:p14="http://schemas.microsoft.com/office/powerpoint/2010/main" val="648363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C33B-4F5F-E140-AEF9-9AD011D37F81}"/>
              </a:ext>
            </a:extLst>
          </p:cNvPr>
          <p:cNvSpPr>
            <a:spLocks noGrp="1"/>
          </p:cNvSpPr>
          <p:nvPr>
            <p:ph type="title"/>
          </p:nvPr>
        </p:nvSpPr>
        <p:spPr>
          <a:xfrm>
            <a:off x="1141411" y="609600"/>
            <a:ext cx="9905998" cy="802105"/>
          </a:xfrm>
        </p:spPr>
        <p:txBody>
          <a:bodyPr>
            <a:normAutofit fontScale="90000"/>
          </a:bodyPr>
          <a:lstStyle/>
          <a:p>
            <a:r>
              <a:rPr lang="en-US"/>
              <a:t>Data Set Info</a:t>
            </a:r>
            <a:br>
              <a:rPr lang="en-US"/>
            </a:br>
            <a:endParaRPr lang="en-US"/>
          </a:p>
        </p:txBody>
      </p:sp>
      <p:sp>
        <p:nvSpPr>
          <p:cNvPr id="3" name="Content Placeholder 2">
            <a:extLst>
              <a:ext uri="{FF2B5EF4-FFF2-40B4-BE49-F238E27FC236}">
                <a16:creationId xmlns:a16="http://schemas.microsoft.com/office/drawing/2014/main" id="{E4CD7DA6-3DFB-CF40-BA10-B91C37E02515}"/>
              </a:ext>
            </a:extLst>
          </p:cNvPr>
          <p:cNvSpPr>
            <a:spLocks noGrp="1"/>
          </p:cNvSpPr>
          <p:nvPr>
            <p:ph idx="1"/>
          </p:nvPr>
        </p:nvSpPr>
        <p:spPr>
          <a:xfrm>
            <a:off x="1141412" y="1411705"/>
            <a:ext cx="10665577" cy="5149516"/>
          </a:xfrm>
        </p:spPr>
        <p:txBody>
          <a:bodyPr>
            <a:noAutofit/>
          </a:bodyPr>
          <a:lstStyle/>
          <a:p>
            <a:pPr marL="0" indent="0">
              <a:buNone/>
            </a:pPr>
            <a:r>
              <a:rPr lang="en-US" sz="2000" b="1" dirty="0"/>
              <a:t>Data set: </a:t>
            </a:r>
            <a:r>
              <a:rPr lang="en-US" sz="2000" dirty="0" err="1"/>
              <a:t>Demographic_Data.csv</a:t>
            </a:r>
            <a:r>
              <a:rPr lang="en-US" sz="2000" dirty="0"/>
              <a:t> </a:t>
            </a:r>
          </a:p>
          <a:p>
            <a:r>
              <a:rPr lang="en-US" sz="2000" dirty="0"/>
              <a:t>79979 Observations  (Unduplicated)</a:t>
            </a:r>
          </a:p>
          <a:p>
            <a:r>
              <a:rPr lang="en-US" sz="1800" dirty="0"/>
              <a:t>Attributes:</a:t>
            </a:r>
          </a:p>
          <a:p>
            <a:pPr lvl="1">
              <a:buFont typeface="Courier New" panose="02070309020205020404" pitchFamily="49" charset="0"/>
              <a:buChar char="o"/>
            </a:pPr>
            <a:r>
              <a:rPr lang="en-US" sz="1800" dirty="0"/>
              <a:t> </a:t>
            </a:r>
            <a:r>
              <a:rPr lang="en-US" sz="1800" dirty="0" err="1"/>
              <a:t>SaleType</a:t>
            </a:r>
            <a:r>
              <a:rPr lang="en-US" sz="1800" baseline="30000" dirty="0"/>
              <a:t>*</a:t>
            </a:r>
            <a:r>
              <a:rPr lang="en-US" sz="1800" dirty="0"/>
              <a:t>: 1= in store,  0 = online</a:t>
            </a:r>
          </a:p>
          <a:p>
            <a:pPr lvl="1">
              <a:buFont typeface="Courier New" panose="02070309020205020404" pitchFamily="49" charset="0"/>
              <a:buChar char="o"/>
            </a:pPr>
            <a:r>
              <a:rPr lang="en-US" sz="1800" dirty="0"/>
              <a:t>Age</a:t>
            </a:r>
          </a:p>
          <a:p>
            <a:pPr lvl="1">
              <a:buFont typeface="Courier New" panose="02070309020205020404" pitchFamily="49" charset="0"/>
              <a:buChar char="o"/>
            </a:pPr>
            <a:r>
              <a:rPr lang="en-US" sz="1800" dirty="0"/>
              <a:t>Items: # of items per transaction</a:t>
            </a:r>
          </a:p>
          <a:p>
            <a:pPr lvl="1">
              <a:buFont typeface="Courier New" panose="02070309020205020404" pitchFamily="49" charset="0"/>
              <a:buChar char="o"/>
            </a:pPr>
            <a:r>
              <a:rPr lang="en-US" sz="1800" dirty="0"/>
              <a:t>Amount</a:t>
            </a:r>
          </a:p>
          <a:p>
            <a:pPr lvl="1">
              <a:buFont typeface="Courier New" panose="02070309020205020404" pitchFamily="49" charset="0"/>
              <a:buChar char="o"/>
            </a:pPr>
            <a:r>
              <a:rPr lang="en-US" sz="1800" dirty="0"/>
              <a:t>Region:  </a:t>
            </a:r>
            <a:r>
              <a:rPr lang="en-MY" sz="1800" dirty="0"/>
              <a:t>1= North, 2 = South, 3= East, 4 = West</a:t>
            </a:r>
            <a:endParaRPr lang="en-US" sz="1800" dirty="0"/>
          </a:p>
          <a:p>
            <a:pPr marL="0" indent="0">
              <a:buNone/>
            </a:pPr>
            <a:r>
              <a:rPr lang="en-US" sz="1800" dirty="0"/>
              <a:t>* Originally ‘In-store’</a:t>
            </a:r>
          </a:p>
        </p:txBody>
      </p:sp>
    </p:spTree>
    <p:extLst>
      <p:ext uri="{BB962C8B-B14F-4D97-AF65-F5344CB8AC3E}">
        <p14:creationId xmlns:p14="http://schemas.microsoft.com/office/powerpoint/2010/main" val="72175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C33B-4F5F-E140-AEF9-9AD011D37F81}"/>
              </a:ext>
            </a:extLst>
          </p:cNvPr>
          <p:cNvSpPr>
            <a:spLocks noGrp="1"/>
          </p:cNvSpPr>
          <p:nvPr>
            <p:ph type="title"/>
          </p:nvPr>
        </p:nvSpPr>
        <p:spPr>
          <a:xfrm>
            <a:off x="1141412" y="609600"/>
            <a:ext cx="9905998" cy="802105"/>
          </a:xfrm>
        </p:spPr>
        <p:txBody>
          <a:bodyPr>
            <a:noAutofit/>
          </a:bodyPr>
          <a:lstStyle/>
          <a:p>
            <a:r>
              <a:rPr lang="en-US" sz="3200" dirty="0"/>
              <a:t>EDA – </a:t>
            </a:r>
            <a:r>
              <a:rPr lang="en-US" sz="2800" dirty="0"/>
              <a:t>Checking</a:t>
            </a:r>
            <a:r>
              <a:rPr lang="en-US" sz="3200" dirty="0"/>
              <a:t> for outliers</a:t>
            </a:r>
            <a:br>
              <a:rPr lang="en-US" sz="3200" dirty="0"/>
            </a:br>
            <a:endParaRPr lang="en-US" sz="3200" dirty="0"/>
          </a:p>
        </p:txBody>
      </p:sp>
      <p:sp>
        <p:nvSpPr>
          <p:cNvPr id="3" name="Content Placeholder 2">
            <a:extLst>
              <a:ext uri="{FF2B5EF4-FFF2-40B4-BE49-F238E27FC236}">
                <a16:creationId xmlns:a16="http://schemas.microsoft.com/office/drawing/2014/main" id="{E4CD7DA6-3DFB-CF40-BA10-B91C37E02515}"/>
              </a:ext>
            </a:extLst>
          </p:cNvPr>
          <p:cNvSpPr>
            <a:spLocks noGrp="1"/>
          </p:cNvSpPr>
          <p:nvPr>
            <p:ph idx="1"/>
          </p:nvPr>
        </p:nvSpPr>
        <p:spPr>
          <a:xfrm>
            <a:off x="1141412" y="1150712"/>
            <a:ext cx="10665577" cy="5149516"/>
          </a:xfrm>
        </p:spPr>
        <p:txBody>
          <a:bodyPr>
            <a:noAutofit/>
          </a:bodyPr>
          <a:lstStyle/>
          <a:p>
            <a:pPr marL="0" indent="0">
              <a:buNone/>
            </a:pPr>
            <a:r>
              <a:rPr lang="en-US" sz="2000" dirty="0"/>
              <a:t>Averages are used for the analysis in this document. Here is how each feature distribution looks like: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MY" sz="1800" dirty="0"/>
          </a:p>
          <a:p>
            <a:pPr marL="0" indent="0">
              <a:buNone/>
            </a:pPr>
            <a:r>
              <a:rPr lang="en-MY" sz="1800" dirty="0"/>
              <a:t>Outliers are observed in the Amount feature. However, it could be that most of the outliers are in a specific region, or are all online or in-store, in which case the effect on the On-line and In-store Averages would not be critical. </a:t>
            </a:r>
          </a:p>
          <a:p>
            <a:pPr marL="0" indent="0">
              <a:buNone/>
            </a:pPr>
            <a:r>
              <a:rPr lang="en-MY" sz="1800" dirty="0"/>
              <a:t>See next page for details.  </a:t>
            </a:r>
            <a:endParaRPr lang="en-US" sz="1800" dirty="0"/>
          </a:p>
        </p:txBody>
      </p:sp>
      <p:pic>
        <p:nvPicPr>
          <p:cNvPr id="4" name="Picture 3">
            <a:extLst>
              <a:ext uri="{FF2B5EF4-FFF2-40B4-BE49-F238E27FC236}">
                <a16:creationId xmlns:a16="http://schemas.microsoft.com/office/drawing/2014/main" id="{3C85DE1A-BD5B-404B-8191-0F345FAA46B0}"/>
              </a:ext>
            </a:extLst>
          </p:cNvPr>
          <p:cNvPicPr>
            <a:picLocks noChangeAspect="1"/>
          </p:cNvPicPr>
          <p:nvPr/>
        </p:nvPicPr>
        <p:blipFill rotWithShape="1">
          <a:blip r:embed="rId3"/>
          <a:srcRect b="8671"/>
          <a:stretch/>
        </p:blipFill>
        <p:spPr>
          <a:xfrm>
            <a:off x="1253987" y="2277439"/>
            <a:ext cx="3429000" cy="2006600"/>
          </a:xfrm>
          <a:prstGeom prst="rect">
            <a:avLst/>
          </a:prstGeom>
        </p:spPr>
      </p:pic>
      <p:pic>
        <p:nvPicPr>
          <p:cNvPr id="5" name="Picture 4">
            <a:extLst>
              <a:ext uri="{FF2B5EF4-FFF2-40B4-BE49-F238E27FC236}">
                <a16:creationId xmlns:a16="http://schemas.microsoft.com/office/drawing/2014/main" id="{77F961D9-ADE1-1748-9187-8DE26771BDF7}"/>
              </a:ext>
            </a:extLst>
          </p:cNvPr>
          <p:cNvPicPr>
            <a:picLocks noChangeAspect="1"/>
          </p:cNvPicPr>
          <p:nvPr/>
        </p:nvPicPr>
        <p:blipFill>
          <a:blip r:embed="rId4"/>
          <a:stretch>
            <a:fillRect/>
          </a:stretch>
        </p:blipFill>
        <p:spPr>
          <a:xfrm>
            <a:off x="4864028" y="2277439"/>
            <a:ext cx="3314700" cy="2006600"/>
          </a:xfrm>
          <a:prstGeom prst="rect">
            <a:avLst/>
          </a:prstGeom>
        </p:spPr>
      </p:pic>
      <p:pic>
        <p:nvPicPr>
          <p:cNvPr id="6" name="Picture 5">
            <a:extLst>
              <a:ext uri="{FF2B5EF4-FFF2-40B4-BE49-F238E27FC236}">
                <a16:creationId xmlns:a16="http://schemas.microsoft.com/office/drawing/2014/main" id="{83247BF8-BCA1-574E-B5C5-EE9F9D0A8BEE}"/>
              </a:ext>
            </a:extLst>
          </p:cNvPr>
          <p:cNvPicPr>
            <a:picLocks noChangeAspect="1"/>
          </p:cNvPicPr>
          <p:nvPr/>
        </p:nvPicPr>
        <p:blipFill>
          <a:blip r:embed="rId5"/>
          <a:stretch>
            <a:fillRect/>
          </a:stretch>
        </p:blipFill>
        <p:spPr>
          <a:xfrm>
            <a:off x="8394038" y="2264739"/>
            <a:ext cx="3263900" cy="2032000"/>
          </a:xfrm>
          <a:prstGeom prst="rect">
            <a:avLst/>
          </a:prstGeom>
        </p:spPr>
      </p:pic>
      <p:sp>
        <p:nvSpPr>
          <p:cNvPr id="7" name="TextBox 6">
            <a:extLst>
              <a:ext uri="{FF2B5EF4-FFF2-40B4-BE49-F238E27FC236}">
                <a16:creationId xmlns:a16="http://schemas.microsoft.com/office/drawing/2014/main" id="{24F3186B-D647-3749-9A8D-5E443E32B619}"/>
              </a:ext>
            </a:extLst>
          </p:cNvPr>
          <p:cNvSpPr txBox="1"/>
          <p:nvPr/>
        </p:nvSpPr>
        <p:spPr>
          <a:xfrm>
            <a:off x="1254331" y="2014330"/>
            <a:ext cx="3428655" cy="263109"/>
          </a:xfrm>
          <a:prstGeom prst="rect">
            <a:avLst/>
          </a:prstGeom>
          <a:solidFill>
            <a:schemeClr val="tx1"/>
          </a:solidFill>
        </p:spPr>
        <p:txBody>
          <a:bodyPr wrap="square" rtlCol="0">
            <a:spAutoFit/>
          </a:bodyPr>
          <a:lstStyle/>
          <a:p>
            <a:pPr algn="ctr"/>
            <a:r>
              <a:rPr lang="en-US" sz="1050" b="1" dirty="0">
                <a:solidFill>
                  <a:schemeClr val="bg1">
                    <a:lumMod val="65000"/>
                    <a:lumOff val="35000"/>
                  </a:schemeClr>
                </a:solidFill>
              </a:rPr>
              <a:t>Amount Spend per Transaction</a:t>
            </a:r>
          </a:p>
        </p:txBody>
      </p:sp>
      <p:sp>
        <p:nvSpPr>
          <p:cNvPr id="8" name="TextBox 7">
            <a:extLst>
              <a:ext uri="{FF2B5EF4-FFF2-40B4-BE49-F238E27FC236}">
                <a16:creationId xmlns:a16="http://schemas.microsoft.com/office/drawing/2014/main" id="{7BEDC935-DCA1-834F-8282-640789C0F11E}"/>
              </a:ext>
            </a:extLst>
          </p:cNvPr>
          <p:cNvSpPr txBox="1"/>
          <p:nvPr/>
        </p:nvSpPr>
        <p:spPr>
          <a:xfrm>
            <a:off x="4871869" y="2014330"/>
            <a:ext cx="3306859" cy="263109"/>
          </a:xfrm>
          <a:prstGeom prst="rect">
            <a:avLst/>
          </a:prstGeom>
          <a:solidFill>
            <a:schemeClr val="tx1"/>
          </a:solidFill>
        </p:spPr>
        <p:txBody>
          <a:bodyPr wrap="square" rtlCol="0">
            <a:spAutoFit/>
          </a:bodyPr>
          <a:lstStyle/>
          <a:p>
            <a:pPr algn="ctr"/>
            <a:r>
              <a:rPr lang="en-US" sz="1050" b="1" dirty="0">
                <a:solidFill>
                  <a:schemeClr val="bg1">
                    <a:lumMod val="65000"/>
                    <a:lumOff val="35000"/>
                  </a:schemeClr>
                </a:solidFill>
              </a:rPr>
              <a:t>Customer Age</a:t>
            </a:r>
          </a:p>
        </p:txBody>
      </p:sp>
      <p:sp>
        <p:nvSpPr>
          <p:cNvPr id="9" name="TextBox 8">
            <a:extLst>
              <a:ext uri="{FF2B5EF4-FFF2-40B4-BE49-F238E27FC236}">
                <a16:creationId xmlns:a16="http://schemas.microsoft.com/office/drawing/2014/main" id="{8A92B190-324C-614D-81EF-E58F31EBD5EE}"/>
              </a:ext>
            </a:extLst>
          </p:cNvPr>
          <p:cNvSpPr txBox="1"/>
          <p:nvPr/>
        </p:nvSpPr>
        <p:spPr>
          <a:xfrm>
            <a:off x="8394038" y="2015028"/>
            <a:ext cx="3273950" cy="262411"/>
          </a:xfrm>
          <a:prstGeom prst="rect">
            <a:avLst/>
          </a:prstGeom>
          <a:solidFill>
            <a:schemeClr val="tx1"/>
          </a:solidFill>
        </p:spPr>
        <p:txBody>
          <a:bodyPr wrap="square" rtlCol="0">
            <a:spAutoFit/>
          </a:bodyPr>
          <a:lstStyle/>
          <a:p>
            <a:pPr algn="ctr"/>
            <a:r>
              <a:rPr lang="en-US" sz="1050" b="1" dirty="0">
                <a:solidFill>
                  <a:schemeClr val="bg1">
                    <a:lumMod val="65000"/>
                    <a:lumOff val="35000"/>
                  </a:schemeClr>
                </a:solidFill>
              </a:rPr>
              <a:t># Items bought per transaction</a:t>
            </a:r>
          </a:p>
        </p:txBody>
      </p:sp>
      <p:sp>
        <p:nvSpPr>
          <p:cNvPr id="10" name="Oval 9">
            <a:extLst>
              <a:ext uri="{FF2B5EF4-FFF2-40B4-BE49-F238E27FC236}">
                <a16:creationId xmlns:a16="http://schemas.microsoft.com/office/drawing/2014/main" id="{5A15F676-D806-2A4E-8087-2AC0BE9119D5}"/>
              </a:ext>
            </a:extLst>
          </p:cNvPr>
          <p:cNvSpPr/>
          <p:nvPr/>
        </p:nvSpPr>
        <p:spPr>
          <a:xfrm>
            <a:off x="2822713" y="2277439"/>
            <a:ext cx="490330" cy="4790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7262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C33B-4F5F-E140-AEF9-9AD011D37F81}"/>
              </a:ext>
            </a:extLst>
          </p:cNvPr>
          <p:cNvSpPr>
            <a:spLocks noGrp="1"/>
          </p:cNvSpPr>
          <p:nvPr>
            <p:ph type="title"/>
          </p:nvPr>
        </p:nvSpPr>
        <p:spPr>
          <a:xfrm>
            <a:off x="1233524" y="296696"/>
            <a:ext cx="9905998" cy="802105"/>
          </a:xfrm>
        </p:spPr>
        <p:txBody>
          <a:bodyPr>
            <a:noAutofit/>
          </a:bodyPr>
          <a:lstStyle/>
          <a:p>
            <a:r>
              <a:rPr lang="en-US" sz="3200" dirty="0"/>
              <a:t>EDA – Analyzing Amount outliers </a:t>
            </a:r>
            <a:br>
              <a:rPr lang="en-US" sz="3200" dirty="0"/>
            </a:br>
            <a:endParaRPr lang="en-US" sz="3200" dirty="0"/>
          </a:p>
        </p:txBody>
      </p:sp>
      <p:sp>
        <p:nvSpPr>
          <p:cNvPr id="3" name="Content Placeholder 2">
            <a:extLst>
              <a:ext uri="{FF2B5EF4-FFF2-40B4-BE49-F238E27FC236}">
                <a16:creationId xmlns:a16="http://schemas.microsoft.com/office/drawing/2014/main" id="{E4CD7DA6-3DFB-CF40-BA10-B91C37E02515}"/>
              </a:ext>
            </a:extLst>
          </p:cNvPr>
          <p:cNvSpPr>
            <a:spLocks noGrp="1"/>
          </p:cNvSpPr>
          <p:nvPr>
            <p:ph idx="1"/>
          </p:nvPr>
        </p:nvSpPr>
        <p:spPr>
          <a:xfrm>
            <a:off x="4747199" y="5386591"/>
            <a:ext cx="5949154" cy="1315826"/>
          </a:xfrm>
        </p:spPr>
        <p:txBody>
          <a:bodyPr>
            <a:noAutofit/>
          </a:bodyPr>
          <a:lstStyle/>
          <a:p>
            <a:pPr marL="0" indent="0">
              <a:lnSpc>
                <a:spcPct val="100000"/>
              </a:lnSpc>
              <a:buNone/>
            </a:pPr>
            <a:r>
              <a:rPr lang="en-MY" sz="1800" dirty="0"/>
              <a:t>There are 2320 outlier observations, all are online transactions and more than 50% occur in the West Region (4)</a:t>
            </a:r>
          </a:p>
          <a:p>
            <a:pPr marL="0" indent="0">
              <a:lnSpc>
                <a:spcPct val="100000"/>
              </a:lnSpc>
              <a:buNone/>
            </a:pPr>
            <a:r>
              <a:rPr lang="en-MY" sz="1800" dirty="0"/>
              <a:t>We want these outliers to happen! It is important to understand what is Region 4 doing well</a:t>
            </a:r>
            <a:endParaRPr lang="en-US" sz="1800" dirty="0"/>
          </a:p>
        </p:txBody>
      </p:sp>
      <p:pic>
        <p:nvPicPr>
          <p:cNvPr id="15" name="Picture 14">
            <a:extLst>
              <a:ext uri="{FF2B5EF4-FFF2-40B4-BE49-F238E27FC236}">
                <a16:creationId xmlns:a16="http://schemas.microsoft.com/office/drawing/2014/main" id="{ADDE3B31-BEDD-BC44-A98F-AE4BAA3F0387}"/>
              </a:ext>
            </a:extLst>
          </p:cNvPr>
          <p:cNvPicPr>
            <a:picLocks noChangeAspect="1"/>
          </p:cNvPicPr>
          <p:nvPr/>
        </p:nvPicPr>
        <p:blipFill rotWithShape="1">
          <a:blip r:embed="rId3"/>
          <a:srcRect r="1262" b="2365"/>
          <a:stretch/>
        </p:blipFill>
        <p:spPr>
          <a:xfrm>
            <a:off x="4920100" y="1063815"/>
            <a:ext cx="5521071" cy="4342747"/>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17" name="Rectangle 16">
            <a:extLst>
              <a:ext uri="{FF2B5EF4-FFF2-40B4-BE49-F238E27FC236}">
                <a16:creationId xmlns:a16="http://schemas.microsoft.com/office/drawing/2014/main" id="{B134C65B-CE7A-5647-A198-8639262AEF0B}"/>
              </a:ext>
            </a:extLst>
          </p:cNvPr>
          <p:cNvSpPr/>
          <p:nvPr/>
        </p:nvSpPr>
        <p:spPr>
          <a:xfrm>
            <a:off x="4920100" y="1762693"/>
            <a:ext cx="898793" cy="2216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03CE3E1-A8A5-D341-A4E2-672D055B07EA}"/>
              </a:ext>
            </a:extLst>
          </p:cNvPr>
          <p:cNvSpPr/>
          <p:nvPr/>
        </p:nvSpPr>
        <p:spPr>
          <a:xfrm>
            <a:off x="5417057" y="3260189"/>
            <a:ext cx="611474" cy="178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7664728-C1EB-6A47-82C8-208911ABAC33}"/>
              </a:ext>
            </a:extLst>
          </p:cNvPr>
          <p:cNvSpPr/>
          <p:nvPr/>
        </p:nvSpPr>
        <p:spPr>
          <a:xfrm>
            <a:off x="8047614" y="3710763"/>
            <a:ext cx="611474" cy="13158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a:extLst>
              <a:ext uri="{FF2B5EF4-FFF2-40B4-BE49-F238E27FC236}">
                <a16:creationId xmlns:a16="http://schemas.microsoft.com/office/drawing/2014/main" id="{C46F7781-C638-66CF-A6D1-69217456F9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524" y="1063815"/>
            <a:ext cx="3421563" cy="547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21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9BEF-C564-DBD0-8B97-E571198EE601}"/>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9BC5DF43-60B0-FE02-88AB-3B44B874C81F}"/>
              </a:ext>
            </a:extLst>
          </p:cNvPr>
          <p:cNvSpPr>
            <a:spLocks noGrp="1"/>
          </p:cNvSpPr>
          <p:nvPr>
            <p:ph idx="1"/>
          </p:nvPr>
        </p:nvSpPr>
        <p:spPr/>
        <p:txBody>
          <a:bodyPr>
            <a:normAutofit lnSpcReduction="10000"/>
          </a:bodyPr>
          <a:lstStyle/>
          <a:p>
            <a:r>
              <a:rPr lang="en-US" dirty="0"/>
              <a:t>Credit One, which is a third-party credit rating authority that provides retail customer credit approval services to Blackwell.</a:t>
            </a:r>
          </a:p>
          <a:p>
            <a:r>
              <a:rPr lang="en-US" dirty="0"/>
              <a:t>Credit One has tasked you with examining current customer demographics to better understand what traits might relate to whether or not a customer is likely to default on their current credit obligations. Understanding this is vital to the success of Credit One because their business model depends on customers paying their debts.</a:t>
            </a:r>
          </a:p>
          <a:p>
            <a:r>
              <a:rPr lang="en-US" dirty="0"/>
              <a:t>Your job as a Data Scientist will be to identify which customer attributes relate significantly to customer default rates and to build a predictive model that Credit One can use to better classify potential customers as being ‘at-risk’, compared to previously implemented models. You will use machine learning regression methods in Python for this task. </a:t>
            </a:r>
          </a:p>
          <a:p>
            <a:endParaRPr lang="en-US" dirty="0"/>
          </a:p>
        </p:txBody>
      </p:sp>
    </p:spTree>
    <p:extLst>
      <p:ext uri="{BB962C8B-B14F-4D97-AF65-F5344CB8AC3E}">
        <p14:creationId xmlns:p14="http://schemas.microsoft.com/office/powerpoint/2010/main" val="2116498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2F449E-41D7-17C8-574C-2E54CA88DDC3}"/>
              </a:ext>
            </a:extLst>
          </p:cNvPr>
          <p:cNvSpPr txBox="1"/>
          <p:nvPr/>
        </p:nvSpPr>
        <p:spPr>
          <a:xfrm>
            <a:off x="3048000" y="190996"/>
            <a:ext cx="6096000" cy="6463308"/>
          </a:xfrm>
          <a:prstGeom prst="rect">
            <a:avLst/>
          </a:prstGeom>
          <a:noFill/>
        </p:spPr>
        <p:txBody>
          <a:bodyPr wrap="square">
            <a:spAutoFit/>
          </a:bodyPr>
          <a:lstStyle/>
          <a:p>
            <a:pPr algn="l"/>
            <a:r>
              <a:rPr lang="en-US" b="0" i="0" dirty="0">
                <a:effectLst/>
                <a:latin typeface="Roboto" panose="020F0502020204030204" pitchFamily="34" charset="0"/>
              </a:rPr>
              <a:t>Guido asked you to create two deliverables for this task:</a:t>
            </a:r>
          </a:p>
          <a:p>
            <a:pPr algn="l"/>
            <a:r>
              <a:rPr lang="en-US" b="0" i="0" dirty="0">
                <a:effectLst/>
                <a:latin typeface="Roboto" panose="02000000000000000000" pitchFamily="2" charset="0"/>
              </a:rPr>
              <a:t>1. Create a Data Science framework report in the form of a PowerPoint presentation. Your report should include the following and be uploaded to your GitHub account so you can share it with Guido:</a:t>
            </a:r>
          </a:p>
          <a:p>
            <a:pPr algn="l">
              <a:buFont typeface="+mj-lt"/>
              <a:buAutoNum type="arabicPeriod"/>
            </a:pPr>
            <a:r>
              <a:rPr lang="en-US" b="0" i="0" dirty="0">
                <a:effectLst/>
                <a:latin typeface="Roboto" panose="02000000000000000000" pitchFamily="2" charset="0"/>
              </a:rPr>
              <a:t>A written statement of the goal(s)</a:t>
            </a:r>
          </a:p>
          <a:p>
            <a:pPr algn="l">
              <a:buFont typeface="+mj-lt"/>
              <a:buAutoNum type="arabicPeriod"/>
            </a:pPr>
            <a:r>
              <a:rPr lang="en-US" b="0" i="0" dirty="0">
                <a:effectLst/>
                <a:latin typeface="Roboto" panose="02000000000000000000" pitchFamily="2" charset="0"/>
              </a:rPr>
              <a:t>A well-defined data science process framework and the reasons you are proposing it</a:t>
            </a:r>
          </a:p>
          <a:p>
            <a:pPr algn="l">
              <a:buFont typeface="+mj-lt"/>
              <a:buAutoNum type="arabicPeriod"/>
            </a:pPr>
            <a:r>
              <a:rPr lang="en-US" b="0" i="0" dirty="0">
                <a:effectLst/>
                <a:latin typeface="Roboto" panose="02000000000000000000" pitchFamily="2" charset="0"/>
              </a:rPr>
              <a:t>Descriptions and location of related data sources</a:t>
            </a:r>
          </a:p>
          <a:p>
            <a:pPr algn="l">
              <a:buFont typeface="+mj-lt"/>
              <a:buAutoNum type="arabicPeriod"/>
            </a:pPr>
            <a:r>
              <a:rPr lang="en-US" b="0" i="0" dirty="0">
                <a:effectLst/>
                <a:latin typeface="Roboto" panose="02000000000000000000" pitchFamily="2" charset="0"/>
              </a:rPr>
              <a:t>An explanation of how you will manage the data for the project</a:t>
            </a:r>
          </a:p>
          <a:p>
            <a:pPr algn="l">
              <a:buFont typeface="+mj-lt"/>
              <a:buAutoNum type="arabicPeriod"/>
            </a:pPr>
            <a:r>
              <a:rPr lang="en-US" b="0" i="0" dirty="0">
                <a:effectLst/>
                <a:latin typeface="Roboto" panose="02000000000000000000" pitchFamily="2" charset="0"/>
              </a:rPr>
              <a:t>Any known issues with the data and how you plan to address them</a:t>
            </a:r>
          </a:p>
          <a:p>
            <a:pPr algn="l">
              <a:buFont typeface="+mj-lt"/>
              <a:buAutoNum type="arabicPeriod"/>
            </a:pPr>
            <a:r>
              <a:rPr lang="en-US" b="0" i="0" dirty="0">
                <a:effectLst/>
                <a:latin typeface="Roboto" panose="02000000000000000000" pitchFamily="2" charset="0"/>
              </a:rPr>
              <a:t>A flowchart visualizing the detailed process you will follow, annotated with any potential pitfalls you’ve identified and your proposed solutions to such pitfalls.</a:t>
            </a:r>
          </a:p>
          <a:p>
            <a:pPr algn="l">
              <a:buFont typeface="+mj-lt"/>
              <a:buAutoNum type="arabicPeriod"/>
            </a:pPr>
            <a:r>
              <a:rPr lang="en-US" b="0" i="0" dirty="0">
                <a:effectLst/>
                <a:latin typeface="Roboto" panose="02000000000000000000" pitchFamily="2" charset="0"/>
              </a:rPr>
              <a:t>Any initial insights you can glean from your quick look at the data. (Recall that you were previously ask to recommend three management-level decisions on the basis of your initial analysis.)</a:t>
            </a:r>
          </a:p>
          <a:p>
            <a:pPr algn="l"/>
            <a:r>
              <a:rPr lang="en-US" b="0" i="0" dirty="0">
                <a:effectLst/>
                <a:latin typeface="Roboto" panose="02000000000000000000" pitchFamily="2" charset="0"/>
              </a:rPr>
              <a:t>2. It is a good idea to set up your GitHub account so you can submit a link to your GitHub account using the 'Submit your Work' tab above.</a:t>
            </a:r>
          </a:p>
        </p:txBody>
      </p:sp>
    </p:spTree>
    <p:extLst>
      <p:ext uri="{BB962C8B-B14F-4D97-AF65-F5344CB8AC3E}">
        <p14:creationId xmlns:p14="http://schemas.microsoft.com/office/powerpoint/2010/main" val="3419829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C685-76B8-DA4C-B19F-ECEB99A458E6}"/>
              </a:ext>
            </a:extLst>
          </p:cNvPr>
          <p:cNvSpPr>
            <a:spLocks noGrp="1"/>
          </p:cNvSpPr>
          <p:nvPr>
            <p:ph type="ctrTitle"/>
          </p:nvPr>
        </p:nvSpPr>
        <p:spPr>
          <a:xfrm>
            <a:off x="1154955" y="1447801"/>
            <a:ext cx="8825658" cy="3329580"/>
          </a:xfrm>
        </p:spPr>
        <p:txBody>
          <a:bodyPr>
            <a:normAutofit fontScale="90000"/>
          </a:bodyPr>
          <a:lstStyle/>
          <a:p>
            <a:r>
              <a:rPr lang="en-MY" dirty="0"/>
              <a:t>Credit One</a:t>
            </a:r>
            <a:br>
              <a:rPr lang="en-MY" dirty="0"/>
            </a:br>
            <a:r>
              <a:rPr lang="en-MY" dirty="0"/>
              <a:t>Default Risk Analysis</a:t>
            </a:r>
            <a:br>
              <a:rPr lang="en-MY" dirty="0"/>
            </a:br>
            <a:endParaRPr lang="en-US" dirty="0"/>
          </a:p>
        </p:txBody>
      </p:sp>
      <p:sp>
        <p:nvSpPr>
          <p:cNvPr id="3" name="Subtitle 2">
            <a:extLst>
              <a:ext uri="{FF2B5EF4-FFF2-40B4-BE49-F238E27FC236}">
                <a16:creationId xmlns:a16="http://schemas.microsoft.com/office/drawing/2014/main" id="{2D56F07F-204D-6C4C-811E-532893521F39}"/>
              </a:ext>
            </a:extLst>
          </p:cNvPr>
          <p:cNvSpPr>
            <a:spLocks noGrp="1"/>
          </p:cNvSpPr>
          <p:nvPr>
            <p:ph type="subTitle" idx="1"/>
          </p:nvPr>
        </p:nvSpPr>
        <p:spPr/>
        <p:txBody>
          <a:bodyPr>
            <a:normAutofit/>
          </a:bodyPr>
          <a:lstStyle/>
          <a:p>
            <a:r>
              <a:rPr lang="en-MY" sz="2800" dirty="0">
                <a:solidFill>
                  <a:schemeClr val="tx2"/>
                </a:solidFill>
              </a:rPr>
              <a:t>- A data Science Process Framework -</a:t>
            </a:r>
          </a:p>
          <a:p>
            <a:endParaRPr lang="en-US" sz="2800" dirty="0">
              <a:solidFill>
                <a:schemeClr val="tx2"/>
              </a:solidFill>
            </a:endParaRPr>
          </a:p>
        </p:txBody>
      </p:sp>
    </p:spTree>
    <p:extLst>
      <p:ext uri="{BB962C8B-B14F-4D97-AF65-F5344CB8AC3E}">
        <p14:creationId xmlns:p14="http://schemas.microsoft.com/office/powerpoint/2010/main" val="163937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C33B-4F5F-E140-AEF9-9AD011D37F81}"/>
              </a:ext>
            </a:extLst>
          </p:cNvPr>
          <p:cNvSpPr>
            <a:spLocks noGrp="1"/>
          </p:cNvSpPr>
          <p:nvPr>
            <p:ph type="title"/>
          </p:nvPr>
        </p:nvSpPr>
        <p:spPr>
          <a:xfrm>
            <a:off x="1143001" y="508001"/>
            <a:ext cx="9905998" cy="982084"/>
          </a:xfrm>
        </p:spPr>
        <p:txBody>
          <a:bodyPr>
            <a:normAutofit fontScale="90000"/>
          </a:bodyPr>
          <a:lstStyle/>
          <a:p>
            <a:r>
              <a:rPr lang="en-US" dirty="0"/>
              <a:t>Overview</a:t>
            </a:r>
            <a:br>
              <a:rPr lang="en-US" dirty="0"/>
            </a:br>
            <a:endParaRPr lang="en-US" dirty="0"/>
          </a:p>
        </p:txBody>
      </p:sp>
      <p:sp>
        <p:nvSpPr>
          <p:cNvPr id="3" name="Content Placeholder 2">
            <a:extLst>
              <a:ext uri="{FF2B5EF4-FFF2-40B4-BE49-F238E27FC236}">
                <a16:creationId xmlns:a16="http://schemas.microsoft.com/office/drawing/2014/main" id="{E4CD7DA6-3DFB-CF40-BA10-B91C37E02515}"/>
              </a:ext>
            </a:extLst>
          </p:cNvPr>
          <p:cNvSpPr>
            <a:spLocks noGrp="1"/>
          </p:cNvSpPr>
          <p:nvPr>
            <p:ph idx="1"/>
          </p:nvPr>
        </p:nvSpPr>
        <p:spPr>
          <a:xfrm>
            <a:off x="1143001" y="1315304"/>
            <a:ext cx="10327777" cy="5216434"/>
          </a:xfrm>
        </p:spPr>
        <p:txBody>
          <a:bodyPr>
            <a:noAutofit/>
          </a:bodyPr>
          <a:lstStyle/>
          <a:p>
            <a:r>
              <a:rPr lang="en-MY" sz="1800" b="1" dirty="0"/>
              <a:t>Credit One Main facts:</a:t>
            </a:r>
          </a:p>
          <a:p>
            <a:pPr lvl="1">
              <a:buFont typeface="Wingdings" pitchFamily="2" charset="2"/>
              <a:buChar char="§"/>
            </a:pPr>
            <a:r>
              <a:rPr lang="en-US" dirty="0"/>
              <a:t>A third-party credit rating authority that provides retail customer credit approval services to Blackwell Electronics and other partners</a:t>
            </a:r>
          </a:p>
          <a:p>
            <a:pPr lvl="1">
              <a:buFont typeface="Wingdings" pitchFamily="2" charset="2"/>
              <a:buChar char="§"/>
            </a:pPr>
            <a:r>
              <a:rPr lang="en-US" dirty="0"/>
              <a:t>The number of customers who have defaulted on their loans have increased over the past year</a:t>
            </a:r>
          </a:p>
          <a:p>
            <a:pPr lvl="1">
              <a:buFont typeface="Wingdings" pitchFamily="2" charset="2"/>
              <a:buChar char="§"/>
            </a:pPr>
            <a:r>
              <a:rPr lang="en-US" dirty="0"/>
              <a:t>As a credit scoring service provider, Credit One could risk losing business</a:t>
            </a:r>
            <a:endParaRPr lang="en-US" b="1" dirty="0"/>
          </a:p>
          <a:p>
            <a:endParaRPr lang="en-MY" b="1" dirty="0"/>
          </a:p>
          <a:p>
            <a:r>
              <a:rPr lang="en-MY" b="1" dirty="0"/>
              <a:t>Desired outcome:  </a:t>
            </a:r>
            <a:r>
              <a:rPr lang="en-MY" sz="1800" u="sng" dirty="0"/>
              <a:t>Minimize</a:t>
            </a:r>
            <a:r>
              <a:rPr lang="en-MY" sz="1800" dirty="0"/>
              <a:t> Credit One’s partners risk exposure</a:t>
            </a:r>
          </a:p>
          <a:p>
            <a:pPr marL="0" indent="0">
              <a:buNone/>
            </a:pPr>
            <a:endParaRPr lang="en-US" sz="1800" dirty="0"/>
          </a:p>
          <a:p>
            <a:r>
              <a:rPr lang="en-MY" sz="1800" b="1" dirty="0"/>
              <a:t>Questions to Answer</a:t>
            </a:r>
          </a:p>
          <a:p>
            <a:pPr indent="0">
              <a:lnSpc>
                <a:spcPct val="150000"/>
              </a:lnSpc>
              <a:buNone/>
            </a:pPr>
            <a:r>
              <a:rPr lang="en-US" sz="1800" dirty="0"/>
              <a:t>Which customer attributes might relate to whether or not a customer is likely to default on 	their current credit obligations?</a:t>
            </a:r>
          </a:p>
        </p:txBody>
      </p:sp>
    </p:spTree>
    <p:extLst>
      <p:ext uri="{BB962C8B-B14F-4D97-AF65-F5344CB8AC3E}">
        <p14:creationId xmlns:p14="http://schemas.microsoft.com/office/powerpoint/2010/main" val="390371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F757-7D97-E421-C343-E7BA1A9B36B3}"/>
              </a:ext>
            </a:extLst>
          </p:cNvPr>
          <p:cNvSpPr>
            <a:spLocks noGrp="1"/>
          </p:cNvSpPr>
          <p:nvPr>
            <p:ph type="title"/>
          </p:nvPr>
        </p:nvSpPr>
        <p:spPr/>
        <p:txBody>
          <a:bodyPr/>
          <a:lstStyle/>
          <a:p>
            <a:r>
              <a:rPr lang="en-US" dirty="0"/>
              <a:t>Data Science Process Framework</a:t>
            </a:r>
          </a:p>
        </p:txBody>
      </p:sp>
      <p:graphicFrame>
        <p:nvGraphicFramePr>
          <p:cNvPr id="4" name="Content Placeholder 3">
            <a:extLst>
              <a:ext uri="{FF2B5EF4-FFF2-40B4-BE49-F238E27FC236}">
                <a16:creationId xmlns:a16="http://schemas.microsoft.com/office/drawing/2014/main" id="{22768D2D-62E9-2315-4A47-DA43A1A92211}"/>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646622414"/>
              </p:ext>
            </p:extLst>
          </p:nvPr>
        </p:nvGraphicFramePr>
        <p:xfrm>
          <a:off x="646111" y="1359877"/>
          <a:ext cx="10899778" cy="4860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09534C08-84D4-7192-31B9-83DC150D2D03}"/>
              </a:ext>
            </a:extLst>
          </p:cNvPr>
          <p:cNvSpPr txBox="1"/>
          <p:nvPr/>
        </p:nvSpPr>
        <p:spPr>
          <a:xfrm>
            <a:off x="646111" y="6405282"/>
            <a:ext cx="7196666" cy="307777"/>
          </a:xfrm>
          <a:prstGeom prst="rect">
            <a:avLst/>
          </a:prstGeom>
          <a:noFill/>
        </p:spPr>
        <p:txBody>
          <a:bodyPr wrap="square" rtlCol="0">
            <a:spAutoFit/>
          </a:bodyPr>
          <a:lstStyle/>
          <a:p>
            <a:r>
              <a:rPr lang="en-US" sz="1400" dirty="0"/>
              <a:t>(*) Based on </a:t>
            </a:r>
            <a:r>
              <a:rPr lang="en-US" sz="1400" dirty="0" err="1"/>
              <a:t>Zumel</a:t>
            </a:r>
            <a:r>
              <a:rPr lang="en-US" sz="1400" dirty="0"/>
              <a:t> and Mount, Practical Data Science with R, chapter 1 </a:t>
            </a:r>
          </a:p>
        </p:txBody>
      </p:sp>
    </p:spTree>
    <p:extLst>
      <p:ext uri="{BB962C8B-B14F-4D97-AF65-F5344CB8AC3E}">
        <p14:creationId xmlns:p14="http://schemas.microsoft.com/office/powerpoint/2010/main" val="1085727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{7B2DD314-C701-DB4E-968C-51401810DC3D}tf10001062</Template>
  <TotalTime>45037</TotalTime>
  <Words>5424</Words>
  <Application>Microsoft Macintosh PowerPoint</Application>
  <PresentationFormat>Widescreen</PresentationFormat>
  <Paragraphs>494</Paragraphs>
  <Slides>45</Slides>
  <Notes>37</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Century Gothic</vt:lpstr>
      <vt:lpstr>Courier New</vt:lpstr>
      <vt:lpstr>Roboto</vt:lpstr>
      <vt:lpstr>Wingdings</vt:lpstr>
      <vt:lpstr>Wingdings 3</vt:lpstr>
      <vt:lpstr>Ion</vt:lpstr>
      <vt:lpstr>C2- Task2</vt:lpstr>
      <vt:lpstr>Customer Loan Repayment Behavior</vt:lpstr>
      <vt:lpstr>PowerPoint Presentation</vt:lpstr>
      <vt:lpstr>C2- Task1</vt:lpstr>
      <vt:lpstr>TASK</vt:lpstr>
      <vt:lpstr>PowerPoint Presentation</vt:lpstr>
      <vt:lpstr>Credit One Default Risk Analysis </vt:lpstr>
      <vt:lpstr>Overview </vt:lpstr>
      <vt:lpstr>Data Science Process Framework</vt:lpstr>
      <vt:lpstr>Goals</vt:lpstr>
      <vt:lpstr>Collect and Manage Data</vt:lpstr>
      <vt:lpstr>Credit Data Summary</vt:lpstr>
      <vt:lpstr>Build and Evaluate the model</vt:lpstr>
      <vt:lpstr>Present Results and Document</vt:lpstr>
      <vt:lpstr>Data Dictionary</vt:lpstr>
      <vt:lpstr>C1 - Tasks</vt:lpstr>
      <vt:lpstr>Customer Purchase Behavior</vt:lpstr>
      <vt:lpstr>Data Mining Approach</vt:lpstr>
      <vt:lpstr>West Region is the best performer</vt:lpstr>
      <vt:lpstr>Best Type of Sale predictors are Region  and Transaction amount</vt:lpstr>
      <vt:lpstr>Best Type of Sale predictors are Region  and Transaction amount</vt:lpstr>
      <vt:lpstr>PowerPoint Presentation</vt:lpstr>
      <vt:lpstr>Type of sale predictions</vt:lpstr>
      <vt:lpstr>Focus on Regions North and South</vt:lpstr>
      <vt:lpstr>Task 2</vt:lpstr>
      <vt:lpstr>Overview </vt:lpstr>
      <vt:lpstr>Customer Age and Type of sale Relationship</vt:lpstr>
      <vt:lpstr>Can we predict the age of a customer in a region based on other demographic data?</vt:lpstr>
      <vt:lpstr>Buyer’s Age and Amount Spend relationship</vt:lpstr>
      <vt:lpstr>Conclusions</vt:lpstr>
      <vt:lpstr>Task 1</vt:lpstr>
      <vt:lpstr>Overview </vt:lpstr>
      <vt:lpstr>Which regions spend the most/least? </vt:lpstr>
      <vt:lpstr>Do customers in different regions spend more  per transaction? </vt:lpstr>
      <vt:lpstr>Is there a relationship between number of items purchased and amount spent?</vt:lpstr>
      <vt:lpstr>Correlation And Covariance Analysis (related to Amount) </vt:lpstr>
      <vt:lpstr>Bivariate matrix </vt:lpstr>
      <vt:lpstr>Buyer’s Age and Amount Spend relationship</vt:lpstr>
      <vt:lpstr>Buyer’s Age and Amount Spend relationship</vt:lpstr>
      <vt:lpstr>Customer Behavior: Online/In-store comparison</vt:lpstr>
      <vt:lpstr>Conclusions</vt:lpstr>
      <vt:lpstr>Addendum</vt:lpstr>
      <vt:lpstr>Data Set Info </vt:lpstr>
      <vt:lpstr>EDA – Checking for outliers </vt:lpstr>
      <vt:lpstr>EDA – Analyzing Amount outliers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Blackwell Electronics  </dc:title>
  <dc:creator>Alejandra Barbosa</dc:creator>
  <cp:lastModifiedBy>Alejandra Barbosa</cp:lastModifiedBy>
  <cp:revision>83</cp:revision>
  <dcterms:created xsi:type="dcterms:W3CDTF">2022-03-15T18:10:56Z</dcterms:created>
  <dcterms:modified xsi:type="dcterms:W3CDTF">2022-08-16T16:29:57Z</dcterms:modified>
</cp:coreProperties>
</file>