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7"/>
  </p:notesMasterIdLst>
  <p:handoutMasterIdLst>
    <p:handoutMasterId r:id="rId28"/>
  </p:handoutMasterIdLst>
  <p:sldIdLst>
    <p:sldId id="256" r:id="rId5"/>
    <p:sldId id="277" r:id="rId6"/>
    <p:sldId id="289" r:id="rId7"/>
    <p:sldId id="278" r:id="rId8"/>
    <p:sldId id="258" r:id="rId9"/>
    <p:sldId id="262" r:id="rId10"/>
    <p:sldId id="264" r:id="rId11"/>
    <p:sldId id="261" r:id="rId12"/>
    <p:sldId id="266" r:id="rId13"/>
    <p:sldId id="292" r:id="rId14"/>
    <p:sldId id="268" r:id="rId15"/>
    <p:sldId id="280" r:id="rId16"/>
    <p:sldId id="270" r:id="rId17"/>
    <p:sldId id="295" r:id="rId18"/>
    <p:sldId id="293" r:id="rId19"/>
    <p:sldId id="294" r:id="rId20"/>
    <p:sldId id="260" r:id="rId21"/>
    <p:sldId id="282" r:id="rId22"/>
    <p:sldId id="283" r:id="rId23"/>
    <p:sldId id="290" r:id="rId24"/>
    <p:sldId id="275"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138" y="13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lumMod val="75000"/>
              </a:schemeClr>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[$$-409]#,##0</c:formatCode>
                <c:ptCount val="4"/>
                <c:pt idx="0">
                  <c:v>10000</c:v>
                </c:pt>
                <c:pt idx="1">
                  <c:v>20000</c:v>
                </c:pt>
                <c:pt idx="2">
                  <c:v>30000</c:v>
                </c:pt>
                <c:pt idx="3">
                  <c:v>40000</c:v>
                </c:pt>
              </c:numCache>
            </c:numRef>
          </c:val>
          <c:extLst>
            <c:ext xmlns:c16="http://schemas.microsoft.com/office/drawing/2014/chart" uri="{C3380CC4-5D6E-409C-BE32-E72D297353CC}">
              <c16:uniqueId val="{00000000-0B80-4025-ABCB-85931C353E85}"/>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accent1">
                  <a:lumMod val="7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053-449F-8EEE-DAFE02C9D55A}"/>
              </c:ext>
            </c:extLst>
          </c:dPt>
          <c:dPt>
            <c:idx val="1"/>
            <c:bubble3D val="0"/>
            <c:spPr>
              <a:solidFill>
                <a:schemeClr val="accent1"/>
              </a:solidFill>
              <a:ln w="19050">
                <a:noFill/>
              </a:ln>
              <a:effectLst/>
            </c:spPr>
            <c:extLst>
              <c:ext xmlns:c16="http://schemas.microsoft.com/office/drawing/2014/chart" uri="{C3380CC4-5D6E-409C-BE32-E72D297353CC}">
                <c16:uniqueId val="{00000003-D053-449F-8EEE-DAFE02C9D55A}"/>
              </c:ext>
            </c:extLst>
          </c:dPt>
          <c:dPt>
            <c:idx val="2"/>
            <c:bubble3D val="0"/>
            <c:spPr>
              <a:solidFill>
                <a:schemeClr val="accent1">
                  <a:lumMod val="75000"/>
                </a:schemeClr>
              </a:solidFill>
              <a:ln w="19050">
                <a:noFill/>
              </a:ln>
              <a:effectLst/>
            </c:spPr>
            <c:extLst>
              <c:ext xmlns:c16="http://schemas.microsoft.com/office/drawing/2014/chart" uri="{C3380CC4-5D6E-409C-BE32-E72D297353CC}">
                <c16:uniqueId val="{00000005-D053-449F-8EEE-DAFE02C9D55A}"/>
              </c:ext>
            </c:extLst>
          </c:dPt>
          <c:dPt>
            <c:idx val="3"/>
            <c:bubble3D val="0"/>
            <c:spPr>
              <a:solidFill>
                <a:schemeClr val="accent1"/>
              </a:solidFill>
              <a:ln w="19050">
                <a:noFill/>
              </a:ln>
              <a:effectLst/>
            </c:spPr>
            <c:extLst>
              <c:ext xmlns:c16="http://schemas.microsoft.com/office/drawing/2014/chart" uri="{C3380CC4-5D6E-409C-BE32-E72D297353CC}">
                <c16:uniqueId val="{00000007-D053-449F-8EEE-DAFE02C9D55A}"/>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053-449F-8EEE-DAFE02C9D55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68FD-4EB0-96B7-77E7434B1C75}"/>
              </c:ext>
            </c:extLst>
          </c:dPt>
          <c:dPt>
            <c:idx val="1"/>
            <c:bubble3D val="0"/>
            <c:spPr>
              <a:solidFill>
                <a:schemeClr val="accent1"/>
              </a:solidFill>
              <a:ln w="19050">
                <a:noFill/>
              </a:ln>
              <a:effectLst/>
            </c:spPr>
            <c:extLst>
              <c:ext xmlns:c16="http://schemas.microsoft.com/office/drawing/2014/chart" uri="{C3380CC4-5D6E-409C-BE32-E72D297353CC}">
                <c16:uniqueId val="{00000003-68FD-4EB0-96B7-77E7434B1C75}"/>
              </c:ext>
            </c:extLst>
          </c:dPt>
          <c:dPt>
            <c:idx val="2"/>
            <c:bubble3D val="0"/>
            <c:spPr>
              <a:solidFill>
                <a:schemeClr val="accent1"/>
              </a:solidFill>
              <a:ln w="19050">
                <a:noFill/>
              </a:ln>
              <a:effectLst/>
            </c:spPr>
            <c:extLst>
              <c:ext xmlns:c16="http://schemas.microsoft.com/office/drawing/2014/chart" uri="{C3380CC4-5D6E-409C-BE32-E72D297353CC}">
                <c16:uniqueId val="{00000005-68FD-4EB0-96B7-77E7434B1C75}"/>
              </c:ext>
            </c:extLst>
          </c:dPt>
          <c:dPt>
            <c:idx val="3"/>
            <c:bubble3D val="0"/>
            <c:spPr>
              <a:solidFill>
                <a:schemeClr val="accent1">
                  <a:lumMod val="75000"/>
                </a:schemeClr>
              </a:solidFill>
              <a:ln w="19050">
                <a:noFill/>
              </a:ln>
              <a:effectLst/>
            </c:spPr>
            <c:extLst>
              <c:ext xmlns:c16="http://schemas.microsoft.com/office/drawing/2014/chart" uri="{C3380CC4-5D6E-409C-BE32-E72D297353CC}">
                <c16:uniqueId val="{00000007-68FD-4EB0-96B7-77E7434B1C75}"/>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68FD-4EB0-96B7-77E7434B1C75}"/>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lumMod val="75000"/>
                </a:schemeClr>
              </a:solidFill>
              <a:ln w="19050">
                <a:noFill/>
              </a:ln>
              <a:effectLst/>
            </c:spPr>
            <c:extLst>
              <c:ext xmlns:c16="http://schemas.microsoft.com/office/drawing/2014/chart" uri="{C3380CC4-5D6E-409C-BE32-E72D297353CC}">
                <c16:uniqueId val="{00000001-F8DE-4407-9084-86239413ECEC}"/>
              </c:ext>
            </c:extLst>
          </c:dPt>
          <c:dPt>
            <c:idx val="1"/>
            <c:bubble3D val="0"/>
            <c:spPr>
              <a:solidFill>
                <a:schemeClr val="accent1"/>
              </a:solidFill>
              <a:ln w="19050">
                <a:noFill/>
              </a:ln>
              <a:effectLst/>
            </c:spPr>
            <c:extLst>
              <c:ext xmlns:c16="http://schemas.microsoft.com/office/drawing/2014/chart" uri="{C3380CC4-5D6E-409C-BE32-E72D297353CC}">
                <c16:uniqueId val="{00000003-F8DE-4407-9084-86239413ECEC}"/>
              </c:ext>
            </c:extLst>
          </c:dPt>
          <c:dPt>
            <c:idx val="2"/>
            <c:bubble3D val="0"/>
            <c:spPr>
              <a:solidFill>
                <a:schemeClr val="accent1"/>
              </a:solidFill>
              <a:ln w="19050">
                <a:noFill/>
              </a:ln>
              <a:effectLst/>
            </c:spPr>
            <c:extLst>
              <c:ext xmlns:c16="http://schemas.microsoft.com/office/drawing/2014/chart" uri="{C3380CC4-5D6E-409C-BE32-E72D297353CC}">
                <c16:uniqueId val="{00000005-F8DE-4407-9084-86239413ECEC}"/>
              </c:ext>
            </c:extLst>
          </c:dPt>
          <c:dPt>
            <c:idx val="3"/>
            <c:bubble3D val="0"/>
            <c:spPr>
              <a:solidFill>
                <a:schemeClr val="accent1"/>
              </a:solidFill>
              <a:ln w="19050">
                <a:noFill/>
              </a:ln>
              <a:effectLst/>
            </c:spPr>
            <c:extLst>
              <c:ext xmlns:c16="http://schemas.microsoft.com/office/drawing/2014/chart" uri="{C3380CC4-5D6E-409C-BE32-E72D297353CC}">
                <c16:uniqueId val="{00000007-F8DE-4407-9084-86239413ECEC}"/>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F8DE-4407-9084-86239413ECE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D2F-44F6-B0B4-AE7D2AD35A4D}"/>
              </c:ext>
            </c:extLst>
          </c:dPt>
          <c:dPt>
            <c:idx val="1"/>
            <c:bubble3D val="0"/>
            <c:spPr>
              <a:solidFill>
                <a:schemeClr val="accent1">
                  <a:lumMod val="75000"/>
                </a:schemeClr>
              </a:solidFill>
              <a:ln w="19050">
                <a:noFill/>
              </a:ln>
              <a:effectLst/>
            </c:spPr>
            <c:extLst>
              <c:ext xmlns:c16="http://schemas.microsoft.com/office/drawing/2014/chart" uri="{C3380CC4-5D6E-409C-BE32-E72D297353CC}">
                <c16:uniqueId val="{00000003-7D2F-44F6-B0B4-AE7D2AD35A4D}"/>
              </c:ext>
            </c:extLst>
          </c:dPt>
          <c:dPt>
            <c:idx val="2"/>
            <c:bubble3D val="0"/>
            <c:spPr>
              <a:solidFill>
                <a:schemeClr val="accent1"/>
              </a:solidFill>
              <a:ln w="19050">
                <a:noFill/>
              </a:ln>
              <a:effectLst/>
            </c:spPr>
            <c:extLst>
              <c:ext xmlns:c16="http://schemas.microsoft.com/office/drawing/2014/chart" uri="{C3380CC4-5D6E-409C-BE32-E72D297353CC}">
                <c16:uniqueId val="{00000005-7D2F-44F6-B0B4-AE7D2AD35A4D}"/>
              </c:ext>
            </c:extLst>
          </c:dPt>
          <c:dPt>
            <c:idx val="3"/>
            <c:bubble3D val="0"/>
            <c:spPr>
              <a:solidFill>
                <a:schemeClr val="accent1"/>
              </a:solidFill>
              <a:ln w="19050">
                <a:noFill/>
              </a:ln>
              <a:effectLst/>
            </c:spPr>
            <c:extLst>
              <c:ext xmlns:c16="http://schemas.microsoft.com/office/drawing/2014/chart" uri="{C3380CC4-5D6E-409C-BE32-E72D297353CC}">
                <c16:uniqueId val="{00000007-7D2F-44F6-B0B4-AE7D2AD35A4D}"/>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7D2F-44F6-B0B4-AE7D2AD35A4D}"/>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3/29/2022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3/29/2022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BE" dirty="0" err="1"/>
              <a:t>Build</a:t>
            </a:r>
            <a:r>
              <a:rPr lang="fr-BE" dirty="0"/>
              <a:t> by </a:t>
            </a:r>
            <a:r>
              <a:rPr lang="fr-BE" dirty="0" err="1"/>
              <a:t>stasticians</a:t>
            </a:r>
            <a:r>
              <a:rPr lang="fr-BE" dirty="0"/>
              <a:t> at first and </a:t>
            </a:r>
            <a:r>
              <a:rPr lang="fr-BE" dirty="0" err="1"/>
              <a:t>then</a:t>
            </a:r>
            <a:r>
              <a:rPr lang="fr-BE" dirty="0"/>
              <a:t> for </a:t>
            </a:r>
            <a:r>
              <a:rPr lang="fr-BE" dirty="0" err="1"/>
              <a:t>external</a:t>
            </a:r>
            <a:r>
              <a:rPr lang="fr-BE" dirty="0"/>
              <a:t> people. </a:t>
            </a:r>
            <a:r>
              <a:rPr lang="fr-BE" dirty="0" err="1"/>
              <a:t>It’s</a:t>
            </a:r>
            <a:r>
              <a:rPr lang="fr-BE" dirty="0"/>
              <a:t> </a:t>
            </a:r>
            <a:r>
              <a:rPr lang="fr-BE" dirty="0" err="1"/>
              <a:t>really</a:t>
            </a:r>
            <a:r>
              <a:rPr lang="fr-BE" dirty="0"/>
              <a:t> focus made for expert in </a:t>
            </a:r>
            <a:r>
              <a:rPr lang="fr-BE" dirty="0" err="1"/>
              <a:t>that</a:t>
            </a:r>
            <a:r>
              <a:rPr lang="fr-BE" dirty="0"/>
              <a:t> </a:t>
            </a:r>
            <a:r>
              <a:rPr lang="fr-BE" dirty="0" err="1"/>
              <a:t>field</a:t>
            </a:r>
            <a:r>
              <a:rPr lang="fr-BE" dirty="0"/>
              <a:t>.</a:t>
            </a:r>
          </a:p>
          <a:p>
            <a:r>
              <a:rPr lang="fr-BE" dirty="0" err="1"/>
              <a:t>Create</a:t>
            </a:r>
            <a:r>
              <a:rPr lang="fr-BE" dirty="0"/>
              <a:t> in 1991 and </a:t>
            </a:r>
            <a:r>
              <a:rPr lang="fr-BE" dirty="0" err="1"/>
              <a:t>based</a:t>
            </a:r>
            <a:r>
              <a:rPr lang="fr-BE" dirty="0"/>
              <a:t> on S an </a:t>
            </a:r>
            <a:r>
              <a:rPr lang="fr-BE" dirty="0" err="1"/>
              <a:t>older</a:t>
            </a:r>
            <a:r>
              <a:rPr lang="fr-BE" dirty="0"/>
              <a:t> </a:t>
            </a:r>
            <a:r>
              <a:rPr lang="fr-BE" dirty="0" err="1"/>
              <a:t>programming</a:t>
            </a:r>
            <a:r>
              <a:rPr lang="fr-BE" dirty="0"/>
              <a:t> </a:t>
            </a:r>
            <a:r>
              <a:rPr lang="fr-BE" dirty="0" err="1"/>
              <a:t>language</a:t>
            </a:r>
            <a:r>
              <a:rPr lang="fr-BE" dirty="0"/>
              <a:t> </a:t>
            </a:r>
            <a:r>
              <a:rPr lang="fr-BE" dirty="0" err="1"/>
              <a:t>mide</a:t>
            </a:r>
            <a:r>
              <a:rPr lang="fr-BE" dirty="0"/>
              <a:t> in the </a:t>
            </a:r>
            <a:r>
              <a:rPr lang="fr-BE" dirty="0" err="1"/>
              <a:t>late</a:t>
            </a:r>
            <a:r>
              <a:rPr lang="fr-BE" dirty="0"/>
              <a:t> 70’s. </a:t>
            </a:r>
          </a:p>
          <a:p>
            <a:r>
              <a:rPr lang="fr-BE" dirty="0"/>
              <a:t>Open-source </a:t>
            </a:r>
            <a:r>
              <a:rPr lang="fr-BE" dirty="0" err="1"/>
              <a:t>since</a:t>
            </a:r>
            <a:r>
              <a:rPr lang="fr-BE" dirty="0"/>
              <a:t> 2000. </a:t>
            </a:r>
          </a:p>
          <a:p>
            <a:r>
              <a:rPr lang="fr-BE" dirty="0"/>
              <a:t>Python -&gt; </a:t>
            </a:r>
            <a:r>
              <a:rPr lang="fr-BE" dirty="0" err="1"/>
              <a:t>comunicate</a:t>
            </a:r>
            <a:r>
              <a:rPr lang="fr-BE" dirty="0"/>
              <a:t> complexe concepts </a:t>
            </a:r>
            <a:r>
              <a:rPr lang="fr-BE" dirty="0" err="1"/>
              <a:t>easy</a:t>
            </a:r>
            <a:r>
              <a:rPr lang="fr-BE" dirty="0"/>
              <a:t> </a:t>
            </a:r>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2078436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1714599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701"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https://shiny.rstudio.com/"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17.xml"/><Relationship Id="rId5" Type="http://schemas.openxmlformats.org/officeDocument/2006/relationships/image" Target="../media/image37.jpeg"/><Relationship Id="rId4" Type="http://schemas.openxmlformats.org/officeDocument/2006/relationships/image" Target="../media/image36.jpeg"/></Relationships>
</file>

<file path=ppt/slides/_rels/slide19.xml.rels><?xml version="1.0" encoding="UTF-8" standalone="yes"?>
<Relationships xmlns="http://schemas.openxmlformats.org/package/2006/relationships"><Relationship Id="rId8" Type="http://schemas.openxmlformats.org/officeDocument/2006/relationships/image" Target="../media/image44.jpg"/><Relationship Id="rId3" Type="http://schemas.openxmlformats.org/officeDocument/2006/relationships/image" Target="../media/image39.jpg"/><Relationship Id="rId7" Type="http://schemas.openxmlformats.org/officeDocument/2006/relationships/image" Target="../media/image43.jpg"/><Relationship Id="rId2" Type="http://schemas.openxmlformats.org/officeDocument/2006/relationships/image" Target="../media/image38.jpg"/><Relationship Id="rId1" Type="http://schemas.openxmlformats.org/officeDocument/2006/relationships/slideLayout" Target="../slideLayouts/slideLayout18.xml"/><Relationship Id="rId6" Type="http://schemas.openxmlformats.org/officeDocument/2006/relationships/image" Target="../media/image42.jpg"/><Relationship Id="rId5" Type="http://schemas.openxmlformats.org/officeDocument/2006/relationships/image" Target="../media/image41.jpg"/><Relationship Id="rId4" Type="http://schemas.openxmlformats.org/officeDocument/2006/relationships/image" Target="../media/image40.jpg"/><Relationship Id="rId9" Type="http://schemas.openxmlformats.org/officeDocument/2006/relationships/image" Target="../media/image45.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9.xml"/><Relationship Id="rId5" Type="http://schemas.openxmlformats.org/officeDocument/2006/relationships/chart" Target="../charts/chart5.xml"/><Relationship Id="rId4" Type="http://schemas.openxmlformats.org/officeDocument/2006/relationships/chart" Target="../charts/char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2.svg"/></Relationships>
</file>

<file path=ppt/slides/_rels/slide4.xml.rels><?xml version="1.0" encoding="UTF-8" standalone="yes"?>
<Relationships xmlns="http://schemas.openxmlformats.org/package/2006/relationships"><Relationship Id="rId3" Type="http://schemas.openxmlformats.org/officeDocument/2006/relationships/hyperlink" Target="https://www.rstudio.com/products/rstudio/download/" TargetMode="External"/><Relationship Id="rId2" Type="http://schemas.openxmlformats.org/officeDocument/2006/relationships/hyperlink" Target="https://cran.rstudio.com/index.html"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Introduction to R</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Alexandre Le Begge – 31/03/2022</a:t>
            </a:r>
          </a:p>
        </p:txBody>
      </p:sp>
      <p:pic>
        <p:nvPicPr>
          <p:cNvPr id="5" name="Picture 4">
            <a:extLst>
              <a:ext uri="{FF2B5EF4-FFF2-40B4-BE49-F238E27FC236}">
                <a16:creationId xmlns:a16="http://schemas.microsoft.com/office/drawing/2014/main" id="{1E2CBD73-5AB1-4430-884F-1C098E1579B0}"/>
              </a:ext>
            </a:extLst>
          </p:cNvPr>
          <p:cNvPicPr>
            <a:picLocks noChangeAspect="1"/>
          </p:cNvPicPr>
          <p:nvPr/>
        </p:nvPicPr>
        <p:blipFill>
          <a:blip r:embed="rId2"/>
          <a:stretch>
            <a:fillRect/>
          </a:stretch>
        </p:blipFill>
        <p:spPr>
          <a:xfrm>
            <a:off x="7599101" y="2408865"/>
            <a:ext cx="2575648" cy="1996127"/>
          </a:xfrm>
          <a:prstGeom prst="rect">
            <a:avLst/>
          </a:prstGeom>
        </p:spPr>
      </p:pic>
      <p:pic>
        <p:nvPicPr>
          <p:cNvPr id="6" name="Picture 5">
            <a:extLst>
              <a:ext uri="{FF2B5EF4-FFF2-40B4-BE49-F238E27FC236}">
                <a16:creationId xmlns:a16="http://schemas.microsoft.com/office/drawing/2014/main" id="{84AA165B-6D13-42C5-AA33-0FC6B0ECBD42}"/>
              </a:ext>
            </a:extLst>
          </p:cNvPr>
          <p:cNvPicPr>
            <a:picLocks noChangeAspect="1"/>
          </p:cNvPicPr>
          <p:nvPr/>
        </p:nvPicPr>
        <p:blipFill>
          <a:blip r:embed="rId3"/>
          <a:stretch>
            <a:fillRect/>
          </a:stretch>
        </p:blipFill>
        <p:spPr>
          <a:xfrm>
            <a:off x="834189" y="4995941"/>
            <a:ext cx="987609" cy="987609"/>
          </a:xfrm>
          <a:prstGeom prst="rect">
            <a:avLst/>
          </a:prstGeom>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Opportunity to build</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a:t>Freedom to invent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Few competitors</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r>
              <a:rPr lang="en-US" dirty="0"/>
              <a:t>Addressable market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r>
              <a:rPr lang="en-US" dirty="0"/>
              <a:t>Serviceable market</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r>
              <a:rPr lang="en-US" dirty="0"/>
              <a:t>Obtainable market</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ZA"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ZA" noProof="1"/>
              <a:t>Our product is priced below that of other companies on the market</a:t>
            </a:r>
          </a:p>
          <a:p>
            <a:r>
              <a:rPr lang="en-ZA" noProof="1"/>
              <a:t>Design is simple and easy to use, compared to the complex designs of the competitors</a:t>
            </a:r>
          </a:p>
          <a:p>
            <a:r>
              <a:rPr lang="en-ZA"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ZA" noProof="1"/>
              <a:t>Company A</a:t>
            </a:r>
            <a:br>
              <a:rPr lang="en-ZA" noProof="1"/>
            </a:br>
            <a:r>
              <a:rPr lang="en-ZA" noProof="1"/>
              <a:t>Product is more expensive</a:t>
            </a:r>
          </a:p>
          <a:p>
            <a:r>
              <a:rPr lang="en-ZA" noProof="1"/>
              <a:t>Companies B &amp; C </a:t>
            </a:r>
            <a:br>
              <a:rPr lang="en-ZA" noProof="1"/>
            </a:br>
            <a:r>
              <a:rPr lang="en-ZA" noProof="1"/>
              <a:t>Product is expensive and inconvenient to use</a:t>
            </a:r>
          </a:p>
          <a:p>
            <a:r>
              <a:rPr lang="en-ZA" noProof="1"/>
              <a:t>Companies D &amp; E</a:t>
            </a:r>
            <a:br>
              <a:rPr lang="en-ZA" noProof="1"/>
            </a:br>
            <a:r>
              <a:rPr lang="en-ZA" noProof="1"/>
              <a:t>Product is affordable, but inconvenient to use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ZA" dirty="0"/>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a:normAutofit/>
          </a:bodyPr>
          <a:lstStyle/>
          <a:p>
            <a:r>
              <a:rPr lang="en-ZA" dirty="0"/>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a:normAutofit/>
          </a:bodyPr>
          <a:lstStyle/>
          <a:p>
            <a:r>
              <a:rPr lang="en-ZA" dirty="0"/>
              <a:t>Competitor A</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a:lstStyle/>
          <a:p>
            <a:r>
              <a:rPr lang="en-US" dirty="0"/>
              <a:t>Contoso</a:t>
            </a:r>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a:lstStyle/>
          <a:p>
            <a:r>
              <a:rPr lang="en-US" dirty="0"/>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a:normAutofit/>
          </a:bodyPr>
          <a:lstStyle/>
          <a:p>
            <a:r>
              <a:rPr lang="en-ZA" dirty="0"/>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a:lstStyle/>
          <a:p>
            <a:r>
              <a:rPr lang="en-US" dirty="0"/>
              <a:t>Competitor B</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a:lstStyle/>
          <a:p>
            <a:r>
              <a:rPr lang="en-US" dirty="0"/>
              <a:t>Competitor C</a:t>
            </a:r>
          </a:p>
        </p:txBody>
      </p:sp>
      <p:sp>
        <p:nvSpPr>
          <p:cNvPr id="26" name="Text Placehold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a:lstStyle/>
          <a:p>
            <a:r>
              <a:rPr lang="en-US" dirty="0"/>
              <a:t>Competitor D</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a:normAutofit/>
          </a:bodyPr>
          <a:lstStyle/>
          <a:p>
            <a:r>
              <a:rPr lang="en-ZA" dirty="0"/>
              <a:t>Inconvenient</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a:lstStyle/>
          <a:p>
            <a:r>
              <a:rPr lang="en-US" dirty="0"/>
              <a:t>Competitor E</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12</a:t>
            </a:fld>
            <a:endParaRPr lang="en-ZA" dirty="0"/>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accent1">
                <a:lumMod val="75000"/>
              </a:schemeClr>
            </a:solidFill>
            <a:prstDash val="solid"/>
            <a:miter/>
          </a:ln>
        </p:spPr>
        <p:txBody>
          <a:bodyPr rtlCol="0" anchor="ctr"/>
          <a:lstStyle/>
          <a:p>
            <a:endParaRPr lang="en-US" dirty="0"/>
          </a:p>
        </p:txBody>
      </p:sp>
    </p:spTree>
    <p:extLst>
      <p:ext uri="{BB962C8B-B14F-4D97-AF65-F5344CB8AC3E}">
        <p14:creationId xmlns:p14="http://schemas.microsoft.com/office/powerpoint/2010/main" val="1417396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Feb 20XX</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dirty="0"/>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Mar 20XX</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dirty="0"/>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Oct 20XX</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dirty="0"/>
              <a:t>Gather feedback and adjust product design as necessary</a:t>
            </a:r>
          </a:p>
          <a:p>
            <a:endParaRPr lang="en-US" dirty="0"/>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Useful links </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hlinkClick r:id="rId2"/>
              </a:rPr>
              <a:t>https://shiny.rstudio.com/</a:t>
            </a:r>
            <a:r>
              <a:rPr lang="en-US" dirty="0"/>
              <a:t> </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dirty="0"/>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Mar 20XX</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dirty="0"/>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Oct 20XX</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dirty="0"/>
              <a:t>Gather feedback and adjust product design as necessary</a:t>
            </a:r>
          </a:p>
          <a:p>
            <a:endParaRPr lang="en-US" dirty="0"/>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1259591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TRACTION</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Forecasting for success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176117606"/>
              </p:ext>
            </p:extLst>
          </p:nvPr>
        </p:nvGraphicFramePr>
        <p:xfrm>
          <a:off x="838200" y="2286000"/>
          <a:ext cx="6099051" cy="3503684"/>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a:r>
                        <a:rPr lang="en-US" sz="1400" b="0" cap="all" spc="150" baseline="0" dirty="0">
                          <a:solidFill>
                            <a:schemeClr val="tx1">
                              <a:lumMod val="75000"/>
                              <a:lumOff val="25000"/>
                            </a:schemeClr>
                          </a:solidFill>
                          <a:latin typeface="+mj-lt"/>
                        </a:rPr>
                        <a:t>Key Metrics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723065677"/>
                  </a:ext>
                </a:extLst>
              </a:tr>
              <a:tr h="638982">
                <a:tc>
                  <a:txBody>
                    <a:bodyPr/>
                    <a:lstStyle/>
                    <a:p>
                      <a:pPr algn="ctr"/>
                      <a:endParaRPr lang="en-US" sz="1200" dirty="0">
                        <a:solidFill>
                          <a:schemeClr val="tx1">
                            <a:lumMod val="75000"/>
                            <a:lumOff val="25000"/>
                          </a:schemeClr>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Clients</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Orders</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Gross revenue</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Net revenue</a:t>
                      </a:r>
                      <a:endParaRPr lang="ru-RU" sz="1200" kern="120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1100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$7,000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20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200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$20,000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$16,000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30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300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$30,000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$25,000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40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400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$40,000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$30,000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9" name="Text Placeholder 8">
            <a:extLst>
              <a:ext uri="{FF2B5EF4-FFF2-40B4-BE49-F238E27FC236}">
                <a16:creationId xmlns:a16="http://schemas.microsoft.com/office/drawing/2014/main" id="{C54CD4A7-4E1A-4902-993B-81A396A3670C}"/>
              </a:ext>
            </a:extLst>
          </p:cNvPr>
          <p:cNvSpPr>
            <a:spLocks noGrp="1"/>
          </p:cNvSpPr>
          <p:nvPr>
            <p:ph type="body" sz="quarter" idx="14"/>
          </p:nvPr>
        </p:nvSpPr>
        <p:spPr>
          <a:xfrm>
            <a:off x="7858125" y="2284624"/>
            <a:ext cx="3147332" cy="306388"/>
          </a:xfrm>
        </p:spPr>
        <p:txBody>
          <a:bodyPr>
            <a:normAutofit/>
          </a:bodyPr>
          <a:lstStyle/>
          <a:p>
            <a:r>
              <a:rPr lang="en-US" dirty="0"/>
              <a:t>REVENUE BY YEAR</a:t>
            </a:r>
          </a:p>
        </p:txBody>
      </p:sp>
      <p:graphicFrame>
        <p:nvGraphicFramePr>
          <p:cNvPr id="34" name="Content Placeholder 13" descr="Chart">
            <a:extLst>
              <a:ext uri="{FF2B5EF4-FFF2-40B4-BE49-F238E27FC236}">
                <a16:creationId xmlns:a16="http://schemas.microsoft.com/office/drawing/2014/main" id="{9E19FFD2-695D-4BD0-AA46-41C8970D76E2}"/>
              </a:ext>
            </a:extLst>
          </p:cNvPr>
          <p:cNvGraphicFramePr>
            <a:graphicFrameLocks noGrp="1"/>
          </p:cNvGraphicFramePr>
          <p:nvPr>
            <p:ph sz="quarter" idx="15"/>
            <p:extLst>
              <p:ext uri="{D42A27DB-BD31-4B8C-83A1-F6EECF244321}">
                <p14:modId xmlns:p14="http://schemas.microsoft.com/office/powerpoint/2010/main" val="2173192865"/>
              </p:ext>
            </p:extLst>
          </p:nvPr>
        </p:nvGraphicFramePr>
        <p:xfrm>
          <a:off x="7858125" y="2779713"/>
          <a:ext cx="3148013" cy="3095625"/>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871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a:lstStyle/>
          <a:p>
            <a:r>
              <a:rPr lang="en-ZA" dirty="0"/>
              <a:t>TWO-YEAR ACTION PLAN</a:t>
            </a:r>
          </a:p>
        </p:txBody>
      </p:sp>
      <p:sp>
        <p:nvSpPr>
          <p:cNvPr id="110" name="Text Placehold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DRAFT BLUEPRINTS</a:t>
            </a:r>
            <a:endParaRPr lang="en-ZA" sz="1100" dirty="0"/>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GATHER FEEDBACK</a:t>
            </a:r>
            <a:endParaRPr lang="en-ZA" sz="1100" dirty="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DELIVER TO CLIENT</a:t>
            </a:r>
            <a:endParaRPr lang="en-ZA" sz="1100" dirty="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ZA" dirty="0"/>
              <a:t>20XX</a:t>
            </a:r>
            <a:endParaRPr lang="en-US" dirty="0"/>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ZA"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ZA"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rmAutofit fontScale="85000" lnSpcReduction="20000"/>
          </a:bodyPr>
          <a:lstStyle/>
          <a:p>
            <a:r>
              <a:rPr lang="en-ZA"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rmAutofit fontScale="85000" lnSpcReduction="20000"/>
          </a:bodyPr>
          <a:lstStyle/>
          <a:p>
            <a:r>
              <a:rPr lang="en-ZA"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rmAutofit fontScale="85000" lnSpcReduction="20000"/>
          </a:bodyPr>
          <a:lstStyle/>
          <a:p>
            <a:r>
              <a:rPr lang="en-ZA"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rmAutofit fontScale="85000" lnSpcReduction="20000"/>
          </a:bodyPr>
          <a:lstStyle/>
          <a:p>
            <a:r>
              <a:rPr lang="en-ZA"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rmAutofit fontScale="85000" lnSpcReduction="20000"/>
          </a:bodyPr>
          <a:lstStyle/>
          <a:p>
            <a:r>
              <a:rPr lang="en-ZA"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ZA"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ZA"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rmAutofit fontScale="85000" lnSpcReduction="20000"/>
          </a:bodyPr>
          <a:lstStyle/>
          <a:p>
            <a:r>
              <a:rPr lang="en-ZA"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rmAutofit fontScale="85000" lnSpcReduction="20000"/>
          </a:bodyPr>
          <a:lstStyle/>
          <a:p>
            <a:r>
              <a:rPr lang="en-ZA"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rmAutofit fontScale="85000" lnSpcReduction="20000"/>
          </a:bodyPr>
          <a:lstStyle/>
          <a:p>
            <a:r>
              <a:rPr lang="en-ZA"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ZA"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rmAutofit fontScale="85000" lnSpcReduction="20000"/>
          </a:bodyPr>
          <a:lstStyle/>
          <a:p>
            <a:r>
              <a:rPr lang="en-ZA"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rmAutofit fontScale="85000" lnSpcReduction="20000"/>
          </a:bodyPr>
          <a:lstStyle/>
          <a:p>
            <a:r>
              <a:rPr lang="en-ZA"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rmAutofit fontScale="85000" lnSpcReduction="20000"/>
          </a:bodyPr>
          <a:lstStyle/>
          <a:p>
            <a:r>
              <a:rPr lang="en-ZA"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rmAutofit fontScale="85000" lnSpcReduction="20000"/>
          </a:bodyPr>
          <a:lstStyle/>
          <a:p>
            <a:r>
              <a:rPr lang="en-ZA"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rmAutofit fontScale="85000" lnSpcReduction="20000"/>
          </a:bodyPr>
          <a:lstStyle/>
          <a:p>
            <a:r>
              <a:rPr lang="en-ZA"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rmAutofit fontScale="85000" lnSpcReduction="20000"/>
          </a:bodyPr>
          <a:lstStyle/>
          <a:p>
            <a:r>
              <a:rPr lang="en-ZA"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rmAutofit fontScale="85000" lnSpcReduction="20000"/>
          </a:bodyPr>
          <a:lstStyle/>
          <a:p>
            <a:r>
              <a:rPr lang="en-ZA"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rmAutofit fontScale="85000" lnSpcReduction="20000"/>
          </a:bodyPr>
          <a:lstStyle/>
          <a:p>
            <a:r>
              <a:rPr lang="en-ZA"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ZA"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rmAutofit fontScale="85000" lnSpcReduction="20000"/>
          </a:bodyPr>
          <a:lstStyle/>
          <a:p>
            <a:r>
              <a:rPr lang="en-ZA"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rmAutofit fontScale="85000" lnSpcReduction="20000"/>
          </a:bodyPr>
          <a:lstStyle/>
          <a:p>
            <a:r>
              <a:rPr lang="en-ZA"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rmAutofit fontScale="85000" lnSpcReduction="20000"/>
          </a:bodyPr>
          <a:lstStyle/>
          <a:p>
            <a:r>
              <a:rPr lang="en-ZA" dirty="0"/>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259117" y="5206365"/>
            <a:ext cx="2057804" cy="5619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RUN FOCUS GROUPS</a:t>
            </a:r>
            <a:endParaRPr lang="en-ZA" sz="1100" dirty="0"/>
          </a:p>
        </p:txBody>
      </p:sp>
      <p:cxnSp>
        <p:nvCxnSpPr>
          <p:cNvPr id="57" name="Straight Connecto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TEST DESIGN</a:t>
            </a:r>
            <a:endParaRPr lang="en-ZA" sz="1100" dirty="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ZA" sz="1400" spc="150" dirty="0">
                <a:latin typeface="+mj-lt"/>
                <a:ea typeface="+mj-ea"/>
                <a:cs typeface="+mj-cs"/>
              </a:rPr>
              <a:t>LAUNCH DESIGN</a:t>
            </a:r>
            <a:endParaRPr lang="en-ZA" sz="1100" dirty="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Date Placehold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ZA" smtClean="0"/>
              <a:pPr/>
              <a:t>16</a:t>
            </a:fld>
            <a:endParaRPr lang="en-ZA" dirty="0"/>
          </a:p>
        </p:txBody>
      </p:sp>
    </p:spTree>
    <p:extLst>
      <p:ext uri="{BB962C8B-B14F-4D97-AF65-F5344CB8AC3E}">
        <p14:creationId xmlns:p14="http://schemas.microsoft.com/office/powerpoint/2010/main" val="3084972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FINANCIALS</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graphicFrame>
        <p:nvGraphicFramePr>
          <p:cNvPr id="17" name="Table 9">
            <a:extLst>
              <a:ext uri="{FF2B5EF4-FFF2-40B4-BE49-F238E27FC236}">
                <a16:creationId xmlns:a16="http://schemas.microsoft.com/office/drawing/2014/main" id="{D6E90A56-AF21-45DC-A08C-27875260C7CB}"/>
              </a:ext>
            </a:extLst>
          </p:cNvPr>
          <p:cNvGraphicFramePr>
            <a:graphicFrameLocks noGrp="1"/>
          </p:cNvGraphicFramePr>
          <p:nvPr>
            <p:ph type="dgm" sz="quarter" idx="15"/>
            <p:extLst>
              <p:ext uri="{D42A27DB-BD31-4B8C-83A1-F6EECF244321}">
                <p14:modId xmlns:p14="http://schemas.microsoft.com/office/powerpoint/2010/main" val="3840987170"/>
              </p:ext>
            </p:extLst>
          </p:nvPr>
        </p:nvGraphicFramePr>
        <p:xfrm>
          <a:off x="838200" y="2136775"/>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1</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2</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3</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l" fontAlgn="b"/>
                      <a:endParaRPr lang="en-US" sz="1200" b="0"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40773105"/>
                  </a:ext>
                </a:extLst>
              </a:tr>
              <a:tr h="284706">
                <a:tc>
                  <a:txBody>
                    <a:bodyPr/>
                    <a:lstStyle/>
                    <a:p>
                      <a:pPr algn="l" fontAlgn="b"/>
                      <a:r>
                        <a:rPr lang="en-US" sz="1200" b="0" i="0" u="none" strike="noStrike" dirty="0">
                          <a:solidFill>
                            <a:schemeClr val="tx1"/>
                          </a:solidFill>
                          <a:effectLst/>
                          <a:latin typeface="+mn-lt"/>
                        </a:rPr>
                        <a:t>INCOME</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200" b="0" u="none" strike="noStrike" dirty="0">
                          <a:solidFill>
                            <a:schemeClr val="tx1"/>
                          </a:solidFill>
                          <a:effectLst/>
                        </a:rPr>
                        <a:t>Users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200" b="0" u="none" strike="noStrike" dirty="0">
                          <a:solidFill>
                            <a:schemeClr val="tx1"/>
                          </a:solidFill>
                          <a:effectLst/>
                        </a:rPr>
                        <a:t>Sales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fontAlgn="b"/>
                      <a:r>
                        <a:rPr lang="en-US" sz="1200" b="0" u="none" strike="noStrike" dirty="0">
                          <a:solidFill>
                            <a:schemeClr val="tx1"/>
                          </a:solidFill>
                          <a:effectLst/>
                        </a:rPr>
                        <a:t>Average price per sale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75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80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fontAlgn="b"/>
                      <a:r>
                        <a:rPr lang="en-US" sz="1200" b="0" u="none" strike="noStrike" dirty="0">
                          <a:solidFill>
                            <a:schemeClr val="tx1"/>
                          </a:solidFill>
                          <a:effectLst/>
                        </a:rPr>
                        <a:t>Revenue @ 15%</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48,000,000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fontAlgn="b"/>
                      <a:r>
                        <a:rPr lang="en-US" sz="1200" b="1" u="none" strike="noStrike" dirty="0">
                          <a:solidFill>
                            <a:schemeClr val="tx1"/>
                          </a:solidFill>
                          <a:effectLst/>
                        </a:rPr>
                        <a:t>GROSS PROFIT</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5,625,000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48,000,000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216,000,000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fontAlgn="b"/>
                      <a:r>
                        <a:rPr lang="en-US" sz="1200" b="0" u="none" strike="noStrike" dirty="0">
                          <a:solidFill>
                            <a:schemeClr val="tx1"/>
                          </a:solidFill>
                          <a:effectLst/>
                        </a:rPr>
                        <a:t>Expenses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Sales &amp; marketing</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38,400,000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151,200,000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70%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Customer service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1,687,500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10%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Product development</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10,800,000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Research</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281,250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4,320,000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fontAlgn="b"/>
                      <a:r>
                        <a:rPr lang="en-US" sz="1200" b="1" u="none" strike="noStrike" dirty="0">
                          <a:solidFill>
                            <a:schemeClr val="tx1"/>
                          </a:solidFill>
                          <a:effectLst/>
                        </a:rPr>
                        <a:t>TOTAL EXPENSES</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7,593,750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52,800,000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187,920,000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Tree>
    <p:extLst>
      <p:ext uri="{BB962C8B-B14F-4D97-AF65-F5344CB8AC3E}">
        <p14:creationId xmlns:p14="http://schemas.microsoft.com/office/powerpoint/2010/main" val="566997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a:t>
            </a:r>
          </a:p>
        </p:txBody>
      </p:sp>
      <p:pic>
        <p:nvPicPr>
          <p:cNvPr id="26" name="Picture Placeholder 25" descr="Team member headshot">
            <a:extLst>
              <a:ext uri="{FF2B5EF4-FFF2-40B4-BE49-F238E27FC236}">
                <a16:creationId xmlns:a16="http://schemas.microsoft.com/office/drawing/2014/main" id="{E287A61C-B7FB-4B69-97E7-7B7AFC8A5D33}"/>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487181" y="2886074"/>
            <a:ext cx="1845511" cy="1845511"/>
          </a:xfrm>
        </p:spPr>
      </p:pic>
      <p:pic>
        <p:nvPicPr>
          <p:cNvPr id="47" name="Picture Placeholder 46" descr="Team member headshot">
            <a:extLst>
              <a:ext uri="{FF2B5EF4-FFF2-40B4-BE49-F238E27FC236}">
                <a16:creationId xmlns:a16="http://schemas.microsoft.com/office/drawing/2014/main" id="{8AF5260A-2860-4F88-BA4D-70530D3E14AA}"/>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3836914" y="2886074"/>
            <a:ext cx="1845511" cy="1845511"/>
          </a:xfrm>
        </p:spPr>
      </p:pic>
      <p:pic>
        <p:nvPicPr>
          <p:cNvPr id="45" name="Picture Placeholder 44" descr="Team member headshot">
            <a:extLst>
              <a:ext uri="{FF2B5EF4-FFF2-40B4-BE49-F238E27FC236}">
                <a16:creationId xmlns:a16="http://schemas.microsoft.com/office/drawing/2014/main" id="{4442FA67-BF04-4E45-BFD9-78BF43789E09}"/>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327578" y="2886074"/>
            <a:ext cx="1845511" cy="1845511"/>
          </a:xfrm>
        </p:spPr>
      </p:pic>
      <p:pic>
        <p:nvPicPr>
          <p:cNvPr id="43" name="Picture Placeholder 42" descr="Team member headshot">
            <a:extLst>
              <a:ext uri="{FF2B5EF4-FFF2-40B4-BE49-F238E27FC236}">
                <a16:creationId xmlns:a16="http://schemas.microsoft.com/office/drawing/2014/main" id="{F328CD15-EA0E-49AD-A3C6-5798A372AA53}"/>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8747458" y="2886074"/>
            <a:ext cx="1845511" cy="1845511"/>
          </a:xfrm>
        </p:spPr>
      </p:pic>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43248" y="5084524"/>
            <a:ext cx="2123743" cy="343061"/>
          </a:xfrm>
        </p:spPr>
        <p:txBody>
          <a:bodyPr/>
          <a:lstStyle/>
          <a:p>
            <a:r>
              <a:rPr lang="en-US" dirty="0"/>
              <a:t>TAKUMA HAYASHI​</a:t>
            </a:r>
          </a:p>
        </p:txBody>
      </p:sp>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3692980" y="5099206"/>
            <a:ext cx="2135755" cy="343061"/>
          </a:xfrm>
        </p:spPr>
        <p:txBody>
          <a:bodyPr/>
          <a:lstStyle/>
          <a:p>
            <a:r>
              <a:rPr lang="en-US" dirty="0"/>
              <a:t>MIRJAM NILSSON​</a:t>
            </a:r>
          </a:p>
        </p:txBody>
      </p:sp>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6183644" y="5099206"/>
            <a:ext cx="2123743" cy="343061"/>
          </a:xfrm>
        </p:spPr>
        <p:txBody>
          <a:bodyPr/>
          <a:lstStyle/>
          <a:p>
            <a:r>
              <a:rPr lang="en-US" dirty="0"/>
              <a:t>FLORA BERGGREN​</a:t>
            </a:r>
          </a:p>
        </p:txBody>
      </p:sp>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8603525" y="5084524"/>
            <a:ext cx="2123742" cy="343061"/>
          </a:xfrm>
        </p:spPr>
        <p:txBody>
          <a:bodyPr/>
          <a:lstStyle/>
          <a:p>
            <a:r>
              <a:rPr lang="en-US" dirty="0"/>
              <a:t>RAJESH SANTOSHI​</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a:lstStyle/>
          <a:p>
            <a:r>
              <a:rPr lang="en-US" dirty="0"/>
              <a:t>President</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a:lstStyle/>
          <a:p>
            <a:r>
              <a:rPr lang="en-US" dirty="0"/>
              <a:t>Chief Executive Officer</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6327577" y="5478796"/>
            <a:ext cx="1845511" cy="343061"/>
          </a:xfrm>
        </p:spPr>
        <p:txBody>
          <a:bodyPr/>
          <a:lstStyle/>
          <a:p>
            <a:r>
              <a:rPr lang="en-US" dirty="0"/>
              <a:t>Chief Operations Officer</a:t>
            </a:r>
          </a:p>
          <a:p>
            <a:endParaRPr lang="en-US" dirty="0"/>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a:lstStyle/>
          <a:p>
            <a:r>
              <a:rPr lang="en-US" dirty="0"/>
              <a:t>VP Marketing</a:t>
            </a:r>
          </a:p>
          <a:p>
            <a:endParaRPr lang="en-US" dirty="0"/>
          </a:p>
        </p:txBody>
      </p:sp>
      <p:sp>
        <p:nvSpPr>
          <p:cNvPr id="3" name="Date Placeholder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3477453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  </a:t>
            </a:r>
          </a:p>
        </p:txBody>
      </p:sp>
      <p:pic>
        <p:nvPicPr>
          <p:cNvPr id="38" name="Picture Placeholder 37" descr="Team member headshot">
            <a:extLst>
              <a:ext uri="{FF2B5EF4-FFF2-40B4-BE49-F238E27FC236}">
                <a16:creationId xmlns:a16="http://schemas.microsoft.com/office/drawing/2014/main" id="{6E64DC71-C9CE-47FF-A3B6-597A9B09EC98}"/>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pic>
        <p:nvPicPr>
          <p:cNvPr id="42" name="Picture Placeholder 41" descr="Team member headshot">
            <a:extLst>
              <a:ext uri="{FF2B5EF4-FFF2-40B4-BE49-F238E27FC236}">
                <a16:creationId xmlns:a16="http://schemas.microsoft.com/office/drawing/2014/main" id="{03BE9C30-CAE7-4AE5-8722-B20E200AC048}"/>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pic>
        <p:nvPicPr>
          <p:cNvPr id="46" name="Picture Placeholder 45" descr="Team member headshot">
            <a:extLst>
              <a:ext uri="{FF2B5EF4-FFF2-40B4-BE49-F238E27FC236}">
                <a16:creationId xmlns:a16="http://schemas.microsoft.com/office/drawing/2014/main" id="{F8B9EE09-9F4E-47F5-82E5-A135C37A6E26}"/>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716934" y="2428875"/>
            <a:ext cx="1066800" cy="1066800"/>
          </a:xfrm>
        </p:spPr>
      </p:pic>
      <p:pic>
        <p:nvPicPr>
          <p:cNvPr id="54" name="Picture Placeholder 53" descr="Team member headshot">
            <a:extLst>
              <a:ext uri="{FF2B5EF4-FFF2-40B4-BE49-F238E27FC236}">
                <a16:creationId xmlns:a16="http://schemas.microsoft.com/office/drawing/2014/main" id="{B789A13E-52C8-4E94-89B2-D51A0739F00A}"/>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TAKUMA HAYASHI</a:t>
            </a:r>
          </a:p>
          <a:p>
            <a:endParaRPr lang="en-US" dirty="0"/>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President</a:t>
            </a:r>
          </a:p>
        </p:txBody>
      </p:sp>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Chief Executive Officer</a:t>
            </a:r>
          </a:p>
        </p:txBody>
      </p:sp>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FLORA BERGGREN​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Chief Operations Officer</a:t>
            </a:r>
          </a:p>
        </p:txBody>
      </p:sp>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VP Marketing</a:t>
            </a:r>
          </a:p>
        </p:txBody>
      </p:sp>
      <p:pic>
        <p:nvPicPr>
          <p:cNvPr id="58" name="Picture Placeholder 57" descr="Team member headshot">
            <a:extLst>
              <a:ext uri="{FF2B5EF4-FFF2-40B4-BE49-F238E27FC236}">
                <a16:creationId xmlns:a16="http://schemas.microsoft.com/office/drawing/2014/main" id="{67F12A1B-1645-4C97-AE80-CC96C4998E2E}"/>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pic>
        <p:nvPicPr>
          <p:cNvPr id="66" name="Picture Placeholder 65" descr="Team member headshot">
            <a:extLst>
              <a:ext uri="{FF2B5EF4-FFF2-40B4-BE49-F238E27FC236}">
                <a16:creationId xmlns:a16="http://schemas.microsoft.com/office/drawing/2014/main" id="{448282B4-E477-4ECE-BC09-7EA9451D9AEE}"/>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pic>
        <p:nvPicPr>
          <p:cNvPr id="78" name="Picture Placeholder 77" descr="Team member headshot">
            <a:extLst>
              <a:ext uri="{FF2B5EF4-FFF2-40B4-BE49-F238E27FC236}">
                <a16:creationId xmlns:a16="http://schemas.microsoft.com/office/drawing/2014/main" id="{15824874-C00E-4835-97F0-43C416DDCACC}"/>
              </a:ext>
            </a:extLst>
          </p:cNvPr>
          <p:cNvPicPr>
            <a:picLocks noGrp="1" noChangeAspect="1"/>
          </p:cNvPicPr>
          <p:nvPr>
            <p:ph type="pic" sz="quarter" idx="28"/>
          </p:nvPr>
        </p:nvPicPr>
        <p:blipFill rotWithShape="1">
          <a:blip r:embed="rId8">
            <a:extLst>
              <a:ext uri="{28A0092B-C50C-407E-A947-70E740481C1C}">
                <a14:useLocalDpi xmlns:a14="http://schemas.microsoft.com/office/drawing/2010/main" val="0"/>
              </a:ext>
            </a:extLst>
          </a:blip>
          <a:srcRect/>
          <a:stretch/>
        </p:blipFill>
        <p:spPr>
          <a:xfrm>
            <a:off x="6716934" y="4287711"/>
            <a:ext cx="1066800" cy="1066800"/>
          </a:xfrm>
        </p:spPr>
      </p:pic>
      <p:pic>
        <p:nvPicPr>
          <p:cNvPr id="83" name="Picture Placeholder 82" descr="Team member headshot">
            <a:extLst>
              <a:ext uri="{FF2B5EF4-FFF2-40B4-BE49-F238E27FC236}">
                <a16:creationId xmlns:a16="http://schemas.microsoft.com/office/drawing/2014/main" id="{96405252-7726-442E-9D15-755840A5AF27}"/>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GRAHAM BARNES</a:t>
            </a:r>
          </a:p>
          <a:p>
            <a:endParaRPr lang="en-US" dirty="0"/>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VP Product</a:t>
            </a:r>
          </a:p>
        </p:txBody>
      </p:sp>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ROWAN MURPHY</a:t>
            </a:r>
          </a:p>
          <a:p>
            <a:endParaRPr lang="en-US" dirty="0"/>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SEO Strategist</a:t>
            </a:r>
          </a:p>
        </p:txBody>
      </p:sp>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r>
              <a:rPr lang="en-US" dirty="0"/>
              <a:t>Product Designer</a:t>
            </a:r>
          </a:p>
        </p:txBody>
      </p:sp>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a:lstStyle/>
          <a:p>
            <a:r>
              <a:rPr lang="en-US" dirty="0"/>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Content Developer</a:t>
            </a:r>
          </a:p>
        </p:txBody>
      </p:sp>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683226"/>
            <a:ext cx="3171825" cy="662782"/>
          </a:xfrm>
        </p:spPr>
        <p:txBody>
          <a:bodyPr/>
          <a:lstStyle/>
          <a:p>
            <a:r>
              <a:rPr lang="en-ZA" dirty="0"/>
              <a:t>WHAT IS R ?</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6"/>
            <a:ext cx="3171825" cy="699242"/>
          </a:xfrm>
        </p:spPr>
        <p:txBody>
          <a:bodyPr>
            <a:normAutofit/>
          </a:bodyPr>
          <a:lstStyle/>
          <a:p>
            <a:r>
              <a:rPr lang="en-US" i="1" dirty="0"/>
              <a:t>“R is a language and environment for statistical computing and graphics.” </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
        <p:nvSpPr>
          <p:cNvPr id="8" name="Subtitle 2">
            <a:extLst>
              <a:ext uri="{FF2B5EF4-FFF2-40B4-BE49-F238E27FC236}">
                <a16:creationId xmlns:a16="http://schemas.microsoft.com/office/drawing/2014/main" id="{13AF045D-CD59-43DE-8028-3C70FBFF7C65}"/>
              </a:ext>
              <a:ext uri="{C183D7F6-B498-43B3-948B-1728B52AA6E4}">
                <adec:decorative xmlns:adec="http://schemas.microsoft.com/office/drawing/2017/decorative" val="0"/>
              </a:ext>
            </a:extLst>
          </p:cNvPr>
          <p:cNvSpPr txBox="1">
            <a:spLocks/>
          </p:cNvSpPr>
          <p:nvPr/>
        </p:nvSpPr>
        <p:spPr>
          <a:xfrm>
            <a:off x="1333498" y="3774394"/>
            <a:ext cx="3171825" cy="1559605"/>
          </a:xfrm>
          <a:prstGeom prst="rect">
            <a:avLst/>
          </a:prstGeom>
        </p:spPr>
        <p:txBody>
          <a:bodyPr vert="horz" lIns="91440" tIns="45720" rIns="91440" bIns="45720" rtlCol="0">
            <a:normAutofit lnSpcReduction="10000"/>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i="1" dirty="0"/>
              <a:t>Open-Source </a:t>
            </a:r>
          </a:p>
          <a:p>
            <a:pPr marL="285750" indent="-285750">
              <a:buFont typeface="Arial" panose="020B0604020202020204" pitchFamily="34" charset="0"/>
              <a:buChar char="•"/>
            </a:pPr>
            <a:r>
              <a:rPr lang="en-US" i="1" dirty="0"/>
              <a:t>Wide variety of statistical (modeling, testing, time-series, clustering, classification, etc.) </a:t>
            </a:r>
          </a:p>
          <a:p>
            <a:pPr marL="285750" indent="-285750">
              <a:buFont typeface="Arial" panose="020B0604020202020204" pitchFamily="34" charset="0"/>
              <a:buChar char="•"/>
            </a:pPr>
            <a:r>
              <a:rPr lang="en-US" i="1" dirty="0"/>
              <a:t>Quality publication with ease</a:t>
            </a:r>
          </a:p>
          <a:p>
            <a:pPr marL="285750" indent="-285750">
              <a:buFont typeface="Arial" panose="020B0604020202020204" pitchFamily="34" charset="0"/>
              <a:buChar char="•"/>
            </a:pPr>
            <a:endParaRPr lang="en-US" i="1"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a:lstStyle/>
          <a:p>
            <a:r>
              <a:rPr lang="en-US" dirty="0"/>
              <a:t>FUNDING</a:t>
            </a:r>
          </a:p>
        </p:txBody>
      </p:sp>
      <p:graphicFrame>
        <p:nvGraphicFramePr>
          <p:cNvPr id="58" name="Content Placeholder 57" title="Funding Chart">
            <a:extLst>
              <a:ext uri="{FF2B5EF4-FFF2-40B4-BE49-F238E27FC236}">
                <a16:creationId xmlns:a16="http://schemas.microsoft.com/office/drawing/2014/main" id="{0231F8BC-AEBA-4843-9F73-E06265724EAB}"/>
              </a:ext>
            </a:extLst>
          </p:cNvPr>
          <p:cNvGraphicFramePr>
            <a:graphicFrameLocks noGrp="1"/>
          </p:cNvGraphicFramePr>
          <p:nvPr>
            <p:ph sz="quarter" idx="21"/>
            <p:extLst>
              <p:ext uri="{D42A27DB-BD31-4B8C-83A1-F6EECF244321}">
                <p14:modId xmlns:p14="http://schemas.microsoft.com/office/powerpoint/2010/main" val="1108749333"/>
              </p:ext>
            </p:extLst>
          </p:nvPr>
        </p:nvGraphicFramePr>
        <p:xfrm>
          <a:off x="1074738" y="2370138"/>
          <a:ext cx="1857375" cy="166528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a:lstStyle/>
          <a:p>
            <a:r>
              <a:rPr lang="en-US" dirty="0"/>
              <a:t>$14,000</a:t>
            </a:r>
          </a:p>
        </p:txBody>
      </p:sp>
      <p:sp>
        <p:nvSpPr>
          <p:cNvPr id="14" name="Text Placeholder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a:lstStyle/>
          <a:p>
            <a:r>
              <a:rPr lang="en-US" dirty="0"/>
              <a:t>ANGEL INVESTMENTS</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a:lstStyle/>
          <a:p>
            <a:r>
              <a:rPr lang="en-ZA" dirty="0"/>
              <a:t>Amount obtained through other investors</a:t>
            </a:r>
          </a:p>
        </p:txBody>
      </p:sp>
      <p:graphicFrame>
        <p:nvGraphicFramePr>
          <p:cNvPr id="59" name="Content Placeholder 58" title="Funding Chart">
            <a:extLst>
              <a:ext uri="{FF2B5EF4-FFF2-40B4-BE49-F238E27FC236}">
                <a16:creationId xmlns:a16="http://schemas.microsoft.com/office/drawing/2014/main" id="{AD7D64AB-F97A-41F1-B2E8-66B1E245043A}"/>
              </a:ext>
            </a:extLst>
          </p:cNvPr>
          <p:cNvGraphicFramePr>
            <a:graphicFrameLocks noGrp="1"/>
          </p:cNvGraphicFramePr>
          <p:nvPr>
            <p:ph sz="quarter" idx="22"/>
            <p:extLst>
              <p:ext uri="{D42A27DB-BD31-4B8C-83A1-F6EECF244321}">
                <p14:modId xmlns:p14="http://schemas.microsoft.com/office/powerpoint/2010/main" val="592898167"/>
              </p:ext>
            </p:extLst>
          </p:nvPr>
        </p:nvGraphicFramePr>
        <p:xfrm>
          <a:off x="3805238" y="2370138"/>
          <a:ext cx="1857375" cy="166528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a:lstStyle/>
          <a:p>
            <a:r>
              <a:rPr lang="en-US" dirty="0"/>
              <a:t>$12,000</a:t>
            </a:r>
          </a:p>
        </p:txBody>
      </p:sp>
      <p:sp>
        <p:nvSpPr>
          <p:cNvPr id="15" name="Text Placehold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a:lstStyle/>
          <a:p>
            <a:r>
              <a:rPr lang="en-US" dirty="0"/>
              <a:t>PROPERTY</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a:lstStyle/>
          <a:p>
            <a:r>
              <a:rPr lang="en-ZA" dirty="0"/>
              <a:t>Revenue obtained from property rentals</a:t>
            </a:r>
          </a:p>
        </p:txBody>
      </p:sp>
      <p:graphicFrame>
        <p:nvGraphicFramePr>
          <p:cNvPr id="60" name="Content Placeholder 59" title="Funding Chart">
            <a:extLst>
              <a:ext uri="{FF2B5EF4-FFF2-40B4-BE49-F238E27FC236}">
                <a16:creationId xmlns:a16="http://schemas.microsoft.com/office/drawing/2014/main" id="{81BCDC44-04F0-4390-B965-A86C88176708}"/>
              </a:ext>
            </a:extLst>
          </p:cNvPr>
          <p:cNvGraphicFramePr>
            <a:graphicFrameLocks noGrp="1"/>
          </p:cNvGraphicFramePr>
          <p:nvPr>
            <p:ph sz="quarter" idx="23"/>
            <p:extLst>
              <p:ext uri="{D42A27DB-BD31-4B8C-83A1-F6EECF244321}">
                <p14:modId xmlns:p14="http://schemas.microsoft.com/office/powerpoint/2010/main" val="3389292433"/>
              </p:ext>
            </p:extLst>
          </p:nvPr>
        </p:nvGraphicFramePr>
        <p:xfrm>
          <a:off x="6529388" y="2370138"/>
          <a:ext cx="1857375" cy="1665287"/>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 Placeholder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a:lstStyle/>
          <a:p>
            <a:r>
              <a:rPr lang="en-US" dirty="0"/>
              <a:t>$82,000</a:t>
            </a:r>
          </a:p>
        </p:txBody>
      </p:sp>
      <p:sp>
        <p:nvSpPr>
          <p:cNvPr id="16" name="Text Placeholder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a:lstStyle/>
          <a:p>
            <a:r>
              <a:rPr lang="en-US" dirty="0"/>
              <a:t>SHARES</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a:lstStyle/>
          <a:p>
            <a:r>
              <a:rPr lang="en-ZA" dirty="0"/>
              <a:t>Number of shares converted into USD</a:t>
            </a:r>
          </a:p>
          <a:p>
            <a:endParaRPr lang="en-ZA" noProof="1"/>
          </a:p>
        </p:txBody>
      </p:sp>
      <p:graphicFrame>
        <p:nvGraphicFramePr>
          <p:cNvPr id="61" name="Content Placeholder 60" title="Funding Chart">
            <a:extLst>
              <a:ext uri="{FF2B5EF4-FFF2-40B4-BE49-F238E27FC236}">
                <a16:creationId xmlns:a16="http://schemas.microsoft.com/office/drawing/2014/main" id="{D78C801B-5A42-4B88-AF2C-A3C45CD69E2E}"/>
              </a:ext>
            </a:extLst>
          </p:cNvPr>
          <p:cNvGraphicFramePr>
            <a:graphicFrameLocks noGrp="1"/>
          </p:cNvGraphicFramePr>
          <p:nvPr>
            <p:ph sz="quarter" idx="24"/>
            <p:extLst>
              <p:ext uri="{D42A27DB-BD31-4B8C-83A1-F6EECF244321}">
                <p14:modId xmlns:p14="http://schemas.microsoft.com/office/powerpoint/2010/main" val="3296880851"/>
              </p:ext>
            </p:extLst>
          </p:nvPr>
        </p:nvGraphicFramePr>
        <p:xfrm>
          <a:off x="9259888" y="2370138"/>
          <a:ext cx="1857375" cy="1665287"/>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 Placeholder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a:lstStyle/>
          <a:p>
            <a:r>
              <a:rPr lang="en-US" dirty="0"/>
              <a:t>$32,000</a:t>
            </a:r>
          </a:p>
        </p:txBody>
      </p:sp>
      <p:sp>
        <p:nvSpPr>
          <p:cNvPr id="17" name="Text Placeholder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a:lstStyle/>
          <a:p>
            <a:r>
              <a:rPr lang="en-US" dirty="0"/>
              <a:t>CASH</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a:lstStyle/>
          <a:p>
            <a:r>
              <a:rPr lang="en-ZA" noProof="1"/>
              <a:t>Liquid cash we have on hand</a:t>
            </a:r>
          </a:p>
          <a:p>
            <a:endParaRPr lang="en-US" dirty="0"/>
          </a:p>
        </p:txBody>
      </p:sp>
      <p:sp>
        <p:nvSpPr>
          <p:cNvPr id="7" name="Date Placehold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1177824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Mirjam Nilsson​</a:t>
            </a:r>
          </a:p>
          <a:p>
            <a:r>
              <a:rPr lang="en-US" dirty="0"/>
              <a:t>206-555-0146</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22</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WHY ?</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EASY</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ZA" dirty="0"/>
              <a:t>Easy to learn because you already know Pandas. </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DIVERSIFICATION</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ZA" dirty="0"/>
              <a:t>It’s good to have more than one string your bow.</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USEFUL PACKAGES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ZA" dirty="0"/>
              <a:t>Some packages are very useful and only available on R. (Shiny, </a:t>
            </a:r>
            <a:r>
              <a:rPr lang="en-ZA" dirty="0" err="1"/>
              <a:t>RMarkdown</a:t>
            </a:r>
            <a:r>
              <a:rPr lang="en-ZA" dirty="0"/>
              <a:t>, etc.) </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fr-BE" dirty="0"/>
              <a:t>S</a:t>
            </a:r>
            <a:r>
              <a:rPr lang="en-US" dirty="0"/>
              <a:t>TASTICALY ORIENTED</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ZA" dirty="0"/>
              <a:t>As opposed to python, R is very oriented toward one task, statistics. </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a:t>
            </a:fld>
            <a:endParaRPr lang="en-US" dirty="0"/>
          </a:p>
        </p:txBody>
      </p:sp>
      <p:pic>
        <p:nvPicPr>
          <p:cNvPr id="12" name="Graphic 11" descr="Questions outline">
            <a:extLst>
              <a:ext uri="{FF2B5EF4-FFF2-40B4-BE49-F238E27FC236}">
                <a16:creationId xmlns:a16="http://schemas.microsoft.com/office/drawing/2014/main" id="{417871C2-269D-4FE4-B6C6-6D9CBEF423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47914" y="4042713"/>
            <a:ext cx="914400" cy="914400"/>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ZA" dirty="0"/>
              <a:t>Installation</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ZA" noProof="1"/>
              <a:t>1. Install R</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ZA" noProof="1">
                <a:hlinkClick r:id="rId2"/>
              </a:rPr>
              <a:t>https://cran.rstudio.com/index.html</a:t>
            </a:r>
            <a:r>
              <a:rPr lang="en-ZA" noProof="1"/>
              <a:t> (version 4.1) </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ZA" noProof="1"/>
              <a:t>2. INSTALL Rstudio </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ZA" noProof="1">
                <a:hlinkClick r:id="rId3"/>
              </a:rPr>
              <a:t>https://www.rstudio.com/products/rstudio/download/</a:t>
            </a:r>
            <a:r>
              <a:rPr lang="en-ZA" noProof="1"/>
              <a:t> - IDE </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ZA" noProof="1"/>
              <a:t>3. Install packages</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r>
              <a:rPr lang="en-ZA" noProof="1"/>
              <a:t>As in python, you can install a large variety of librairies. You can install them using install.packages(“name_package”)</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4</a:t>
            </a:fld>
            <a:endParaRPr lang="en-ZA" dirty="0"/>
          </a:p>
        </p:txBody>
      </p:sp>
    </p:spTree>
    <p:extLst>
      <p:ext uri="{BB962C8B-B14F-4D97-AF65-F5344CB8AC3E}">
        <p14:creationId xmlns:p14="http://schemas.microsoft.com/office/powerpoint/2010/main" val="206939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fr-BE" dirty="0"/>
              <a:t>Live </a:t>
            </a:r>
            <a:r>
              <a:rPr lang="fr-BE" dirty="0" err="1"/>
              <a:t>demo</a:t>
            </a:r>
            <a:r>
              <a:rPr lang="fr-BE" dirty="0"/>
              <a:t> </a:t>
            </a:r>
            <a:endParaRPr lang="en-US" dirty="0"/>
          </a:p>
        </p:txBody>
      </p:sp>
    </p:spTree>
    <p:extLst>
      <p:ext uri="{BB962C8B-B14F-4D97-AF65-F5344CB8AC3E}">
        <p14:creationId xmlns:p14="http://schemas.microsoft.com/office/powerpoint/2010/main" val="70778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Limitations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3368875"/>
            <a:ext cx="4031945" cy="365125"/>
          </a:xfrm>
        </p:spPr>
        <p:txBody>
          <a:bodyPr vert="horz" lIns="91440" tIns="45720" rIns="91440" bIns="45720" rtlCol="0" anchor="t">
            <a:normAutofit lnSpcReduction="10000"/>
          </a:bodyPr>
          <a:lstStyle/>
          <a:p>
            <a:r>
              <a:rPr lang="fr-BE" dirty="0"/>
              <a:t>T</a:t>
            </a:r>
            <a:r>
              <a:rPr lang="en-US" dirty="0"/>
              <a:t>HE SPECIFIC</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876100"/>
            <a:ext cx="4031030" cy="1711392"/>
          </a:xfrm>
        </p:spPr>
        <p:txBody>
          <a:bodyPr/>
          <a:lstStyle/>
          <a:p>
            <a:pPr marL="285750" indent="-285750">
              <a:buFont typeface="Arial" panose="020B0604020202020204" pitchFamily="34" charset="0"/>
              <a:buChar char="•"/>
            </a:pPr>
            <a:r>
              <a:rPr lang="en-US" dirty="0"/>
              <a:t>Data visualizations</a:t>
            </a:r>
          </a:p>
          <a:p>
            <a:pPr marL="285750" indent="-285750">
              <a:buFont typeface="Arial" panose="020B0604020202020204" pitchFamily="34" charset="0"/>
              <a:buChar char="•"/>
            </a:pPr>
            <a:r>
              <a:rPr lang="en-US" dirty="0"/>
              <a:t>Statistical models and tests</a:t>
            </a:r>
          </a:p>
          <a:p>
            <a:pPr marL="285750" indent="-285750">
              <a:buFont typeface="Arial" panose="020B0604020202020204" pitchFamily="34" charset="0"/>
              <a:buChar char="•"/>
            </a:pPr>
            <a:r>
              <a:rPr lang="en-US" dirty="0"/>
              <a:t>Oriented data science </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3368875"/>
            <a:ext cx="4031945" cy="365125"/>
          </a:xfrm>
        </p:spPr>
        <p:txBody>
          <a:bodyPr>
            <a:normAutofit lnSpcReduction="10000"/>
          </a:bodyPr>
          <a:lstStyle/>
          <a:p>
            <a:r>
              <a:rPr lang="fr-BE" dirty="0"/>
              <a:t>THE GENERALIST</a:t>
            </a:r>
            <a:endParaRPr lang="en-US" dirty="0"/>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876099"/>
            <a:ext cx="4031030" cy="1711393"/>
          </a:xfrm>
        </p:spPr>
        <p:txBody>
          <a:bodyPr>
            <a:normAutofit/>
          </a:bodyPr>
          <a:lstStyle/>
          <a:p>
            <a:pPr marL="285750" indent="-285750">
              <a:buFont typeface="Arial" panose="020B0604020202020204" pitchFamily="34" charset="0"/>
              <a:buChar char="•"/>
            </a:pPr>
            <a:r>
              <a:rPr lang="en-US" dirty="0"/>
              <a:t>Faster </a:t>
            </a:r>
          </a:p>
          <a:p>
            <a:pPr marL="285750" indent="-285750">
              <a:buFont typeface="Arial" panose="020B0604020202020204" pitchFamily="34" charset="0"/>
              <a:buChar char="•"/>
            </a:pPr>
            <a:r>
              <a:rPr lang="en-US" dirty="0"/>
              <a:t>Better for deployment </a:t>
            </a:r>
          </a:p>
          <a:p>
            <a:pPr marL="285750" indent="-285750">
              <a:buFont typeface="Arial" panose="020B0604020202020204" pitchFamily="34" charset="0"/>
              <a:buChar char="•"/>
            </a:pPr>
            <a:r>
              <a:rPr lang="en-US" dirty="0"/>
              <a:t>Machine and Deep Learning</a:t>
            </a:r>
          </a:p>
          <a:p>
            <a:pPr marL="285750" indent="-285750">
              <a:buFont typeface="Arial" panose="020B0604020202020204" pitchFamily="34" charset="0"/>
              <a:buChar char="•"/>
            </a:pPr>
            <a:r>
              <a:rPr lang="en-US" dirty="0"/>
              <a:t>Web Scraping</a:t>
            </a:r>
          </a:p>
          <a:p>
            <a:pPr marL="285750" indent="-285750">
              <a:buFont typeface="Arial" panose="020B0604020202020204" pitchFamily="34" charset="0"/>
              <a:buChar char="•"/>
            </a:pPr>
            <a:r>
              <a:rPr lang="en-US" dirty="0"/>
              <a:t>NLP </a:t>
            </a:r>
          </a:p>
          <a:p>
            <a:endParaRPr lang="en-US" dirty="0"/>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6</a:t>
            </a:fld>
            <a:endParaRPr lang="en-US" dirty="0"/>
          </a:p>
        </p:txBody>
      </p:sp>
      <p:pic>
        <p:nvPicPr>
          <p:cNvPr id="14" name="Picture 13">
            <a:extLst>
              <a:ext uri="{FF2B5EF4-FFF2-40B4-BE49-F238E27FC236}">
                <a16:creationId xmlns:a16="http://schemas.microsoft.com/office/drawing/2014/main" id="{F31FD306-7C0B-4259-8ABD-AC2B122F0220}"/>
              </a:ext>
            </a:extLst>
          </p:cNvPr>
          <p:cNvPicPr>
            <a:picLocks noChangeAspect="1"/>
          </p:cNvPicPr>
          <p:nvPr/>
        </p:nvPicPr>
        <p:blipFill>
          <a:blip r:embed="rId2"/>
          <a:stretch>
            <a:fillRect/>
          </a:stretch>
        </p:blipFill>
        <p:spPr>
          <a:xfrm>
            <a:off x="2828834" y="2252740"/>
            <a:ext cx="1256821" cy="974036"/>
          </a:xfrm>
          <a:prstGeom prst="rect">
            <a:avLst/>
          </a:prstGeom>
        </p:spPr>
      </p:pic>
      <p:pic>
        <p:nvPicPr>
          <p:cNvPr id="1026" name="Picture 2">
            <a:extLst>
              <a:ext uri="{FF2B5EF4-FFF2-40B4-BE49-F238E27FC236}">
                <a16:creationId xmlns:a16="http://schemas.microsoft.com/office/drawing/2014/main" id="{BA680858-C074-483A-9A1E-E68EB1562C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1584" y="2252739"/>
            <a:ext cx="974036" cy="974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92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ZA" dirty="0"/>
              <a:t>Cool and stylish product</a:t>
            </a:r>
          </a:p>
          <a:p>
            <a:r>
              <a:rPr lang="en-ZA" noProof="1"/>
              <a:t>Areas for community connections </a:t>
            </a:r>
          </a:p>
          <a:p>
            <a:r>
              <a:rPr lang="en-ZA" noProof="1"/>
              <a:t>Online store and market swap</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MARKET GAP</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CUSTOMERS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FINANCIALS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COSTS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Few, if any, products on the market help customers like we do</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dirty="0"/>
              <a:t>66% of US consumers spend money on multiple products that only partially resolves their issue</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Millennials account for about a quarter of the $48 billion spent on other products in 2018</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Loss of productivity costing consumers thousands of dollars </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MARKET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ZA" dirty="0"/>
              <a:t>$3 Billion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Freedom to invent</a:t>
            </a:r>
            <a:endParaRPr lang="en-US" dirty="0"/>
          </a:p>
          <a:p>
            <a:r>
              <a:rPr lang="en-ZA" noProof="1"/>
              <a:t>Selectively inclusive market</a:t>
            </a:r>
          </a:p>
          <a:p>
            <a:r>
              <a:rPr lang="en-ZA" noProof="1"/>
              <a:t>Serviceable available market</a:t>
            </a:r>
          </a:p>
          <a:p>
            <a:endParaRPr lang="en-ZA"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ZA" dirty="0"/>
              <a:t>$1 Billion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ZA" dirty="0"/>
              <a:t>Opportunity to build</a:t>
            </a:r>
          </a:p>
          <a:p>
            <a:r>
              <a:rPr lang="en-ZA" dirty="0"/>
              <a:t>Fully inclusive market</a:t>
            </a:r>
          </a:p>
          <a:p>
            <a:r>
              <a:rPr lang="en-ZA"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ZA" dirty="0"/>
              <a:t>$2 Billion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ZA" noProof="1"/>
              <a:t>Few competitors</a:t>
            </a:r>
          </a:p>
          <a:p>
            <a:r>
              <a:rPr lang="en-ZA" noProof="1"/>
              <a:t>Specifically targeted market</a:t>
            </a:r>
          </a:p>
          <a:p>
            <a:r>
              <a:rPr lang="en-ZA" noProof="1"/>
              <a:t>Serviceable obtainable market</a:t>
            </a:r>
            <a:endParaRPr lang="en-ZA" dirty="0"/>
          </a:p>
          <a:p>
            <a:endParaRPr lang="en-US"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2121178069"/>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2.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Argumentaire de vente clair et minimaliste</Template>
  <TotalTime>967</TotalTime>
  <Words>985</Words>
  <Application>Microsoft Office PowerPoint</Application>
  <PresentationFormat>Widescreen</PresentationFormat>
  <Paragraphs>328</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Tenorite</vt:lpstr>
      <vt:lpstr>Monoline</vt:lpstr>
      <vt:lpstr>Introduction to R</vt:lpstr>
      <vt:lpstr>WHAT IS R ?</vt:lpstr>
      <vt:lpstr>WHY ?</vt:lpstr>
      <vt:lpstr>Installation</vt:lpstr>
      <vt:lpstr>Live demo </vt:lpstr>
      <vt:lpstr>Limitations</vt:lpstr>
      <vt:lpstr>PRODUCT BENEFITS</vt:lpstr>
      <vt:lpstr>PROBLEM</vt:lpstr>
      <vt:lpstr>MARKET OVERVIEW</vt:lpstr>
      <vt:lpstr>Market comparison</vt:lpstr>
      <vt:lpstr>OUR COMPETITION</vt:lpstr>
      <vt:lpstr>Our competition  </vt:lpstr>
      <vt:lpstr>Growth strategy</vt:lpstr>
      <vt:lpstr>Useful links </vt:lpstr>
      <vt:lpstr>TRACTION</vt:lpstr>
      <vt:lpstr>TWO-YEAR ACTION PLAN</vt:lpstr>
      <vt:lpstr>FINANCIALS</vt:lpstr>
      <vt:lpstr>MEET THE TEAM</vt:lpstr>
      <vt:lpstr>MEET THE TEAM  </vt:lpstr>
      <vt:lpstr>FUNDING</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c:title>
  <dc:creator>Alexandre Le Begge</dc:creator>
  <cp:lastModifiedBy>Alexandre Le Begge</cp:lastModifiedBy>
  <cp:revision>3</cp:revision>
  <dcterms:created xsi:type="dcterms:W3CDTF">2022-03-28T13:35:23Z</dcterms:created>
  <dcterms:modified xsi:type="dcterms:W3CDTF">2022-03-29T20:18:05Z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