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5" r:id="rId6"/>
    <p:sldId id="353" r:id="rId7"/>
    <p:sldId id="366" r:id="rId8"/>
    <p:sldId id="367" r:id="rId9"/>
    <p:sldId id="352" r:id="rId10"/>
    <p:sldId id="361" r:id="rId11"/>
    <p:sldId id="369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776"/>
    <a:srgbClr val="F9D448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7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begge/techtal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14952628/" TargetMode="External"/><Relationship Id="rId2" Type="http://schemas.openxmlformats.org/officeDocument/2006/relationships/hyperlink" Target="https://www.youtube.com/watch?v=Q_1M2JaijjQ&amp;ab_channel=Reduci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o4vesaut8g&amp;ab_channel=freeCodeCamp.org" TargetMode="External"/><Relationship Id="rId5" Type="http://schemas.openxmlformats.org/officeDocument/2006/relationships/hyperlink" Target="https://www.youtube.com/watch?v=6aDHWSNKlVw&amp;ab_channel=TechWithTim" TargetMode="External"/><Relationship Id="rId4" Type="http://schemas.openxmlformats.org/officeDocument/2006/relationships/hyperlink" Target="https://medium.com/dataseries/how-to-calculate-time-complexity-with-big-o-notation-9afe33aa4c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090544"/>
            <a:ext cx="5491571" cy="1514019"/>
          </a:xfrm>
        </p:spPr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Tech-Talk </a:t>
            </a:r>
            <a:r>
              <a:rPr lang="en-US" dirty="0"/>
              <a:t> </a:t>
            </a:r>
          </a:p>
          <a:p>
            <a:r>
              <a:rPr lang="en-US" dirty="0"/>
              <a:t>Alexandre Le Begge</a:t>
            </a:r>
          </a:p>
          <a:p>
            <a:r>
              <a:rPr lang="en-US" dirty="0"/>
              <a:t>February 21, 2022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anchor="ctr"/>
          <a:lstStyle/>
          <a:p>
            <a:pPr algn="ctr"/>
            <a:r>
              <a:rPr lang="en-US" b="1" dirty="0"/>
              <a:t>How do we evaluate the efficiency of an algorithm ?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6C92E-A1CB-4D81-8AB4-4E2008FECEE7}"/>
              </a:ext>
            </a:extLst>
          </p:cNvPr>
          <p:cNvSpPr txBox="1"/>
          <p:nvPr/>
        </p:nvSpPr>
        <p:spPr>
          <a:xfrm>
            <a:off x="952500" y="19431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>
                <a:solidFill>
                  <a:schemeClr val="bg1"/>
                </a:solidFill>
              </a:rPr>
              <a:t>The </a:t>
            </a:r>
            <a:r>
              <a:rPr lang="fr-BE" sz="2000" b="1" u="sng" dirty="0" err="1">
                <a:solidFill>
                  <a:schemeClr val="bg1"/>
                </a:solidFill>
              </a:rPr>
              <a:t>problem</a:t>
            </a:r>
            <a:r>
              <a:rPr lang="fr-BE" sz="2000" b="1" u="sng" dirty="0">
                <a:solidFill>
                  <a:schemeClr val="bg1"/>
                </a:solidFill>
              </a:rPr>
              <a:t>:</a:t>
            </a:r>
            <a:r>
              <a:rPr lang="fr-BE" sz="2000" b="1" dirty="0">
                <a:solidFill>
                  <a:schemeClr val="bg1"/>
                </a:solidFill>
              </a:rPr>
              <a:t>  </a:t>
            </a:r>
            <a:r>
              <a:rPr lang="fr-BE" sz="2000" b="1" i="1" dirty="0">
                <a:solidFill>
                  <a:schemeClr val="bg1"/>
                </a:solidFill>
              </a:rPr>
              <a:t>a + b + c = n </a:t>
            </a:r>
            <a:r>
              <a:rPr lang="fr-BE" sz="2000" dirty="0">
                <a:solidFill>
                  <a:schemeClr val="bg1"/>
                </a:solidFill>
              </a:rPr>
              <a:t>(</a:t>
            </a:r>
            <a:r>
              <a:rPr lang="fr-BE" sz="2000" dirty="0" err="1">
                <a:solidFill>
                  <a:schemeClr val="bg1"/>
                </a:solidFill>
              </a:rPr>
              <a:t>nonnegative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r>
              <a:rPr lang="fr-BE" sz="2000" dirty="0" err="1">
                <a:solidFill>
                  <a:schemeClr val="bg1"/>
                </a:solidFill>
              </a:rPr>
              <a:t>integers</a:t>
            </a:r>
            <a:r>
              <a:rPr lang="fr-BE" sz="2000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fr-BE" sz="20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65BBE-EFB0-44F9-87CE-93A9A076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4401"/>
              </p:ext>
            </p:extLst>
          </p:nvPr>
        </p:nvGraphicFramePr>
        <p:xfrm>
          <a:off x="952500" y="2726737"/>
          <a:ext cx="8305800" cy="2713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63760784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64563078"/>
                    </a:ext>
                  </a:extLst>
                </a:gridCol>
              </a:tblGrid>
              <a:tr h="504735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BOB </a:t>
                      </a:r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MARC </a:t>
                      </a:r>
                      <a:endParaRPr 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89874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Try all combinaisons of </a:t>
                      </a:r>
                      <a:r>
                        <a:rPr lang="fr-BE" sz="2000" b="1" i="1" dirty="0"/>
                        <a:t>(</a:t>
                      </a:r>
                      <a:r>
                        <a:rPr lang="fr-BE" sz="2000" b="1" i="1" dirty="0" err="1"/>
                        <a:t>a,b,c</a:t>
                      </a:r>
                      <a:r>
                        <a:rPr lang="fr-BE" sz="2000" b="1" i="1" dirty="0"/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 err="1"/>
                        <a:t>Understand</a:t>
                      </a:r>
                      <a:r>
                        <a:rPr lang="fr-BE" sz="2000" dirty="0"/>
                        <a:t> </a:t>
                      </a:r>
                      <a:r>
                        <a:rPr lang="fr-BE" sz="2000" dirty="0" err="1"/>
                        <a:t>than</a:t>
                      </a:r>
                      <a:r>
                        <a:rPr lang="fr-BE" sz="2000" dirty="0"/>
                        <a:t> n </a:t>
                      </a:r>
                      <a:r>
                        <a:rPr lang="fr-BE" sz="2000" dirty="0" err="1"/>
                        <a:t>is</a:t>
                      </a:r>
                      <a:r>
                        <a:rPr lang="fr-BE" sz="2000" dirty="0"/>
                        <a:t> </a:t>
                      </a:r>
                      <a:r>
                        <a:rPr lang="fr-BE" sz="2000" dirty="0" err="1"/>
                        <a:t>given</a:t>
                      </a:r>
                      <a:r>
                        <a:rPr lang="fr-BE" sz="2000" dirty="0"/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9092"/>
                  </a:ext>
                </a:extLst>
              </a:tr>
              <a:tr h="1702980">
                <a:tc>
                  <a:txBody>
                    <a:bodyPr/>
                    <a:lstStyle/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a + b + c = n:</a:t>
                      </a:r>
                    </a:p>
                    <a:p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set c = n – 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fr-BE" sz="2400" b="1" i="1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c ≥ 0:</a:t>
                      </a:r>
                    </a:p>
                    <a:p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BE" sz="2400" b="0" i="0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fr-BE" sz="2400" b="0" i="0" dirty="0">
                          <a:solidFill>
                            <a:schemeClr val="tx1"/>
                          </a:solidFill>
                        </a:rPr>
                        <a:t>)  </a:t>
                      </a:r>
                      <a:endParaRPr lang="en-US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1119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283DC3-34BC-4E2F-8918-B7B9EDE3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59" y="3777730"/>
            <a:ext cx="2943225" cy="1621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F4E16-1E9E-4AD2-BB32-44561D70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777729"/>
            <a:ext cx="2595195" cy="1621997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6FB6C0A9-8C9B-4AAB-BB0F-11F6C6072F08}"/>
              </a:ext>
            </a:extLst>
          </p:cNvPr>
          <p:cNvSpPr/>
          <p:nvPr/>
        </p:nvSpPr>
        <p:spPr>
          <a:xfrm>
            <a:off x="1704513" y="5726097"/>
            <a:ext cx="1648287" cy="452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9D448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64E6A-0473-4D92-ADFF-D8FF8F9BD14C}"/>
              </a:ext>
            </a:extLst>
          </p:cNvPr>
          <p:cNvSpPr txBox="1"/>
          <p:nvPr/>
        </p:nvSpPr>
        <p:spPr>
          <a:xfrm>
            <a:off x="3559946" y="5726097"/>
            <a:ext cx="32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err="1">
                <a:solidFill>
                  <a:schemeClr val="bg1"/>
                </a:solidFill>
              </a:rPr>
              <a:t>Which</a:t>
            </a:r>
            <a:r>
              <a:rPr lang="fr-BE" sz="2000" dirty="0">
                <a:solidFill>
                  <a:schemeClr val="bg1"/>
                </a:solidFill>
              </a:rPr>
              <a:t> one </a:t>
            </a:r>
            <a:r>
              <a:rPr lang="fr-BE" sz="2000" dirty="0" err="1">
                <a:solidFill>
                  <a:schemeClr val="bg1"/>
                </a:solidFill>
              </a:rPr>
              <a:t>is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r>
              <a:rPr lang="fr-BE" sz="2000" dirty="0" err="1">
                <a:solidFill>
                  <a:schemeClr val="bg1"/>
                </a:solidFill>
              </a:rPr>
              <a:t>better</a:t>
            </a:r>
            <a:r>
              <a:rPr lang="fr-BE" sz="2000" dirty="0">
                <a:solidFill>
                  <a:schemeClr val="bg1"/>
                </a:solidFill>
              </a:rPr>
              <a:t> ? </a:t>
            </a:r>
            <a:r>
              <a:rPr lang="fr-BE" sz="2000" dirty="0" err="1">
                <a:solidFill>
                  <a:schemeClr val="bg1"/>
                </a:solidFill>
              </a:rPr>
              <a:t>Why</a:t>
            </a:r>
            <a:r>
              <a:rPr lang="fr-BE" sz="2000" dirty="0">
                <a:solidFill>
                  <a:schemeClr val="bg1"/>
                </a:solidFill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1.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FE2D1F-42EC-43F7-BC8D-41C6B1410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" y="1716513"/>
            <a:ext cx="5852160" cy="4389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B3E9A-5D39-437A-9527-CFA14F172288}"/>
              </a:ext>
            </a:extLst>
          </p:cNvPr>
          <p:cNvSpPr txBox="1"/>
          <p:nvPr/>
        </p:nvSpPr>
        <p:spPr>
          <a:xfrm>
            <a:off x="6574790" y="5024830"/>
            <a:ext cx="4198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b="1" u="sng" dirty="0">
                <a:solidFill>
                  <a:schemeClr val="bg1"/>
                </a:solidFill>
              </a:rPr>
              <a:t>Drawbacks: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sz="2000" dirty="0" err="1">
                <a:solidFill>
                  <a:schemeClr val="bg1"/>
                </a:solidFill>
              </a:rPr>
              <a:t>Take</a:t>
            </a:r>
            <a:r>
              <a:rPr lang="fr-BE" sz="2000" dirty="0">
                <a:solidFill>
                  <a:schemeClr val="bg1"/>
                </a:solidFill>
              </a:rPr>
              <a:t> a lot of effort and time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sz="2000" dirty="0">
                <a:solidFill>
                  <a:schemeClr val="bg1"/>
                </a:solidFill>
              </a:rPr>
              <a:t>Machine </a:t>
            </a:r>
            <a:r>
              <a:rPr lang="fr-BE" sz="2000" dirty="0" err="1">
                <a:solidFill>
                  <a:schemeClr val="bg1"/>
                </a:solidFill>
              </a:rPr>
              <a:t>dependence</a:t>
            </a:r>
            <a:r>
              <a:rPr lang="fr-BE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40DC6D-30EF-4CFF-BCFD-5356287C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9" y="2507640"/>
            <a:ext cx="2314247" cy="19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>
            <a:extLst>
              <a:ext uri="{FF2B5EF4-FFF2-40B4-BE49-F238E27FC236}">
                <a16:creationId xmlns:a16="http://schemas.microsoft.com/office/drawing/2014/main" id="{AB28BF2B-D711-42E4-884D-E43D94B6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78" y="4127665"/>
            <a:ext cx="2595195" cy="1621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fr-BE" dirty="0"/>
              <a:t>2</a:t>
            </a:r>
            <a:r>
              <a:rPr lang="en-US" dirty="0"/>
              <a:t>. Number of 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B3E9A-5D39-437A-9527-CFA14F172288}"/>
              </a:ext>
            </a:extLst>
          </p:cNvPr>
          <p:cNvSpPr txBox="1"/>
          <p:nvPr/>
        </p:nvSpPr>
        <p:spPr>
          <a:xfrm>
            <a:off x="7612298" y="535819"/>
            <a:ext cx="419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u="sng" dirty="0">
                <a:solidFill>
                  <a:schemeClr val="bg1"/>
                </a:solidFill>
              </a:rPr>
              <a:t>Drawbacks: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dirty="0" err="1">
                <a:solidFill>
                  <a:schemeClr val="bg1"/>
                </a:solidFill>
              </a:rPr>
              <a:t>Easier</a:t>
            </a:r>
            <a:r>
              <a:rPr lang="fr-BE" dirty="0">
                <a:solidFill>
                  <a:schemeClr val="bg1"/>
                </a:solidFill>
              </a:rPr>
              <a:t> to do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fr-BE" dirty="0">
                <a:solidFill>
                  <a:schemeClr val="bg1"/>
                </a:solidFill>
              </a:rPr>
              <a:t>Machine </a:t>
            </a:r>
            <a:r>
              <a:rPr lang="fr-BE" dirty="0" err="1">
                <a:solidFill>
                  <a:schemeClr val="bg1"/>
                </a:solidFill>
              </a:rPr>
              <a:t>independent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8F611-CF58-48B6-B307-0782E3AE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2209800"/>
            <a:ext cx="2609850" cy="1438275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8702946-B8E6-4C09-8B51-ABDEE255598B}"/>
              </a:ext>
            </a:extLst>
          </p:cNvPr>
          <p:cNvSpPr/>
          <p:nvPr/>
        </p:nvSpPr>
        <p:spPr>
          <a:xfrm>
            <a:off x="745724" y="3058356"/>
            <a:ext cx="994299" cy="204187"/>
          </a:xfrm>
          <a:prstGeom prst="rightArrow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1493FF8-B547-41D9-B65E-ACE9EA753149}"/>
              </a:ext>
            </a:extLst>
          </p:cNvPr>
          <p:cNvSpPr/>
          <p:nvPr/>
        </p:nvSpPr>
        <p:spPr>
          <a:xfrm>
            <a:off x="791588" y="5083950"/>
            <a:ext cx="994299" cy="204187"/>
          </a:xfrm>
          <a:prstGeom prst="rightArrow">
            <a:avLst/>
          </a:prstGeom>
          <a:solidFill>
            <a:srgbClr val="F9D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ED828-11D1-44A7-9D00-A1F433EECD79}"/>
                  </a:ext>
                </a:extLst>
              </p:cNvPr>
              <p:cNvSpPr txBox="1"/>
              <p:nvPr/>
            </p:nvSpPr>
            <p:spPr>
              <a:xfrm>
                <a:off x="4489765" y="2181193"/>
                <a:ext cx="4267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bg1"/>
                    </a:solidFill>
                  </a:rPr>
                  <a:t>N = 20 </a:t>
                </a: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</a:t>
                </a:r>
              </a:p>
              <a:p>
                <a:r>
                  <a:rPr lang="fr-B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 </a:t>
                </a:r>
              </a:p>
              <a:p>
                <a:r>
                  <a:rPr lang="fr-B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</a:t>
                </a:r>
              </a:p>
              <a:p>
                <a:r>
                  <a:rPr lang="fr-BE" dirty="0" err="1">
                    <a:solidFill>
                      <a:schemeClr val="bg1"/>
                    </a:solidFill>
                  </a:rPr>
                  <a:t>Counts</a:t>
                </a:r>
                <a:r>
                  <a:rPr lang="fr-BE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×21×21=</m:t>
                    </m:r>
                    <m:r>
                      <a:rPr lang="fr-BE" b="1" i="1" smtClean="0">
                        <a:solidFill>
                          <a:srgbClr val="4495A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𝟗𝟐𝟔𝟏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ED828-11D1-44A7-9D00-A1F433EE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65" y="2181193"/>
                <a:ext cx="4267200" cy="1754326"/>
              </a:xfrm>
              <a:prstGeom prst="rect">
                <a:avLst/>
              </a:prstGeom>
              <a:blipFill>
                <a:blip r:embed="rId4"/>
                <a:stretch>
                  <a:fillRect l="-1286" t="-208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D7BFDF0-871A-4ADC-B4E1-3C73F108D4E1}"/>
                  </a:ext>
                </a:extLst>
              </p:cNvPr>
              <p:cNvSpPr txBox="1"/>
              <p:nvPr/>
            </p:nvSpPr>
            <p:spPr>
              <a:xfrm>
                <a:off x="4572000" y="4345286"/>
                <a:ext cx="4267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bg1"/>
                    </a:solidFill>
                  </a:rPr>
                  <a:t>N = 20 </a:t>
                </a: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</a:t>
                </a:r>
              </a:p>
              <a:p>
                <a:r>
                  <a:rPr lang="fr-B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∈{0,20}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-&gt; 21 values </a:t>
                </a:r>
              </a:p>
              <a:p>
                <a:r>
                  <a:rPr lang="fr-BE" dirty="0" err="1">
                    <a:solidFill>
                      <a:schemeClr val="bg1"/>
                    </a:solidFill>
                  </a:rPr>
                  <a:t>Counts</a:t>
                </a:r>
                <a:r>
                  <a:rPr lang="fr-BE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×21=</m:t>
                    </m:r>
                    <m:r>
                      <a:rPr lang="fr-BE" b="1" i="1" smtClean="0">
                        <a:solidFill>
                          <a:srgbClr val="4495A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𝟒𝟒𝟏</m:t>
                    </m:r>
                  </m:oMath>
                </a14:m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fr-BE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D7BFDF0-871A-4ADC-B4E1-3C73F108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5286"/>
                <a:ext cx="4267200" cy="1477328"/>
              </a:xfrm>
              <a:prstGeom prst="rect">
                <a:avLst/>
              </a:prstGeom>
              <a:blipFill>
                <a:blip r:embed="rId5"/>
                <a:stretch>
                  <a:fillRect l="-1143" t="-247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47B7175-93F2-4C07-B1A8-28A94A79000A}"/>
              </a:ext>
            </a:extLst>
          </p:cNvPr>
          <p:cNvSpPr/>
          <p:nvPr/>
        </p:nvSpPr>
        <p:spPr>
          <a:xfrm>
            <a:off x="8827677" y="2695611"/>
            <a:ext cx="438335" cy="610863"/>
          </a:xfrm>
          <a:prstGeom prst="rect">
            <a:avLst/>
          </a:prstGeom>
          <a:solidFill>
            <a:schemeClr val="tx1"/>
          </a:solidFill>
          <a:ln w="38100">
            <a:solidFill>
              <a:srgbClr val="F9D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2429E7F-8B13-4D88-A4CE-35AE83E2CEA2}"/>
                  </a:ext>
                </a:extLst>
              </p:cNvPr>
              <p:cNvSpPr txBox="1"/>
              <p:nvPr/>
            </p:nvSpPr>
            <p:spPr>
              <a:xfrm>
                <a:off x="8179977" y="2239362"/>
                <a:ext cx="30480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𝒄𝒐𝒖𝒏</m:t>
                      </m:r>
                      <m:sSub>
                        <m:sSub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𝒃𝒐𝒃</m:t>
                          </m:r>
                        </m:sub>
                      </m:sSub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1" dirty="0">
                  <a:solidFill>
                    <a:srgbClr val="95B776"/>
                  </a:solidFill>
                </a:endParaRPr>
              </a:p>
              <a:p>
                <a:endParaRPr lang="fr-BE" b="1" i="1" dirty="0">
                  <a:solidFill>
                    <a:srgbClr val="95B776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BE" b="1" i="1" smtClean="0">
                        <a:solidFill>
                          <a:srgbClr val="95B77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BE" b="1" i="1" smtClean="0">
                        <a:solidFill>
                          <a:srgbClr val="95B77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fr-BE" b="1" i="1" dirty="0">
                    <a:solidFill>
                      <a:srgbClr val="95B77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³ + 3n² + 3n + 1</a:t>
                </a:r>
              </a:p>
              <a:p>
                <a:pPr algn="ctr"/>
                <a:endParaRPr lang="fr-BE" b="1" i="1" dirty="0">
                  <a:solidFill>
                    <a:srgbClr val="95B7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fr-BE" sz="2000" b="1" i="1" dirty="0">
                    <a:solidFill>
                      <a:srgbClr val="4495A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O(n³)</a:t>
                </a:r>
              </a:p>
              <a:p>
                <a:r>
                  <a:rPr lang="fr-BE" b="1" dirty="0">
                    <a:solidFill>
                      <a:srgbClr val="95B77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2429E7F-8B13-4D88-A4CE-35AE83E2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77" y="2239362"/>
                <a:ext cx="3048000" cy="1785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6D905DD-31A1-4776-875A-5A3858E9C484}"/>
              </a:ext>
            </a:extLst>
          </p:cNvPr>
          <p:cNvSpPr/>
          <p:nvPr/>
        </p:nvSpPr>
        <p:spPr>
          <a:xfrm>
            <a:off x="9190878" y="4532465"/>
            <a:ext cx="344632" cy="630244"/>
          </a:xfrm>
          <a:prstGeom prst="rect">
            <a:avLst/>
          </a:prstGeom>
          <a:solidFill>
            <a:schemeClr val="tx1"/>
          </a:solidFill>
          <a:ln w="38100">
            <a:solidFill>
              <a:srgbClr val="F9D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D0A4871-9926-42CF-BF34-A23B200DF482}"/>
                  </a:ext>
                </a:extLst>
              </p:cNvPr>
              <p:cNvSpPr txBox="1"/>
              <p:nvPr/>
            </p:nvSpPr>
            <p:spPr>
              <a:xfrm>
                <a:off x="8161908" y="4127665"/>
                <a:ext cx="3048000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𝒄𝒐𝒖𝒏</m:t>
                      </m:r>
                      <m:sSub>
                        <m:sSub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𝒎𝒂𝒓𝒄</m:t>
                          </m:r>
                        </m:sub>
                      </m:sSub>
                      <m:r>
                        <a:rPr lang="fr-BE" b="1" i="1" smtClean="0">
                          <a:solidFill>
                            <a:srgbClr val="95B77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b="1" i="1" smtClean="0">
                                  <a:solidFill>
                                    <a:srgbClr val="95B77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BE" b="1" i="1" smtClean="0">
                              <a:solidFill>
                                <a:srgbClr val="95B77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BE" b="1" dirty="0">
                  <a:solidFill>
                    <a:srgbClr val="95B776"/>
                  </a:solidFill>
                </a:endParaRPr>
              </a:p>
              <a:p>
                <a:endParaRPr lang="fr-BE" b="1" dirty="0">
                  <a:solidFill>
                    <a:srgbClr val="95B776"/>
                  </a:solidFill>
                </a:endParaRPr>
              </a:p>
              <a:p>
                <a:pPr algn="ctr"/>
                <a:r>
                  <a:rPr lang="fr-BE" b="1" i="1" dirty="0">
                    <a:solidFill>
                      <a:srgbClr val="95B77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n² + 2n + 1 </a:t>
                </a:r>
              </a:p>
              <a:p>
                <a:pPr algn="ctr"/>
                <a:endParaRPr lang="fr-BE" b="1" i="1" dirty="0">
                  <a:solidFill>
                    <a:srgbClr val="95B7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fr-BE" sz="2000" b="1" i="1" dirty="0">
                    <a:solidFill>
                      <a:srgbClr val="4495A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O(n²)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D0A4871-9926-42CF-BF34-A23B200DF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08" y="4127665"/>
                <a:ext cx="3048000" cy="1508105"/>
              </a:xfrm>
              <a:prstGeom prst="rect">
                <a:avLst/>
              </a:prstGeom>
              <a:blipFill>
                <a:blip r:embed="rId7"/>
                <a:stretch>
                  <a:fillRect b="-604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5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69DAA5-AD64-4440-B4E9-736EABB49017}"/>
              </a:ext>
            </a:extLst>
          </p:cNvPr>
          <p:cNvSpPr/>
          <p:nvPr/>
        </p:nvSpPr>
        <p:spPr>
          <a:xfrm>
            <a:off x="952500" y="4178893"/>
            <a:ext cx="7618932" cy="205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time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7EC6698-132B-1143-A2A9-00A97D9572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952500" y="2209799"/>
                <a:ext cx="5143500" cy="3908989"/>
              </a:xfrm>
            </p:spPr>
            <p:txBody>
              <a:bodyPr anchor="ctr"/>
              <a:lstStyle/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Constant – O(1)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Logarithmic – O(log N) 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Linear O(N)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 err="1">
                    <a:solidFill>
                      <a:schemeClr val="bg1"/>
                    </a:solidFill>
                  </a:rPr>
                  <a:t>Linearithmic</a:t>
                </a:r>
                <a:r>
                  <a:rPr lang="en-US" dirty="0">
                    <a:solidFill>
                      <a:schemeClr val="bg1"/>
                    </a:solidFill>
                  </a:rPr>
                  <a:t> – O(N log N)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Polynomial – O(N²), O(N³), etc.</a:t>
                </a:r>
              </a:p>
              <a:p>
                <a:pPr marL="342900" indent="-342900" algn="ctr">
                  <a:lnSpc>
                    <a:spcPct val="150000"/>
                  </a:lnSpc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Exponential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B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B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etc.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7EC6698-132B-1143-A2A9-00A97D957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952500" y="2209799"/>
                <a:ext cx="5143500" cy="39089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3B78E-453F-47E9-B189-D4DDFCF4D83D}"/>
              </a:ext>
            </a:extLst>
          </p:cNvPr>
          <p:cNvCxnSpPr/>
          <p:nvPr/>
        </p:nvCxnSpPr>
        <p:spPr>
          <a:xfrm>
            <a:off x="1598064" y="2952571"/>
            <a:ext cx="0" cy="245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Sad face outline with solid fill">
            <a:extLst>
              <a:ext uri="{FF2B5EF4-FFF2-40B4-BE49-F238E27FC236}">
                <a16:creationId xmlns:a16="http://schemas.microsoft.com/office/drawing/2014/main" id="{7FAFCB52-4365-4F03-98D4-DAFF8B16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28" y="5016617"/>
            <a:ext cx="470283" cy="470283"/>
          </a:xfrm>
          <a:prstGeom prst="rect">
            <a:avLst/>
          </a:prstGeom>
        </p:spPr>
      </p:pic>
      <p:pic>
        <p:nvPicPr>
          <p:cNvPr id="40" name="Graphic 39" descr="Smiling face outline with solid fill">
            <a:extLst>
              <a:ext uri="{FF2B5EF4-FFF2-40B4-BE49-F238E27FC236}">
                <a16:creationId xmlns:a16="http://schemas.microsoft.com/office/drawing/2014/main" id="{A3CF049E-EA17-4EA1-8A8C-E8597519B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028" y="2952571"/>
            <a:ext cx="464592" cy="46459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24593EF-F166-42D6-876B-AEFCCC004AD3}"/>
              </a:ext>
            </a:extLst>
          </p:cNvPr>
          <p:cNvSpPr/>
          <p:nvPr/>
        </p:nvSpPr>
        <p:spPr>
          <a:xfrm>
            <a:off x="3648710" y="1837346"/>
            <a:ext cx="2188068" cy="230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0F426-1F78-4003-84B8-08DF1885A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53" y="2720448"/>
            <a:ext cx="5337905" cy="37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H</a:t>
            </a:r>
            <a:r>
              <a:rPr lang="en-US" sz="4000" dirty="0"/>
              <a:t>ow to apply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Understand your algorithm (inputs ? purpose? outputs?)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Identify a basic unit to count (print, assignment,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Analyze the growth of our basic unit (linear, log, etc.)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004" y="2182536"/>
            <a:ext cx="4903377" cy="6108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005" y="3599976"/>
            <a:ext cx="3715996" cy="1057791"/>
          </a:xfrm>
        </p:spPr>
        <p:txBody>
          <a:bodyPr/>
          <a:lstStyle/>
          <a:p>
            <a:pPr algn="ctr"/>
            <a:r>
              <a:rPr lang="en-US" i="1" dirty="0"/>
              <a:t>If you have any questions or comments, now is the time !</a:t>
            </a:r>
          </a:p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0004" y="4539482"/>
            <a:ext cx="4914900" cy="1170628"/>
          </a:xfrm>
        </p:spPr>
        <p:txBody>
          <a:bodyPr anchor="ctr"/>
          <a:lstStyle/>
          <a:p>
            <a:r>
              <a:rPr lang="en-US" b="1" dirty="0">
                <a:solidFill>
                  <a:srgbClr val="95B776"/>
                </a:solidFill>
              </a:rPr>
              <a:t>Alexandre Le Begge </a:t>
            </a:r>
          </a:p>
          <a:p>
            <a:r>
              <a:rPr lang="en-US" b="1" dirty="0">
                <a:solidFill>
                  <a:srgbClr val="95B77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 dirty="0">
              <a:solidFill>
                <a:srgbClr val="95B77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14295-FA46-4818-8273-BBE8845FA78F}"/>
              </a:ext>
            </a:extLst>
          </p:cNvPr>
          <p:cNvSpPr/>
          <p:nvPr/>
        </p:nvSpPr>
        <p:spPr>
          <a:xfrm>
            <a:off x="2380004" y="3133736"/>
            <a:ext cx="2095130" cy="124288"/>
          </a:xfrm>
          <a:prstGeom prst="rect">
            <a:avLst/>
          </a:prstGeom>
          <a:solidFill>
            <a:srgbClr val="95B7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A1748-F377-408B-BED3-F23BBA877D1D}"/>
              </a:ext>
            </a:extLst>
          </p:cNvPr>
          <p:cNvSpPr/>
          <p:nvPr/>
        </p:nvSpPr>
        <p:spPr>
          <a:xfrm>
            <a:off x="6729274" y="3133736"/>
            <a:ext cx="2432481" cy="5887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503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227478" cy="3289971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hlinkClick r:id="rId2"/>
              </a:rPr>
              <a:t>https://www.youtube.com/watch?v=Q_1M2JaijjQ&amp;ab_channel=Reducible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3"/>
              </a:rPr>
              <a:t>https://slideplayer.com/slide/14952628/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4"/>
              </a:rPr>
              <a:t>https://medium.com/dataseries/how-to-calculate-time-complexity-with-big-o-notation-9afe33aa4c46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https://www.youtube.com/watch?v=6aDHWSNKlVw&amp;ab_channel=TechWithTim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6"/>
              </a:rPr>
              <a:t>https://www.youtube.com/watch?v=Mo4vesaut8g&amp;ab_channel=freeCodeCamp.org</a:t>
            </a:r>
            <a:r>
              <a:rPr lang="en-US" sz="1600" dirty="0"/>
              <a:t>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66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692</TotalTime>
  <Words>437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Franklin Gothic Demi</vt:lpstr>
      <vt:lpstr>Wingdings</vt:lpstr>
      <vt:lpstr>Theme1</vt:lpstr>
      <vt:lpstr>Big O Notation</vt:lpstr>
      <vt:lpstr>How do we evaluate the efficiency of an algorithm ?</vt:lpstr>
      <vt:lpstr>Example</vt:lpstr>
      <vt:lpstr>1. Time</vt:lpstr>
      <vt:lpstr>2. Number of actions</vt:lpstr>
      <vt:lpstr>Type of time classes</vt:lpstr>
      <vt:lpstr>How to apply ? </vt:lpstr>
      <vt:lpstr>Thank you!</vt:lpstr>
      <vt:lpstr>https://www.youtube.com/watch?v=Q_1M2JaijjQ&amp;ab_channel=Reducible  https://slideplayer.com/slide/14952628/   https://medium.com/dataseries/how-to-calculate-time-complexity-with-big-o-notation-9afe33aa4c46   https://www.youtube.com/watch?v=6aDHWSNKlVw&amp;ab_channel=TechWithTim  https://www.youtube.com/watch?v=Mo4vesaut8g&amp;ab_channel=freeCodeCamp.org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</dc:title>
  <dc:creator>Alexandre Le Begge</dc:creator>
  <cp:lastModifiedBy>Alexandre Le Begge</cp:lastModifiedBy>
  <cp:revision>13</cp:revision>
  <dcterms:created xsi:type="dcterms:W3CDTF">2022-02-20T13:20:31Z</dcterms:created>
  <dcterms:modified xsi:type="dcterms:W3CDTF">2022-02-24T09:41:03Z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