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350" r:id="rId5"/>
    <p:sldId id="355" r:id="rId6"/>
    <p:sldId id="353" r:id="rId7"/>
    <p:sldId id="366" r:id="rId8"/>
    <p:sldId id="367" r:id="rId9"/>
    <p:sldId id="352" r:id="rId10"/>
    <p:sldId id="361" r:id="rId11"/>
    <p:sldId id="369" r:id="rId12"/>
    <p:sldId id="334" r:id="rId13"/>
    <p:sldId id="354" r:id="rId14"/>
    <p:sldId id="365" r:id="rId15"/>
    <p:sldId id="368" r:id="rId16"/>
    <p:sldId id="356" r:id="rId17"/>
    <p:sldId id="357" r:id="rId18"/>
    <p:sldId id="362" r:id="rId19"/>
    <p:sldId id="363" r:id="rId20"/>
    <p:sldId id="364" r:id="rId21"/>
    <p:sldId id="34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776"/>
    <a:srgbClr val="F9D448"/>
    <a:srgbClr val="449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7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14952628/" TargetMode="External"/><Relationship Id="rId2" Type="http://schemas.openxmlformats.org/officeDocument/2006/relationships/hyperlink" Target="https://www.youtube.com/watch?v=Q_1M2JaijjQ&amp;ab_channel=Reducibl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Mo4vesaut8g&amp;ab_channel=freeCodeCamp.org" TargetMode="External"/><Relationship Id="rId5" Type="http://schemas.openxmlformats.org/officeDocument/2006/relationships/hyperlink" Target="https://www.youtube.com/watch?v=6aDHWSNKlVw&amp;ab_channel=TechWithTim" TargetMode="External"/><Relationship Id="rId4" Type="http://schemas.openxmlformats.org/officeDocument/2006/relationships/hyperlink" Target="https://medium.com/dataseries/how-to-calculate-time-complexity-with-big-o-notation-9afe33aa4c46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microsoft.com/office/2007/relationships/hdphoto" Target="../media/hdphoto2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begge/techtalk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090544"/>
            <a:ext cx="5491571" cy="1514019"/>
          </a:xfrm>
        </p:spPr>
        <p:txBody>
          <a:bodyPr/>
          <a:lstStyle/>
          <a:p>
            <a:r>
              <a:rPr lang="en-US" dirty="0"/>
              <a:t>Big O Notation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Tech-Talk </a:t>
            </a:r>
            <a:r>
              <a:rPr lang="en-US" dirty="0"/>
              <a:t> </a:t>
            </a:r>
          </a:p>
          <a:p>
            <a:r>
              <a:rPr lang="en-US" dirty="0"/>
              <a:t>Alexandre Le Begge</a:t>
            </a:r>
          </a:p>
          <a:p>
            <a:r>
              <a:rPr lang="en-US" dirty="0"/>
              <a:t>February 21, 2022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560545" cy="610863"/>
          </a:xfrm>
        </p:spPr>
        <p:txBody>
          <a:bodyPr>
            <a:normAutofit/>
          </a:bodyPr>
          <a:lstStyle/>
          <a:p>
            <a:r>
              <a:rPr lang="en-US" b="1" dirty="0"/>
              <a:t>Growth by sector table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3B5A5E4-3ABE-D143-902C-F2BCA6C75ED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6192366"/>
              </p:ext>
            </p:extLst>
          </p:nvPr>
        </p:nvGraphicFramePr>
        <p:xfrm>
          <a:off x="952500" y="2209800"/>
          <a:ext cx="10287000" cy="236835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05029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064503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592089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Q1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Q2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Q3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Q4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Series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4.3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4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4.5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Series 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2.4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4.4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1.8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2.8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Series 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95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227478" cy="3289971"/>
          </a:xfrm>
        </p:spPr>
        <p:txBody>
          <a:bodyPr>
            <a:normAutofit fontScale="90000"/>
          </a:bodyPr>
          <a:lstStyle/>
          <a:p>
            <a:r>
              <a:rPr lang="en-US" sz="1600" dirty="0">
                <a:hlinkClick r:id="rId2"/>
              </a:rPr>
              <a:t>https://www.youtube.com/watch?v=Q_1M2JaijjQ&amp;ab_channel=Reducible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hlinkClick r:id="rId3"/>
              </a:rPr>
              <a:t>https://slideplayer.com/slide/14952628/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hlinkClick r:id="rId4"/>
              </a:rPr>
              <a:t>https://medium.com/dataseries/how-to-calculate-time-complexity-with-big-o-notation-9afe33aa4c46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hlinkClick r:id="rId5"/>
              </a:rPr>
              <a:t>https://www.youtube.com/watch?v=6aDHWSNKlVw&amp;ab_channel=TechWithTim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hlinkClick r:id="rId6"/>
              </a:rPr>
              <a:t>https://www.youtube.com/watch?v=Mo4vesaut8g&amp;ab_channel=freeCodeCamp.org</a:t>
            </a:r>
            <a:r>
              <a:rPr lang="en-US" sz="1600" dirty="0"/>
              <a:t>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5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</p:spPr>
        <p:txBody>
          <a:bodyPr/>
          <a:lstStyle/>
          <a:p>
            <a:r>
              <a:rPr lang="en-US" dirty="0"/>
              <a:t>Contoso was great to work with. </a:t>
            </a:r>
            <a:br>
              <a:rPr lang="en-US" dirty="0"/>
            </a:br>
            <a:r>
              <a:rPr lang="en-US" dirty="0"/>
              <a:t>Patrice was my representative and she anticipated my needs and worked diligently to fix my issue.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9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/>
          <a:lstStyle/>
          <a:p>
            <a:r>
              <a:rPr lang="en-US" dirty="0"/>
              <a:t>Our team</a:t>
            </a:r>
          </a:p>
        </p:txBody>
      </p:sp>
      <p:pic>
        <p:nvPicPr>
          <p:cNvPr id="37" name="Picture Placeholder 36" descr="Portrait of a team member">
            <a:extLst>
              <a:ext uri="{FF2B5EF4-FFF2-40B4-BE49-F238E27FC236}">
                <a16:creationId xmlns:a16="http://schemas.microsoft.com/office/drawing/2014/main" id="{A6DA57CA-945B-4A0F-8110-3C4D5799369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268" y="2572883"/>
            <a:ext cx="2118245" cy="203721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1E2644-1BD8-DB4D-B01F-F617AABF7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/>
          <a:lstStyle/>
          <a:p>
            <a:r>
              <a:rPr lang="en-US" dirty="0"/>
              <a:t>Anna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2AB8A-80CA-C941-A861-E9F7C174A1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/>
          <a:lstStyle/>
          <a:p>
            <a:r>
              <a:rPr lang="en-US" dirty="0"/>
              <a:t>CEO</a:t>
            </a:r>
          </a:p>
        </p:txBody>
      </p:sp>
      <p:pic>
        <p:nvPicPr>
          <p:cNvPr id="19" name="Picture Placeholder 13" descr="Portrait of a team member">
            <a:extLst>
              <a:ext uri="{FF2B5EF4-FFF2-40B4-BE49-F238E27FC236}">
                <a16:creationId xmlns:a16="http://schemas.microsoft.com/office/drawing/2014/main" id="{EF9CA003-7E17-ED41-92AE-D8D98C0825A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8280" y="2572883"/>
            <a:ext cx="2118245" cy="2037217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43A531-88E8-744E-9BB5-FD05029B1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/>
          <a:lstStyle/>
          <a:p>
            <a:r>
              <a:rPr lang="en-US" dirty="0"/>
              <a:t>Larissa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90C1A1-4321-EC41-8248-D3B566DD5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/>
          <a:lstStyle/>
          <a:p>
            <a:r>
              <a:rPr lang="en-US" dirty="0"/>
              <a:t>CFO</a:t>
            </a:r>
          </a:p>
        </p:txBody>
      </p:sp>
      <p:pic>
        <p:nvPicPr>
          <p:cNvPr id="41" name="Picture Placeholder 40" descr="Portrait of a team member">
            <a:extLst>
              <a:ext uri="{FF2B5EF4-FFF2-40B4-BE49-F238E27FC236}">
                <a16:creationId xmlns:a16="http://schemas.microsoft.com/office/drawing/2014/main" id="{74EB486D-4A8D-4B29-8FD0-B96906E3E283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2292" y="2572883"/>
            <a:ext cx="2118245" cy="2037217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F7B21D-37D3-8344-AC78-C169C79D3D2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/>
          <a:lstStyle/>
          <a:p>
            <a:r>
              <a:rPr lang="en-US" dirty="0"/>
              <a:t>Roman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81095F-0795-744B-A3E7-94DFB3CBF3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/>
          <a:lstStyle/>
          <a:p>
            <a:r>
              <a:rPr lang="en-US" dirty="0"/>
              <a:t>COO</a:t>
            </a:r>
          </a:p>
        </p:txBody>
      </p:sp>
      <p:pic>
        <p:nvPicPr>
          <p:cNvPr id="21" name="Picture Placeholder 18" descr="Portrait of a team member">
            <a:extLst>
              <a:ext uri="{FF2B5EF4-FFF2-40B4-BE49-F238E27FC236}">
                <a16:creationId xmlns:a16="http://schemas.microsoft.com/office/drawing/2014/main" id="{17C96991-59CF-8142-BA51-B8B56EE23D65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2023" y="2572883"/>
            <a:ext cx="2118245" cy="2037217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0695B8F-A3CD-4845-8150-758480179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/>
          <a:lstStyle/>
          <a:p>
            <a:r>
              <a:rPr lang="en-US" dirty="0"/>
              <a:t>Federico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B26C61-D5D7-CC42-848C-158367DB82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/>
          <a:lstStyle/>
          <a:p>
            <a:r>
              <a:rPr lang="en-US" dirty="0"/>
              <a:t>CTO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</p:spPr>
        <p:txBody>
          <a:bodyPr/>
          <a:lstStyle/>
          <a:p>
            <a:r>
              <a:rPr lang="en-US" dirty="0"/>
              <a:t>Q1. Jul – Sep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</p:spPr>
        <p:txBody>
          <a:bodyPr/>
          <a:lstStyle/>
          <a:p>
            <a:r>
              <a:rPr lang="en-US" dirty="0"/>
              <a:t>Lorem ipsum dolor sit amet, consectetuer adipiscing elit, sed diam nonummy nibh.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</p:spPr>
        <p:txBody>
          <a:bodyPr/>
          <a:lstStyle/>
          <a:p>
            <a:r>
              <a:rPr lang="en-US" dirty="0"/>
              <a:t>Q2. Oct – Dec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</p:spPr>
        <p:txBody>
          <a:bodyPr/>
          <a:lstStyle/>
          <a:p>
            <a:r>
              <a:rPr lang="en-US" dirty="0"/>
              <a:t>Lorem ipsum dolor sit amet, consectetuer adipiscing elit, sed diam nonummy nibh.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</p:spPr>
        <p:txBody>
          <a:bodyPr/>
          <a:lstStyle/>
          <a:p>
            <a:r>
              <a:rPr lang="en-US" dirty="0"/>
              <a:t>Q3. Jan – Mar	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</p:spPr>
        <p:txBody>
          <a:bodyPr/>
          <a:lstStyle/>
          <a:p>
            <a:r>
              <a:rPr lang="en-US" dirty="0"/>
              <a:t>Lorem ipsum dolor sit amet, consectetuer adipiscing elit, sed diam nonummy nibh.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</p:spPr>
        <p:txBody>
          <a:bodyPr/>
          <a:lstStyle/>
          <a:p>
            <a:r>
              <a:rPr lang="en-US" dirty="0"/>
              <a:t>Q4. Apr – Jun	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</p:spPr>
        <p:txBody>
          <a:bodyPr/>
          <a:lstStyle/>
          <a:p>
            <a:r>
              <a:rPr lang="en-US" dirty="0"/>
              <a:t>Lorem ipsum dolor sit amet, consectetuer adipiscing elit, sed diam nonummy nibh.</a:t>
            </a:r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0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Q1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priorities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/>
          <a:lstStyle/>
          <a:p>
            <a:r>
              <a:rPr lang="en-US" dirty="0"/>
              <a:t>Increase customer satisfaction by 2%</a:t>
            </a:r>
          </a:p>
          <a:p>
            <a:r>
              <a:rPr lang="en-US" dirty="0"/>
              <a:t>Maintain growth</a:t>
            </a:r>
          </a:p>
          <a:p>
            <a:r>
              <a:rPr lang="en-US" dirty="0"/>
              <a:t>Diversify investment in sector 2</a:t>
            </a:r>
          </a:p>
          <a:p>
            <a:r>
              <a:rPr lang="en-US" dirty="0"/>
              <a:t>Initiative partnership with 3</a:t>
            </a:r>
            <a:r>
              <a:rPr lang="en-US" baseline="30000" dirty="0"/>
              <a:t>rd</a:t>
            </a:r>
            <a:r>
              <a:rPr lang="en-US" dirty="0"/>
              <a:t> party organizations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Employee opportunities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End of fiscal celebration on July 15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Employee day of learning on August 14</a:t>
            </a:r>
            <a:r>
              <a:rPr lang="en-US" baseline="30000" dirty="0"/>
              <a:t>th </a:t>
            </a:r>
          </a:p>
          <a:p>
            <a:r>
              <a:rPr lang="en-US" dirty="0"/>
              <a:t>Employee Yoga on September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r>
              <a:rPr lang="en-US" dirty="0"/>
              <a:t>Seminar series begins September 10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Q2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priorities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1942138"/>
          </a:xfrm>
        </p:spPr>
        <p:txBody>
          <a:bodyPr/>
          <a:lstStyle/>
          <a:p>
            <a:r>
              <a:rPr lang="en-US" dirty="0"/>
              <a:t>Increase customer satisfaction </a:t>
            </a:r>
            <a:br>
              <a:rPr lang="en-US" dirty="0"/>
            </a:br>
            <a:r>
              <a:rPr lang="en-US" dirty="0"/>
              <a:t>by 2%</a:t>
            </a:r>
          </a:p>
          <a:p>
            <a:r>
              <a:rPr lang="en-US" dirty="0"/>
              <a:t>Maintain growth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Added priorities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Decrease the number of rotations </a:t>
            </a:r>
            <a:br>
              <a:rPr lang="en-US" dirty="0"/>
            </a:br>
            <a:r>
              <a:rPr lang="en-US" dirty="0"/>
              <a:t>by at least 2</a:t>
            </a:r>
          </a:p>
          <a:p>
            <a:r>
              <a:rPr lang="en-US" dirty="0"/>
              <a:t>Ensure the cost of development stays below budget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Employee opportunities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Interns begin</a:t>
            </a:r>
          </a:p>
          <a:p>
            <a:r>
              <a:rPr lang="en-US" dirty="0"/>
              <a:t>Indoor rec leagues</a:t>
            </a:r>
          </a:p>
          <a:p>
            <a:r>
              <a:rPr lang="en-US" dirty="0"/>
              <a:t>Chess tournaments</a:t>
            </a:r>
          </a:p>
          <a:p>
            <a:r>
              <a:rPr lang="en-US" dirty="0"/>
              <a:t>Big Game watching party</a:t>
            </a:r>
          </a:p>
          <a:p>
            <a:r>
              <a:rPr lang="en-US" dirty="0"/>
              <a:t>Food drive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Our business is good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Profits are up in the last quarter by 3%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We’re getting our work done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 finished the consolidation project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We’re delivering for our customers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Last year we supported thousands of customers and</a:t>
            </a:r>
          </a:p>
          <a:p>
            <a:r>
              <a:rPr lang="en-US" dirty="0"/>
              <a:t>sold 60,000 units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Our customers keep coming back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We increased customer retention by 4%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We’re leaders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We are top leaders in the industry</a:t>
            </a:r>
          </a:p>
          <a:p>
            <a:r>
              <a:rPr lang="en-US" dirty="0"/>
              <a:t>across the board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to your commitment and strong work ethic, we know next year will be even better than the last. </a:t>
            </a:r>
          </a:p>
          <a:p>
            <a:r>
              <a:rPr lang="en-US" dirty="0"/>
              <a:t>We look forward to working together. </a:t>
            </a:r>
          </a:p>
          <a:p>
            <a:endParaRPr lang="en-US" dirty="0"/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Contoso  </a:t>
            </a:r>
            <a:r>
              <a:rPr lang="en-US" dirty="0"/>
              <a:t>  </a:t>
            </a:r>
          </a:p>
          <a:p>
            <a:r>
              <a:rPr lang="en-US" dirty="0"/>
              <a:t>sales@contoso.com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</p:spPr>
        <p:txBody>
          <a:bodyPr anchor="ctr"/>
          <a:lstStyle/>
          <a:p>
            <a:pPr algn="ctr"/>
            <a:r>
              <a:rPr lang="en-US" b="1" dirty="0"/>
              <a:t>How do we evaluate the efficiency of an algorithm ?</a:t>
            </a:r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081654" cy="6108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66C92E-A1CB-4D81-8AB4-4E2008FECEE7}"/>
              </a:ext>
            </a:extLst>
          </p:cNvPr>
          <p:cNvSpPr txBox="1"/>
          <p:nvPr/>
        </p:nvSpPr>
        <p:spPr>
          <a:xfrm>
            <a:off x="952500" y="1943100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000" b="1" u="sng" dirty="0">
                <a:solidFill>
                  <a:schemeClr val="bg1"/>
                </a:solidFill>
              </a:rPr>
              <a:t>The </a:t>
            </a:r>
            <a:r>
              <a:rPr lang="fr-BE" sz="2000" b="1" u="sng" dirty="0" err="1">
                <a:solidFill>
                  <a:schemeClr val="bg1"/>
                </a:solidFill>
              </a:rPr>
              <a:t>problem</a:t>
            </a:r>
            <a:r>
              <a:rPr lang="fr-BE" sz="2000" b="1" u="sng" dirty="0">
                <a:solidFill>
                  <a:schemeClr val="bg1"/>
                </a:solidFill>
              </a:rPr>
              <a:t>:</a:t>
            </a:r>
            <a:r>
              <a:rPr lang="fr-BE" sz="2000" b="1" dirty="0">
                <a:solidFill>
                  <a:schemeClr val="bg1"/>
                </a:solidFill>
              </a:rPr>
              <a:t>  </a:t>
            </a:r>
            <a:r>
              <a:rPr lang="fr-BE" sz="2000" b="1" i="1" dirty="0">
                <a:solidFill>
                  <a:schemeClr val="bg1"/>
                </a:solidFill>
              </a:rPr>
              <a:t>a + b + c = n </a:t>
            </a:r>
            <a:r>
              <a:rPr lang="fr-BE" sz="2000" dirty="0">
                <a:solidFill>
                  <a:schemeClr val="bg1"/>
                </a:solidFill>
              </a:rPr>
              <a:t>(</a:t>
            </a:r>
            <a:r>
              <a:rPr lang="fr-BE" sz="2000" dirty="0" err="1">
                <a:solidFill>
                  <a:schemeClr val="bg1"/>
                </a:solidFill>
              </a:rPr>
              <a:t>nonnegative</a:t>
            </a:r>
            <a:r>
              <a:rPr lang="fr-BE" sz="2000" dirty="0">
                <a:solidFill>
                  <a:schemeClr val="bg1"/>
                </a:solidFill>
              </a:rPr>
              <a:t> </a:t>
            </a:r>
            <a:r>
              <a:rPr lang="fr-BE" sz="2000" dirty="0" err="1">
                <a:solidFill>
                  <a:schemeClr val="bg1"/>
                </a:solidFill>
              </a:rPr>
              <a:t>integers</a:t>
            </a:r>
            <a:r>
              <a:rPr lang="fr-BE" sz="2000" dirty="0">
                <a:solidFill>
                  <a:schemeClr val="bg1"/>
                </a:solidFill>
              </a:rPr>
              <a:t>)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fr-BE" sz="2000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8C65BBE-EFB0-44F9-87CE-93A9A0760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344401"/>
              </p:ext>
            </p:extLst>
          </p:nvPr>
        </p:nvGraphicFramePr>
        <p:xfrm>
          <a:off x="952500" y="2726737"/>
          <a:ext cx="8305800" cy="2713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63760784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164563078"/>
                    </a:ext>
                  </a:extLst>
                </a:gridCol>
              </a:tblGrid>
              <a:tr h="504735">
                <a:tc>
                  <a:txBody>
                    <a:bodyPr/>
                    <a:lstStyle/>
                    <a:p>
                      <a:pPr algn="ctr"/>
                      <a:r>
                        <a:rPr lang="fr-BE" sz="2000" dirty="0"/>
                        <a:t>BOB </a:t>
                      </a:r>
                      <a:endParaRPr 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000" dirty="0"/>
                        <a:t>MARC </a:t>
                      </a:r>
                      <a:endParaRPr 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89874"/>
                  </a:ext>
                </a:extLst>
              </a:tr>
              <a:tr h="506027">
                <a:tc>
                  <a:txBody>
                    <a:bodyPr/>
                    <a:lstStyle/>
                    <a:p>
                      <a:pPr algn="ctr"/>
                      <a:r>
                        <a:rPr lang="fr-BE" sz="2000" dirty="0"/>
                        <a:t>Try all combinaisons of </a:t>
                      </a:r>
                      <a:r>
                        <a:rPr lang="fr-BE" sz="2000" b="1" i="1" dirty="0"/>
                        <a:t>(</a:t>
                      </a:r>
                      <a:r>
                        <a:rPr lang="fr-BE" sz="2000" b="1" i="1" dirty="0" err="1"/>
                        <a:t>a,b,c</a:t>
                      </a:r>
                      <a:r>
                        <a:rPr lang="fr-BE" sz="2000" b="1" i="1" dirty="0"/>
                        <a:t>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000" dirty="0" err="1"/>
                        <a:t>Understand</a:t>
                      </a:r>
                      <a:r>
                        <a:rPr lang="fr-BE" sz="2000" dirty="0"/>
                        <a:t> </a:t>
                      </a:r>
                      <a:r>
                        <a:rPr lang="fr-BE" sz="2000" dirty="0" err="1"/>
                        <a:t>than</a:t>
                      </a:r>
                      <a:r>
                        <a:rPr lang="fr-BE" sz="2000" dirty="0"/>
                        <a:t> n </a:t>
                      </a:r>
                      <a:r>
                        <a:rPr lang="fr-BE" sz="2000" dirty="0" err="1"/>
                        <a:t>is</a:t>
                      </a:r>
                      <a:r>
                        <a:rPr lang="fr-BE" sz="2000" dirty="0"/>
                        <a:t> </a:t>
                      </a:r>
                      <a:r>
                        <a:rPr lang="fr-BE" sz="2000" dirty="0" err="1"/>
                        <a:t>given</a:t>
                      </a:r>
                      <a:r>
                        <a:rPr lang="fr-BE" sz="2000" dirty="0"/>
                        <a:t>.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59092"/>
                  </a:ext>
                </a:extLst>
              </a:tr>
              <a:tr h="1702980">
                <a:tc>
                  <a:txBody>
                    <a:bodyPr/>
                    <a:lstStyle/>
                    <a:p>
                      <a:r>
                        <a:rPr lang="fr-BE" sz="2400" b="1" i="1" dirty="0">
                          <a:solidFill>
                            <a:schemeClr val="tx1"/>
                          </a:solidFill>
                        </a:rPr>
                        <a:t>If </a:t>
                      </a:r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a + b + c = n:</a:t>
                      </a:r>
                    </a:p>
                    <a:p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fr-BE" sz="2400" b="0" i="0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BE" sz="2400" b="0" i="0" dirty="0" err="1">
                          <a:solidFill>
                            <a:schemeClr val="tx1"/>
                          </a:solidFill>
                        </a:rPr>
                        <a:t>a,b,c</a:t>
                      </a:r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1" i="1" dirty="0">
                          <a:solidFill>
                            <a:schemeClr val="tx1"/>
                          </a:solidFill>
                        </a:rPr>
                        <a:t>For </a:t>
                      </a:r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BE" sz="2400" b="0" i="0" dirty="0" err="1">
                          <a:solidFill>
                            <a:schemeClr val="tx1"/>
                          </a:solidFill>
                        </a:rPr>
                        <a:t>a,b</a:t>
                      </a:r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) set c = n – (</a:t>
                      </a:r>
                      <a:r>
                        <a:rPr lang="fr-BE" sz="2400" b="0" i="0" dirty="0" err="1">
                          <a:solidFill>
                            <a:schemeClr val="tx1"/>
                          </a:solidFill>
                        </a:rPr>
                        <a:t>a+b</a:t>
                      </a:r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fr-BE" sz="2400" b="1" i="1" dirty="0">
                          <a:solidFill>
                            <a:schemeClr val="tx1"/>
                          </a:solidFill>
                        </a:rPr>
                        <a:t>If </a:t>
                      </a:r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c ≥ 0:</a:t>
                      </a:r>
                    </a:p>
                    <a:p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fr-BE" sz="2400" b="0" i="0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BE" sz="2400" b="0" i="0" dirty="0" err="1">
                          <a:solidFill>
                            <a:schemeClr val="tx1"/>
                          </a:solidFill>
                        </a:rPr>
                        <a:t>a,b,c</a:t>
                      </a:r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)  </a:t>
                      </a:r>
                      <a:endParaRPr lang="en-US" sz="24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81119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1283DC3-34BC-4E2F-8918-B7B9EDE3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559" y="3777730"/>
            <a:ext cx="2943225" cy="1621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6F4E16-1E9E-4AD2-BB32-44561D708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3777729"/>
            <a:ext cx="2595195" cy="1621997"/>
          </a:xfrm>
          <a:prstGeom prst="rect">
            <a:avLst/>
          </a:prstGeom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6FB6C0A9-8C9B-4AAB-BB0F-11F6C6072F08}"/>
              </a:ext>
            </a:extLst>
          </p:cNvPr>
          <p:cNvSpPr/>
          <p:nvPr/>
        </p:nvSpPr>
        <p:spPr>
          <a:xfrm>
            <a:off x="1704513" y="5726097"/>
            <a:ext cx="1648287" cy="45276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9D448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A64E6A-0473-4D92-ADFF-D8FF8F9BD14C}"/>
              </a:ext>
            </a:extLst>
          </p:cNvPr>
          <p:cNvSpPr txBox="1"/>
          <p:nvPr/>
        </p:nvSpPr>
        <p:spPr>
          <a:xfrm>
            <a:off x="3559946" y="5726097"/>
            <a:ext cx="328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 err="1">
                <a:solidFill>
                  <a:schemeClr val="bg1"/>
                </a:solidFill>
              </a:rPr>
              <a:t>Which</a:t>
            </a:r>
            <a:r>
              <a:rPr lang="fr-BE" sz="2000" dirty="0">
                <a:solidFill>
                  <a:schemeClr val="bg1"/>
                </a:solidFill>
              </a:rPr>
              <a:t> one </a:t>
            </a:r>
            <a:r>
              <a:rPr lang="fr-BE" sz="2000" dirty="0" err="1">
                <a:solidFill>
                  <a:schemeClr val="bg1"/>
                </a:solidFill>
              </a:rPr>
              <a:t>is</a:t>
            </a:r>
            <a:r>
              <a:rPr lang="fr-BE" sz="2000" dirty="0">
                <a:solidFill>
                  <a:schemeClr val="bg1"/>
                </a:solidFill>
              </a:rPr>
              <a:t> </a:t>
            </a:r>
            <a:r>
              <a:rPr lang="fr-BE" sz="2000" dirty="0" err="1">
                <a:solidFill>
                  <a:schemeClr val="bg1"/>
                </a:solidFill>
              </a:rPr>
              <a:t>better</a:t>
            </a:r>
            <a:r>
              <a:rPr lang="fr-BE" sz="2000" dirty="0">
                <a:solidFill>
                  <a:schemeClr val="bg1"/>
                </a:solidFill>
              </a:rPr>
              <a:t> ? </a:t>
            </a:r>
            <a:r>
              <a:rPr lang="fr-BE" sz="2000" dirty="0" err="1">
                <a:solidFill>
                  <a:schemeClr val="bg1"/>
                </a:solidFill>
              </a:rPr>
              <a:t>Why</a:t>
            </a:r>
            <a:r>
              <a:rPr lang="fr-BE" sz="2000" dirty="0">
                <a:solidFill>
                  <a:schemeClr val="bg1"/>
                </a:solidFill>
              </a:rPr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081654" cy="610863"/>
          </a:xfrm>
        </p:spPr>
        <p:txBody>
          <a:bodyPr/>
          <a:lstStyle/>
          <a:p>
            <a:r>
              <a:rPr lang="en-US" dirty="0"/>
              <a:t>1. Time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0BFE2D1F-42EC-43F7-BC8D-41C6B1410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0" y="1716513"/>
            <a:ext cx="5852160" cy="43891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1B3E9A-5D39-437A-9527-CFA14F172288}"/>
              </a:ext>
            </a:extLst>
          </p:cNvPr>
          <p:cNvSpPr txBox="1"/>
          <p:nvPr/>
        </p:nvSpPr>
        <p:spPr>
          <a:xfrm>
            <a:off x="6574790" y="5024830"/>
            <a:ext cx="4198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000" b="1" u="sng" dirty="0">
                <a:solidFill>
                  <a:schemeClr val="bg1"/>
                </a:solidFill>
              </a:rPr>
              <a:t>Drawbacks: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fr-BE" sz="2000" dirty="0" err="1">
                <a:solidFill>
                  <a:schemeClr val="bg1"/>
                </a:solidFill>
              </a:rPr>
              <a:t>Take</a:t>
            </a:r>
            <a:r>
              <a:rPr lang="fr-BE" sz="2000" dirty="0">
                <a:solidFill>
                  <a:schemeClr val="bg1"/>
                </a:solidFill>
              </a:rPr>
              <a:t> a lot of effort and time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fr-BE" sz="2000" dirty="0">
                <a:solidFill>
                  <a:schemeClr val="bg1"/>
                </a:solidFill>
              </a:rPr>
              <a:t>Machine </a:t>
            </a:r>
            <a:r>
              <a:rPr lang="fr-BE" sz="2000" dirty="0" err="1">
                <a:solidFill>
                  <a:schemeClr val="bg1"/>
                </a:solidFill>
              </a:rPr>
              <a:t>dependence</a:t>
            </a:r>
            <a:r>
              <a:rPr lang="fr-BE" sz="2000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40DC6D-30EF-4CFF-BCFD-5356287C6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569" y="2507640"/>
            <a:ext cx="2314247" cy="19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0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>
            <a:extLst>
              <a:ext uri="{FF2B5EF4-FFF2-40B4-BE49-F238E27FC236}">
                <a16:creationId xmlns:a16="http://schemas.microsoft.com/office/drawing/2014/main" id="{AB28BF2B-D711-42E4-884D-E43D94B66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78" y="4127665"/>
            <a:ext cx="2595195" cy="162199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081654" cy="610863"/>
          </a:xfrm>
        </p:spPr>
        <p:txBody>
          <a:bodyPr/>
          <a:lstStyle/>
          <a:p>
            <a:r>
              <a:rPr lang="fr-BE" dirty="0"/>
              <a:t>2</a:t>
            </a:r>
            <a:r>
              <a:rPr lang="en-US" dirty="0"/>
              <a:t>. Number of actions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B3E9A-5D39-437A-9527-CFA14F172288}"/>
              </a:ext>
            </a:extLst>
          </p:cNvPr>
          <p:cNvSpPr txBox="1"/>
          <p:nvPr/>
        </p:nvSpPr>
        <p:spPr>
          <a:xfrm>
            <a:off x="7612298" y="535819"/>
            <a:ext cx="4198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u="sng" dirty="0">
                <a:solidFill>
                  <a:schemeClr val="bg1"/>
                </a:solidFill>
              </a:rPr>
              <a:t>Drawbacks: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fr-BE" dirty="0" err="1">
                <a:solidFill>
                  <a:schemeClr val="bg1"/>
                </a:solidFill>
              </a:rPr>
              <a:t>Easier</a:t>
            </a:r>
            <a:r>
              <a:rPr lang="fr-BE" dirty="0">
                <a:solidFill>
                  <a:schemeClr val="bg1"/>
                </a:solidFill>
              </a:rPr>
              <a:t> to do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fr-BE" dirty="0">
                <a:solidFill>
                  <a:schemeClr val="bg1"/>
                </a:solidFill>
              </a:rPr>
              <a:t>Machine </a:t>
            </a:r>
            <a:r>
              <a:rPr lang="fr-BE" dirty="0" err="1">
                <a:solidFill>
                  <a:schemeClr val="bg1"/>
                </a:solidFill>
              </a:rPr>
              <a:t>independent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B8F611-CF58-48B6-B307-0782E3AEE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23" y="2209800"/>
            <a:ext cx="2609850" cy="1438275"/>
          </a:xfrm>
          <a:prstGeom prst="rect">
            <a:avLst/>
          </a:prstGeom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78702946-B8E6-4C09-8B51-ABDEE255598B}"/>
              </a:ext>
            </a:extLst>
          </p:cNvPr>
          <p:cNvSpPr/>
          <p:nvPr/>
        </p:nvSpPr>
        <p:spPr>
          <a:xfrm>
            <a:off x="745724" y="3058356"/>
            <a:ext cx="994299" cy="204187"/>
          </a:xfrm>
          <a:prstGeom prst="rightArrow">
            <a:avLst/>
          </a:prstGeom>
          <a:solidFill>
            <a:srgbClr val="F9D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91493FF8-B547-41D9-B65E-ACE9EA753149}"/>
              </a:ext>
            </a:extLst>
          </p:cNvPr>
          <p:cNvSpPr/>
          <p:nvPr/>
        </p:nvSpPr>
        <p:spPr>
          <a:xfrm>
            <a:off x="791588" y="5083950"/>
            <a:ext cx="994299" cy="204187"/>
          </a:xfrm>
          <a:prstGeom prst="rightArrow">
            <a:avLst/>
          </a:prstGeom>
          <a:solidFill>
            <a:srgbClr val="F9D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E2AED828-11D1-44A7-9D00-A1F433EECD79}"/>
                  </a:ext>
                </a:extLst>
              </p:cNvPr>
              <p:cNvSpPr txBox="1"/>
              <p:nvPr/>
            </p:nvSpPr>
            <p:spPr>
              <a:xfrm>
                <a:off x="4489765" y="2181193"/>
                <a:ext cx="42672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>
                    <a:solidFill>
                      <a:schemeClr val="bg1"/>
                    </a:solidFill>
                  </a:rPr>
                  <a:t>N = 20 </a:t>
                </a:r>
              </a:p>
              <a:p>
                <a14:m>
                  <m:oMath xmlns:m="http://schemas.openxmlformats.org/officeDocument/2006/math">
                    <m:r>
                      <a:rPr lang="fr-B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B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∈{0,20}</m:t>
                    </m:r>
                  </m:oMath>
                </a14:m>
                <a:r>
                  <a:rPr lang="fr-BE" dirty="0">
                    <a:solidFill>
                      <a:schemeClr val="bg1"/>
                    </a:solidFill>
                  </a:rPr>
                  <a:t> -&gt; 21 values</a:t>
                </a:r>
              </a:p>
              <a:p>
                <a:r>
                  <a:rPr lang="fr-BE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b </a:t>
                </a:r>
                <a14:m>
                  <m:oMath xmlns:m="http://schemas.openxmlformats.org/officeDocument/2006/math">
                    <m:r>
                      <a:rPr lang="fr-B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∈{0,20}</m:t>
                    </m:r>
                  </m:oMath>
                </a14:m>
                <a:r>
                  <a:rPr lang="fr-BE" dirty="0">
                    <a:solidFill>
                      <a:schemeClr val="bg1"/>
                    </a:solidFill>
                  </a:rPr>
                  <a:t> -&gt; 21 values </a:t>
                </a:r>
              </a:p>
              <a:p>
                <a:r>
                  <a:rPr lang="fr-BE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c </a:t>
                </a:r>
                <a14:m>
                  <m:oMath xmlns:m="http://schemas.openxmlformats.org/officeDocument/2006/math">
                    <m:r>
                      <a:rPr lang="fr-B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∈{0,20}</m:t>
                    </m:r>
                  </m:oMath>
                </a14:m>
                <a:r>
                  <a:rPr lang="fr-BE" dirty="0">
                    <a:solidFill>
                      <a:schemeClr val="bg1"/>
                    </a:solidFill>
                  </a:rPr>
                  <a:t> -&gt; 21 values</a:t>
                </a:r>
              </a:p>
              <a:p>
                <a:r>
                  <a:rPr lang="fr-BE" dirty="0" err="1">
                    <a:solidFill>
                      <a:schemeClr val="bg1"/>
                    </a:solidFill>
                  </a:rPr>
                  <a:t>Counts</a:t>
                </a:r>
                <a:r>
                  <a:rPr lang="fr-BE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fr-B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21</m:t>
                    </m:r>
                    <m:r>
                      <a:rPr lang="fr-B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×21×21=</m:t>
                    </m:r>
                    <m:r>
                      <a:rPr lang="fr-BE" b="1" i="1" smtClean="0">
                        <a:solidFill>
                          <a:srgbClr val="4495A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𝟗𝟐𝟔𝟏</m:t>
                    </m:r>
                  </m:oMath>
                </a14:m>
                <a:r>
                  <a:rPr lang="fr-BE" dirty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fr-BE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E2AED828-11D1-44A7-9D00-A1F433EEC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765" y="2181193"/>
                <a:ext cx="4267200" cy="1754326"/>
              </a:xfrm>
              <a:prstGeom prst="rect">
                <a:avLst/>
              </a:prstGeom>
              <a:blipFill>
                <a:blip r:embed="rId4"/>
                <a:stretch>
                  <a:fillRect l="-1286" t="-208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D7BFDF0-871A-4ADC-B4E1-3C73F108D4E1}"/>
                  </a:ext>
                </a:extLst>
              </p:cNvPr>
              <p:cNvSpPr txBox="1"/>
              <p:nvPr/>
            </p:nvSpPr>
            <p:spPr>
              <a:xfrm>
                <a:off x="4572000" y="4345286"/>
                <a:ext cx="42672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>
                    <a:solidFill>
                      <a:schemeClr val="bg1"/>
                    </a:solidFill>
                  </a:rPr>
                  <a:t>N = 20 </a:t>
                </a:r>
              </a:p>
              <a:p>
                <a14:m>
                  <m:oMath xmlns:m="http://schemas.openxmlformats.org/officeDocument/2006/math">
                    <m:r>
                      <a:rPr lang="fr-B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B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∈{0,20}</m:t>
                    </m:r>
                  </m:oMath>
                </a14:m>
                <a:r>
                  <a:rPr lang="fr-BE" dirty="0">
                    <a:solidFill>
                      <a:schemeClr val="bg1"/>
                    </a:solidFill>
                  </a:rPr>
                  <a:t> -&gt; 21 values</a:t>
                </a:r>
              </a:p>
              <a:p>
                <a:r>
                  <a:rPr lang="fr-BE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b </a:t>
                </a:r>
                <a14:m>
                  <m:oMath xmlns:m="http://schemas.openxmlformats.org/officeDocument/2006/math">
                    <m:r>
                      <a:rPr lang="fr-B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∈{0,20}</m:t>
                    </m:r>
                  </m:oMath>
                </a14:m>
                <a:r>
                  <a:rPr lang="fr-BE" dirty="0">
                    <a:solidFill>
                      <a:schemeClr val="bg1"/>
                    </a:solidFill>
                  </a:rPr>
                  <a:t> -&gt; 21 values </a:t>
                </a:r>
              </a:p>
              <a:p>
                <a:r>
                  <a:rPr lang="fr-BE" dirty="0" err="1">
                    <a:solidFill>
                      <a:schemeClr val="bg1"/>
                    </a:solidFill>
                  </a:rPr>
                  <a:t>Counts</a:t>
                </a:r>
                <a:r>
                  <a:rPr lang="fr-BE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fr-B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21</m:t>
                    </m:r>
                    <m:r>
                      <a:rPr lang="fr-B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×21=</m:t>
                    </m:r>
                    <m:r>
                      <a:rPr lang="fr-BE" b="1" i="1" smtClean="0">
                        <a:solidFill>
                          <a:srgbClr val="4495A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𝟒𝟒𝟏</m:t>
                    </m:r>
                  </m:oMath>
                </a14:m>
                <a:r>
                  <a:rPr lang="fr-BE" dirty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fr-BE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D7BFDF0-871A-4ADC-B4E1-3C73F108D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45286"/>
                <a:ext cx="4267200" cy="1477328"/>
              </a:xfrm>
              <a:prstGeom prst="rect">
                <a:avLst/>
              </a:prstGeom>
              <a:blipFill>
                <a:blip r:embed="rId5"/>
                <a:stretch>
                  <a:fillRect l="-1143" t="-2479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C47B7175-93F2-4C07-B1A8-28A94A79000A}"/>
              </a:ext>
            </a:extLst>
          </p:cNvPr>
          <p:cNvSpPr/>
          <p:nvPr/>
        </p:nvSpPr>
        <p:spPr>
          <a:xfrm>
            <a:off x="8827677" y="2695611"/>
            <a:ext cx="438335" cy="610863"/>
          </a:xfrm>
          <a:prstGeom prst="rect">
            <a:avLst/>
          </a:prstGeom>
          <a:solidFill>
            <a:schemeClr val="tx1"/>
          </a:solidFill>
          <a:ln w="38100">
            <a:solidFill>
              <a:srgbClr val="F9D4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2429E7F-8B13-4D88-A4CE-35AE83E2CEA2}"/>
                  </a:ext>
                </a:extLst>
              </p:cNvPr>
              <p:cNvSpPr txBox="1"/>
              <p:nvPr/>
            </p:nvSpPr>
            <p:spPr>
              <a:xfrm>
                <a:off x="8179977" y="2239362"/>
                <a:ext cx="3048000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1" i="1" smtClean="0">
                          <a:solidFill>
                            <a:srgbClr val="95B776"/>
                          </a:solidFill>
                          <a:latin typeface="Cambria Math" panose="02040503050406030204" pitchFamily="18" charset="0"/>
                        </a:rPr>
                        <m:t>𝒄𝒐𝒖𝒏</m:t>
                      </m:r>
                      <m:sSub>
                        <m:sSubPr>
                          <m:ctrlPr>
                            <a:rPr lang="fr-BE" b="1" i="1" smtClean="0">
                              <a:solidFill>
                                <a:srgbClr val="95B77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1" i="1" smtClean="0">
                              <a:solidFill>
                                <a:srgbClr val="95B77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BE" b="1" i="1" smtClean="0">
                              <a:solidFill>
                                <a:srgbClr val="95B776"/>
                              </a:solidFill>
                              <a:latin typeface="Cambria Math" panose="02040503050406030204" pitchFamily="18" charset="0"/>
                            </a:rPr>
                            <m:t>𝒃𝒐𝒃</m:t>
                          </m:r>
                        </m:sub>
                      </m:sSub>
                      <m:r>
                        <a:rPr lang="fr-BE" b="1" i="1" smtClean="0">
                          <a:solidFill>
                            <a:srgbClr val="95B77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BE" b="1" i="1" smtClean="0">
                              <a:solidFill>
                                <a:srgbClr val="95B77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BE" b="1" i="1" smtClean="0">
                                  <a:solidFill>
                                    <a:srgbClr val="95B77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1" i="1" smtClean="0">
                                  <a:solidFill>
                                    <a:srgbClr val="95B77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BE" b="1" i="1" smtClean="0">
                                  <a:solidFill>
                                    <a:srgbClr val="95B77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BE" b="1" i="1" smtClean="0">
                                  <a:solidFill>
                                    <a:srgbClr val="95B77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fr-BE" b="1" i="1" smtClean="0">
                              <a:solidFill>
                                <a:srgbClr val="95B77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BE" b="1" dirty="0">
                  <a:solidFill>
                    <a:srgbClr val="95B776"/>
                  </a:solidFill>
                </a:endParaRPr>
              </a:p>
              <a:p>
                <a:endParaRPr lang="fr-BE" b="1" i="1" dirty="0">
                  <a:solidFill>
                    <a:srgbClr val="95B776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fr-BE" b="1" i="1" smtClean="0">
                        <a:solidFill>
                          <a:srgbClr val="95B77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BE" b="1" i="1" smtClean="0">
                        <a:solidFill>
                          <a:srgbClr val="95B77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fr-BE" b="1" i="1" dirty="0">
                    <a:solidFill>
                      <a:srgbClr val="95B77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³ + 3n² + 3n + 1</a:t>
                </a:r>
              </a:p>
              <a:p>
                <a:pPr algn="ctr"/>
                <a:endParaRPr lang="fr-BE" b="1" i="1" dirty="0">
                  <a:solidFill>
                    <a:srgbClr val="95B77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fr-BE" sz="2000" b="1" i="1" dirty="0">
                    <a:solidFill>
                      <a:srgbClr val="4495A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O(n³)</a:t>
                </a:r>
              </a:p>
              <a:p>
                <a:r>
                  <a:rPr lang="fr-BE" b="1" dirty="0">
                    <a:solidFill>
                      <a:srgbClr val="95B776"/>
                    </a:solidFill>
                  </a:rPr>
                  <a:t>	</a:t>
                </a:r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2429E7F-8B13-4D88-A4CE-35AE83E2C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977" y="2239362"/>
                <a:ext cx="3048000" cy="17851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6D905DD-31A1-4776-875A-5A3858E9C484}"/>
              </a:ext>
            </a:extLst>
          </p:cNvPr>
          <p:cNvSpPr/>
          <p:nvPr/>
        </p:nvSpPr>
        <p:spPr>
          <a:xfrm>
            <a:off x="9190878" y="4532465"/>
            <a:ext cx="344632" cy="630244"/>
          </a:xfrm>
          <a:prstGeom prst="rect">
            <a:avLst/>
          </a:prstGeom>
          <a:solidFill>
            <a:schemeClr val="tx1"/>
          </a:solidFill>
          <a:ln w="38100">
            <a:solidFill>
              <a:srgbClr val="F9D4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BD0A4871-9926-42CF-BF34-A23B200DF482}"/>
                  </a:ext>
                </a:extLst>
              </p:cNvPr>
              <p:cNvSpPr txBox="1"/>
              <p:nvPr/>
            </p:nvSpPr>
            <p:spPr>
              <a:xfrm>
                <a:off x="8161908" y="4127665"/>
                <a:ext cx="3048000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1" i="1" smtClean="0">
                          <a:solidFill>
                            <a:srgbClr val="95B776"/>
                          </a:solidFill>
                          <a:latin typeface="Cambria Math" panose="02040503050406030204" pitchFamily="18" charset="0"/>
                        </a:rPr>
                        <m:t>𝒄𝒐𝒖𝒏</m:t>
                      </m:r>
                      <m:sSub>
                        <m:sSubPr>
                          <m:ctrlPr>
                            <a:rPr lang="fr-BE" b="1" i="1" smtClean="0">
                              <a:solidFill>
                                <a:srgbClr val="95B77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1" i="1" smtClean="0">
                              <a:solidFill>
                                <a:srgbClr val="95B77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BE" b="1" i="1" smtClean="0">
                              <a:solidFill>
                                <a:srgbClr val="95B776"/>
                              </a:solidFill>
                              <a:latin typeface="Cambria Math" panose="02040503050406030204" pitchFamily="18" charset="0"/>
                            </a:rPr>
                            <m:t>𝒎𝒂𝒓𝒄</m:t>
                          </m:r>
                        </m:sub>
                      </m:sSub>
                      <m:r>
                        <a:rPr lang="fr-BE" b="1" i="1" smtClean="0">
                          <a:solidFill>
                            <a:srgbClr val="95B77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BE" b="1" i="1" smtClean="0">
                              <a:solidFill>
                                <a:srgbClr val="95B77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BE" b="1" i="1" smtClean="0">
                                  <a:solidFill>
                                    <a:srgbClr val="95B77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1" i="1" smtClean="0">
                                  <a:solidFill>
                                    <a:srgbClr val="95B77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BE" b="1" i="1" smtClean="0">
                                  <a:solidFill>
                                    <a:srgbClr val="95B77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BE" b="1" i="1" smtClean="0">
                                  <a:solidFill>
                                    <a:srgbClr val="95B77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fr-BE" b="1" i="1" smtClean="0">
                              <a:solidFill>
                                <a:srgbClr val="95B77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BE" b="1" dirty="0">
                  <a:solidFill>
                    <a:srgbClr val="95B776"/>
                  </a:solidFill>
                </a:endParaRPr>
              </a:p>
              <a:p>
                <a:endParaRPr lang="fr-BE" b="1" dirty="0">
                  <a:solidFill>
                    <a:srgbClr val="95B776"/>
                  </a:solidFill>
                </a:endParaRPr>
              </a:p>
              <a:p>
                <a:pPr algn="ctr"/>
                <a:r>
                  <a:rPr lang="fr-BE" b="1" i="1" dirty="0">
                    <a:solidFill>
                      <a:srgbClr val="95B77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n² + 2n + 1 </a:t>
                </a:r>
              </a:p>
              <a:p>
                <a:pPr algn="ctr"/>
                <a:endParaRPr lang="fr-BE" b="1" i="1" dirty="0">
                  <a:solidFill>
                    <a:srgbClr val="95B77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fr-BE" sz="2000" b="1" i="1" dirty="0">
                    <a:solidFill>
                      <a:srgbClr val="4495A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O(n²)</a:t>
                </a: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BD0A4871-9926-42CF-BF34-A23B200DF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908" y="4127665"/>
                <a:ext cx="3048000" cy="1508105"/>
              </a:xfrm>
              <a:prstGeom prst="rect">
                <a:avLst/>
              </a:prstGeom>
              <a:blipFill>
                <a:blip r:embed="rId7"/>
                <a:stretch>
                  <a:fillRect b="-604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53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F69DAA5-AD64-4440-B4E9-736EABB49017}"/>
              </a:ext>
            </a:extLst>
          </p:cNvPr>
          <p:cNvSpPr/>
          <p:nvPr/>
        </p:nvSpPr>
        <p:spPr>
          <a:xfrm>
            <a:off x="952500" y="4178893"/>
            <a:ext cx="7618932" cy="2058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Type of time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7EC6698-132B-1143-A2A9-00A97D9572D8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952500" y="2209799"/>
                <a:ext cx="5143500" cy="3908989"/>
              </a:xfrm>
            </p:spPr>
            <p:txBody>
              <a:bodyPr anchor="ctr"/>
              <a:lstStyle/>
              <a:p>
                <a:pPr marL="342900" indent="-342900" algn="ctr">
                  <a:lnSpc>
                    <a:spcPct val="150000"/>
                  </a:lnSpc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Constant – O(1)</a:t>
                </a:r>
              </a:p>
              <a:p>
                <a:pPr marL="342900" indent="-342900" algn="ctr">
                  <a:lnSpc>
                    <a:spcPct val="150000"/>
                  </a:lnSpc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Logarithmic – O(log N) </a:t>
                </a:r>
              </a:p>
              <a:p>
                <a:pPr marL="342900" indent="-342900" algn="ctr">
                  <a:lnSpc>
                    <a:spcPct val="150000"/>
                  </a:lnSpc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Linear O(N)</a:t>
                </a:r>
              </a:p>
              <a:p>
                <a:pPr marL="342900" indent="-342900" algn="ctr">
                  <a:lnSpc>
                    <a:spcPct val="150000"/>
                  </a:lnSpc>
                  <a:buAutoNum type="arabicPeriod"/>
                </a:pPr>
                <a:r>
                  <a:rPr lang="en-US" dirty="0" err="1">
                    <a:solidFill>
                      <a:schemeClr val="bg1"/>
                    </a:solidFill>
                  </a:rPr>
                  <a:t>Linearithmic</a:t>
                </a:r>
                <a:r>
                  <a:rPr lang="en-US" dirty="0">
                    <a:solidFill>
                      <a:schemeClr val="bg1"/>
                    </a:solidFill>
                  </a:rPr>
                  <a:t> – O(N log N)</a:t>
                </a:r>
              </a:p>
              <a:p>
                <a:pPr marL="342900" indent="-342900" algn="ctr">
                  <a:lnSpc>
                    <a:spcPct val="150000"/>
                  </a:lnSpc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Polynomial – O(N²), O(N³), etc.</a:t>
                </a:r>
              </a:p>
              <a:p>
                <a:pPr marL="342900" indent="-342900" algn="ctr">
                  <a:lnSpc>
                    <a:spcPct val="150000"/>
                  </a:lnSpc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Exponential –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B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B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etc. 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7EC6698-132B-1143-A2A9-00A97D957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952500" y="2209799"/>
                <a:ext cx="5143500" cy="390898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73B78E-453F-47E9-B189-D4DDFCF4D83D}"/>
              </a:ext>
            </a:extLst>
          </p:cNvPr>
          <p:cNvCxnSpPr/>
          <p:nvPr/>
        </p:nvCxnSpPr>
        <p:spPr>
          <a:xfrm>
            <a:off x="1598064" y="2952571"/>
            <a:ext cx="0" cy="245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Sad face outline with solid fill">
            <a:extLst>
              <a:ext uri="{FF2B5EF4-FFF2-40B4-BE49-F238E27FC236}">
                <a16:creationId xmlns:a16="http://schemas.microsoft.com/office/drawing/2014/main" id="{7FAFCB52-4365-4F03-98D4-DAFF8B16D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028" y="5016617"/>
            <a:ext cx="470283" cy="470283"/>
          </a:xfrm>
          <a:prstGeom prst="rect">
            <a:avLst/>
          </a:prstGeom>
        </p:spPr>
      </p:pic>
      <p:pic>
        <p:nvPicPr>
          <p:cNvPr id="40" name="Graphic 39" descr="Smiling face outline with solid fill">
            <a:extLst>
              <a:ext uri="{FF2B5EF4-FFF2-40B4-BE49-F238E27FC236}">
                <a16:creationId xmlns:a16="http://schemas.microsoft.com/office/drawing/2014/main" id="{A3CF049E-EA17-4EA1-8A8C-E8597519B4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8028" y="2952571"/>
            <a:ext cx="464592" cy="46459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24593EF-F166-42D6-876B-AEFCCC004AD3}"/>
              </a:ext>
            </a:extLst>
          </p:cNvPr>
          <p:cNvSpPr/>
          <p:nvPr/>
        </p:nvSpPr>
        <p:spPr>
          <a:xfrm>
            <a:off x="3648710" y="1837346"/>
            <a:ext cx="2188068" cy="2307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B0F426-1F78-4003-84B8-08DF1885AD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5753" y="2720448"/>
            <a:ext cx="5337905" cy="371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000" dirty="0"/>
              <a:t>H</a:t>
            </a:r>
            <a:r>
              <a:rPr lang="en-US" sz="4000" dirty="0"/>
              <a:t>ow to apply 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Understand your algorithm (inputs ? purpose? outputs?)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Identify a basic unit to count (print, assignment, etc.)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Analyze the growth of our basic unit (linear, log, etc.) 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004" y="2182536"/>
            <a:ext cx="4903377" cy="6108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0005" y="3599976"/>
            <a:ext cx="3715996" cy="1057791"/>
          </a:xfrm>
        </p:spPr>
        <p:txBody>
          <a:bodyPr/>
          <a:lstStyle/>
          <a:p>
            <a:pPr algn="ctr"/>
            <a:r>
              <a:rPr lang="en-US" i="1" dirty="0"/>
              <a:t>If you have any questions or comments, now is the time !</a:t>
            </a:r>
          </a:p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80004" y="4539482"/>
            <a:ext cx="4914900" cy="1170628"/>
          </a:xfrm>
        </p:spPr>
        <p:txBody>
          <a:bodyPr anchor="ctr"/>
          <a:lstStyle/>
          <a:p>
            <a:r>
              <a:rPr lang="en-US" b="1" dirty="0">
                <a:solidFill>
                  <a:srgbClr val="95B776"/>
                </a:solidFill>
              </a:rPr>
              <a:t>Alexandre Le Begge </a:t>
            </a:r>
          </a:p>
          <a:p>
            <a:r>
              <a:rPr lang="en-US" b="1" dirty="0">
                <a:solidFill>
                  <a:srgbClr val="95B77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b="1" dirty="0">
              <a:solidFill>
                <a:srgbClr val="95B77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14295-FA46-4818-8273-BBE8845FA78F}"/>
              </a:ext>
            </a:extLst>
          </p:cNvPr>
          <p:cNvSpPr/>
          <p:nvPr/>
        </p:nvSpPr>
        <p:spPr>
          <a:xfrm>
            <a:off x="2380004" y="3133736"/>
            <a:ext cx="2095130" cy="124288"/>
          </a:xfrm>
          <a:prstGeom prst="rect">
            <a:avLst/>
          </a:prstGeom>
          <a:solidFill>
            <a:srgbClr val="95B77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DA1748-F377-408B-BED3-F23BBA877D1D}"/>
              </a:ext>
            </a:extLst>
          </p:cNvPr>
          <p:cNvSpPr/>
          <p:nvPr/>
        </p:nvSpPr>
        <p:spPr>
          <a:xfrm>
            <a:off x="6729274" y="3133736"/>
            <a:ext cx="2432481" cy="5887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503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Seedling Black and white close up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/>
          <a:lstStyle/>
          <a:p>
            <a:r>
              <a:rPr lang="en-US" dirty="0"/>
              <a:t>Last year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6EE753-BEBB-4348-896E-73627FDDC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4680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605</TotalTime>
  <Words>793</Words>
  <Application>Microsoft Office PowerPoint</Application>
  <PresentationFormat>Grand écran</PresentationFormat>
  <Paragraphs>160</Paragraphs>
  <Slides>18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Franklin Gothic Book</vt:lpstr>
      <vt:lpstr>Franklin Gothic Demi</vt:lpstr>
      <vt:lpstr>Wingdings</vt:lpstr>
      <vt:lpstr>Theme1</vt:lpstr>
      <vt:lpstr>Big O Notation</vt:lpstr>
      <vt:lpstr>How do we evaluate the efficiency of an algorithm ?</vt:lpstr>
      <vt:lpstr>Example</vt:lpstr>
      <vt:lpstr>1. Time</vt:lpstr>
      <vt:lpstr>2. Number of actions</vt:lpstr>
      <vt:lpstr>Type of time classes</vt:lpstr>
      <vt:lpstr>How to apply ? </vt:lpstr>
      <vt:lpstr>Thank you!</vt:lpstr>
      <vt:lpstr>Last year</vt:lpstr>
      <vt:lpstr>Growth by sector table</vt:lpstr>
      <vt:lpstr>https://www.youtube.com/watch?v=Q_1M2JaijjQ&amp;ab_channel=Reducible  https://slideplayer.com/slide/14952628/   https://medium.com/dataseries/how-to-calculate-time-complexity-with-big-o-notation-9afe33aa4c46   https://www.youtube.com/watch?v=6aDHWSNKlVw&amp;ab_channel=TechWithTim  https://www.youtube.com/watch?v=Mo4vesaut8g&amp;ab_channel=freeCodeCamp.org   </vt:lpstr>
      <vt:lpstr>Contoso was great to work with.  Patrice was my representative and she anticipated my needs and worked diligently to fix my issue. </vt:lpstr>
      <vt:lpstr>Our team</vt:lpstr>
      <vt:lpstr>Timeline</vt:lpstr>
      <vt:lpstr>Goals for Q1</vt:lpstr>
      <vt:lpstr>Goals for Q2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O Notation</dc:title>
  <dc:creator>Alexandre Le Begge</dc:creator>
  <cp:lastModifiedBy>Alexandre Le Begge</cp:lastModifiedBy>
  <cp:revision>12</cp:revision>
  <dcterms:created xsi:type="dcterms:W3CDTF">2022-02-20T13:20:31Z</dcterms:created>
  <dcterms:modified xsi:type="dcterms:W3CDTF">2022-02-23T10:04:00Z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