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7" r:id="rId6"/>
    <p:sldId id="261" r:id="rId7"/>
    <p:sldId id="262" r:id="rId8"/>
    <p:sldId id="264" r:id="rId9"/>
    <p:sldId id="266" r:id="rId10"/>
    <p:sldId id="300" r:id="rId11"/>
    <p:sldId id="289" r:id="rId12"/>
    <p:sldId id="299" r:id="rId13"/>
    <p:sldId id="270" r:id="rId14"/>
    <p:sldId id="295" r:id="rId15"/>
    <p:sldId id="296" r:id="rId16"/>
    <p:sldId id="298" r:id="rId17"/>
    <p:sldId id="297" r:id="rId18"/>
    <p:sldId id="258" r:id="rId19"/>
    <p:sldId id="278" r:id="rId20"/>
    <p:sldId id="292" r:id="rId21"/>
    <p:sldId id="268" r:id="rId22"/>
    <p:sldId id="280" r:id="rId23"/>
    <p:sldId id="293" r:id="rId24"/>
    <p:sldId id="294" r:id="rId25"/>
    <p:sldId id="260" r:id="rId26"/>
    <p:sldId id="282" r:id="rId27"/>
    <p:sldId id="283" r:id="rId28"/>
    <p:sldId id="290" r:id="rId29"/>
    <p:sldId id="275" r:id="rId30"/>
    <p:sldId id="276" r:id="rId3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1323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5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3475"/>
        <p:guide pos="1323"/>
        <p:guide pos="6834"/>
        <p:guide orient="horz" pos="550"/>
        <p:guide orient="horz" pos="13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 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#\ ##0\ "€"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A-4D05-A010-17339DC9B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#\ 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53-449F-8EEE-DAFE02C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53-449F-8EEE-DAFE02C9D55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53-449F-8EEE-DAFE02C9D5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53-449F-8EEE-DAFE02C9D55A}"/>
              </c:ext>
            </c:extLst>
          </c:dPt>
          <c:cat>
            <c:strRef>
              <c:f>Sheet1!$A$2:$A$5</c:f>
              <c:strCache>
                <c:ptCount val="4"/>
                <c:pt idx="0">
                  <c:v>Partie 1</c:v>
                </c:pt>
                <c:pt idx="1">
                  <c:v>Partie 2</c:v>
                </c:pt>
                <c:pt idx="2">
                  <c:v>Partie 3</c:v>
                </c:pt>
                <c:pt idx="3">
                  <c:v>Partie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3-449F-8EEE-DAFE02C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D-4EB0-96B7-77E7434B1C7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D-4EB0-96B7-77E7434B1C7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D-4EB0-96B7-77E7434B1C75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D-4EB0-96B7-77E7434B1C75}"/>
              </c:ext>
            </c:extLst>
          </c:dPt>
          <c:cat>
            <c:strRef>
              <c:f>Sheet1!$A$2:$A$5</c:f>
              <c:strCache>
                <c:ptCount val="4"/>
                <c:pt idx="0">
                  <c:v>Partie 1</c:v>
                </c:pt>
                <c:pt idx="1">
                  <c:v>Partie 2</c:v>
                </c:pt>
                <c:pt idx="2">
                  <c:v>Partie 3</c:v>
                </c:pt>
                <c:pt idx="3">
                  <c:v>Partie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D-4EB0-96B7-77E7434B1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407-9084-86239413ECE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407-9084-86239413EC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407-9084-86239413ECE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407-9084-86239413ECEC}"/>
              </c:ext>
            </c:extLst>
          </c:dPt>
          <c:cat>
            <c:strRef>
              <c:f>Sheet1!$A$2:$A$5</c:f>
              <c:strCache>
                <c:ptCount val="4"/>
                <c:pt idx="0">
                  <c:v>Partie 1</c:v>
                </c:pt>
                <c:pt idx="1">
                  <c:v>Partie 2</c:v>
                </c:pt>
                <c:pt idx="2">
                  <c:v>Partie 3</c:v>
                </c:pt>
                <c:pt idx="3">
                  <c:v>Partie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E-4407-9084-86239413E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F-44F6-B0B4-AE7D2AD35A4D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F-44F6-B0B4-AE7D2AD35A4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F-44F6-B0B4-AE7D2AD35A4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F-44F6-B0B4-AE7D2AD35A4D}"/>
              </c:ext>
            </c:extLst>
          </c:dPt>
          <c:cat>
            <c:strRef>
              <c:f>Sheet1!$A$2:$A$5</c:f>
              <c:strCache>
                <c:ptCount val="4"/>
                <c:pt idx="0">
                  <c:v>Partie 1</c:v>
                </c:pt>
                <c:pt idx="1">
                  <c:v>Partie 2</c:v>
                </c:pt>
                <c:pt idx="2">
                  <c:v>Partie 3</c:v>
                </c:pt>
                <c:pt idx="3">
                  <c:v>Partie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F-44F6-B0B4-AE7D2AD35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15/02/2022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15/02/2022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062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8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09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71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7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68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90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09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96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6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10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481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59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77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34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45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236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15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74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04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57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61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755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e la date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2" name="Espace réservé du pied de page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3" name="Espace réservé du numéro de diapositive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 et table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‹#›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10" Type="http://schemas.openxmlformats.org/officeDocument/2006/relationships/image" Target="../media/image44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429000"/>
            <a:ext cx="4941770" cy="2128042"/>
          </a:xfrm>
        </p:spPr>
        <p:txBody>
          <a:bodyPr rtlCol="0"/>
          <a:lstStyle/>
          <a:p>
            <a:pPr rtl="0"/>
            <a:br>
              <a:rPr lang="en-US" dirty="0"/>
            </a:br>
            <a:r>
              <a:rPr lang="en-US" b="1" dirty="0"/>
              <a:t>prices predicting model </a:t>
            </a:r>
            <a:br>
              <a:rPr lang="en-US" b="1" dirty="0"/>
            </a:br>
            <a:r>
              <a:rPr lang="en-US" sz="2000" b="1" dirty="0"/>
              <a:t>in Belgium's real estate sales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Alexandre Le Begge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1" y="873125"/>
            <a:ext cx="6086476" cy="1331913"/>
          </a:xfrm>
        </p:spPr>
        <p:txBody>
          <a:bodyPr rtlCol="0" anchor="ctr">
            <a:normAutofit/>
          </a:bodyPr>
          <a:lstStyle/>
          <a:p>
            <a:pPr algn="r" rtl="0"/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Févr. 20XX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Déployer le produit auprès de participants expérimentés pour améliorer le produit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Mars 20XX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fr-FR"/>
              <a:t>Proposer le produit au grand public et surveiller les communiqués de presse et les réseaux sociaux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Oct. 20XX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Recueillir les commentaires et ajuster la conception du produit si nécessaire</a:t>
            </a:r>
          </a:p>
          <a:p>
            <a:pPr rt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 err="1"/>
              <a:t>Formating</a:t>
            </a:r>
            <a:r>
              <a:rPr lang="fr-FR" dirty="0"/>
              <a:t> the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/>
              <a:t>COMBLER LES LACUNES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Notre produit facilite la vie des consommateurs, et aucun autre produit sur le marché n’offre les mêmes fonctionnalités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PUBLIC CIBLE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Notre public cible est la génération Z (18-25 ans)</a:t>
            </a:r>
          </a:p>
          <a:p>
            <a:pPr rtl="0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ÉCONOMIES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Réduire les dépenses pour les produits de remplacement </a:t>
            </a:r>
          </a:p>
          <a:p>
            <a:pPr rtl="0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FACILE D’UTILISATION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Une conception simple qui donne aux clients les informations ciblées dont ils ont besoin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82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 err="1"/>
              <a:t>Formating</a:t>
            </a:r>
            <a:r>
              <a:rPr lang="fr-FR" dirty="0"/>
              <a:t> the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/>
              <a:t>COMBLER LES LACUNES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Notre produit facilite la vie des consommateurs, et aucun autre produit sur le marché n’offre les mêmes fonctionnalités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PUBLIC CIBLE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Notre public cible est la génération Z (18-25 ans)</a:t>
            </a:r>
          </a:p>
          <a:p>
            <a:pPr rtl="0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ÉCONOMIES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Réduire les dépenses pour les produits de remplacement </a:t>
            </a:r>
          </a:p>
          <a:p>
            <a:pPr rtl="0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FACILE D’UTILISATION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/>
              <a:t>Une conception simple qui donne aux clients les informations ciblées dont ils ont besoin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06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2205039"/>
            <a:ext cx="3139440" cy="327693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sz="1600" cap="none" dirty="0" err="1"/>
              <a:t>Infos</a:t>
            </a:r>
            <a:r>
              <a:rPr lang="en-US" sz="1600" cap="none" dirty="0"/>
              <a:t>:</a:t>
            </a:r>
            <a:br>
              <a:rPr lang="en-US" sz="1600" cap="none" dirty="0"/>
            </a:br>
            <a:br>
              <a:rPr lang="en-US" sz="1600" cap="none" dirty="0"/>
            </a:br>
            <a:r>
              <a:rPr lang="en-US" sz="1600" cap="none" dirty="0"/>
              <a:t>results</a:t>
            </a:r>
            <a:br>
              <a:rPr lang="en-US" sz="1600" cap="none" dirty="0"/>
            </a:br>
            <a:r>
              <a:rPr lang="en-US" sz="1600" cap="none" dirty="0"/>
              <a:t>find why the results is bad -&gt; regression linear </a:t>
            </a:r>
            <a:br>
              <a:rPr lang="en-US" sz="1600" cap="none" dirty="0"/>
            </a:br>
            <a:r>
              <a:rPr lang="en-US" sz="1600" cap="none" dirty="0"/>
              <a:t>using </a:t>
            </a:r>
            <a:r>
              <a:rPr lang="en-US" sz="1600" cap="none" dirty="0" err="1"/>
              <a:t>polynominal</a:t>
            </a:r>
            <a:r>
              <a:rPr lang="en-US" sz="1600" cap="none" dirty="0"/>
              <a:t> -&gt; with degree 3 </a:t>
            </a:r>
            <a:br>
              <a:rPr lang="en-US" sz="1600" cap="none" dirty="0"/>
            </a:br>
            <a:r>
              <a:rPr lang="en-US" sz="1600" cap="none" dirty="0"/>
              <a:t>integrating a one hot encoding for each postcodes, doing clusters ? </a:t>
            </a:r>
            <a:br>
              <a:rPr lang="en-US" sz="1600" cap="none" dirty="0"/>
            </a:br>
            <a:r>
              <a:rPr lang="en-US" sz="1600" cap="none" dirty="0"/>
              <a:t>create a model for each provinces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UNIQUE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Seul produit spécifiquement dédié à ce marché de niche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PREMIER SUR LE MARCHÉ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fr-FR"/>
              <a:t>Premier produit conçu, à la fois élégant et fonctionnel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TESTÉ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fr-FR"/>
              <a:t>Tests réalisés avec des étudiants de la région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/>
              <a:t>AUTHENTIQUE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fr-FR"/>
              <a:t>Conçu avec l’aide et la contribution d’experts dans le domaine 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85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fr-FR"/>
              <a:t>AVANTAGES DU PRODUIT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/>
              <a:t>Produit cool et élégant</a:t>
            </a:r>
          </a:p>
          <a:p>
            <a:pPr rtl="0"/>
            <a:r>
              <a:rPr lang="fr-FR" noProof="1"/>
              <a:t>Zones de connexions communautaires </a:t>
            </a:r>
          </a:p>
          <a:p>
            <a:pPr rtl="0"/>
            <a:r>
              <a:rPr lang="fr-FR" noProof="1"/>
              <a:t>Boutique en ligne et échange de marché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20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fr-FR"/>
              <a:t>PRÉSENTATION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r-FR"/>
              <a:t>MODÈLE COMMERCIAL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RÉSUMÉ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657147" cy="887375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Nous avons basé nos recherches sur les tendances du marché et les réseaux sociaux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CONCEPTION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Nous pensons que les gens ont besoin de plus de produits spécifiquement dédiés à ce marché de niche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noProof="1"/>
              <a:t>RECHERCHE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Minimaliste et facile à utiliser 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Comparaison des marchés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3675" y="3105711"/>
            <a:ext cx="1670830" cy="823912"/>
          </a:xfrm>
        </p:spPr>
        <p:txBody>
          <a:bodyPr rtlCol="0"/>
          <a:lstStyle/>
          <a:p>
            <a:pPr rtl="0"/>
            <a:r>
              <a:rPr lang="fr-FR" sz="2700" dirty="0"/>
              <a:t>3 Mds €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70661" y="3105711"/>
            <a:ext cx="1670830" cy="823912"/>
          </a:xfrm>
        </p:spPr>
        <p:txBody>
          <a:bodyPr rtlCol="0"/>
          <a:lstStyle/>
          <a:p>
            <a:pPr rtl="0"/>
            <a:r>
              <a:rPr lang="fr-FR" sz="2700" dirty="0"/>
              <a:t>2 Mds €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72245" y="3064615"/>
            <a:ext cx="1670830" cy="823912"/>
          </a:xfrm>
        </p:spPr>
        <p:txBody>
          <a:bodyPr rtlCol="0"/>
          <a:lstStyle/>
          <a:p>
            <a:pPr rtl="0"/>
            <a:r>
              <a:rPr lang="fr-FR" sz="2700"/>
              <a:t>1 Md €</a:t>
            </a: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Opportunité de créer</a:t>
            </a:r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fr-FR" dirty="0"/>
              <a:t>Liberté de création</a:t>
            </a:r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Faible concurrence</a:t>
            </a:r>
          </a:p>
        </p:txBody>
      </p:sp>
      <p:sp>
        <p:nvSpPr>
          <p:cNvPr id="22" name="Espace réservé du contenu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Marché potentiel</a:t>
            </a:r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fr-FR"/>
              <a:t>Segment de marché</a:t>
            </a:r>
          </a:p>
        </p:txBody>
      </p:sp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fr-FR"/>
              <a:t>Part de marché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LA CONCURRENCE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fr-FR"/>
              <a:t>CONTOSO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5"/>
            <a:ext cx="3924300" cy="2638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Notre produit est moins cher que celui des autres entreprises sur le marché</a:t>
            </a:r>
          </a:p>
          <a:p>
            <a:pPr rtl="0"/>
            <a:r>
              <a:rPr lang="fr-FR" noProof="1"/>
              <a:t>La conception est simple et facile à utiliser, contrairement aux conceptions complexes de nos concurrents</a:t>
            </a:r>
          </a:p>
          <a:p>
            <a:pPr rtl="0"/>
            <a:r>
              <a:rPr lang="fr-FR" noProof="1"/>
              <a:t>Le prix abordable est le principal attrait de nos consommateurs pour notre produit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fr-FR"/>
              <a:t>CONCURRENTS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5"/>
            <a:ext cx="3943627" cy="2638113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Entreprise A</a:t>
            </a:r>
            <a:br>
              <a:rPr lang="fr-FR" noProof="1"/>
            </a:br>
            <a:r>
              <a:rPr lang="fr-FR" noProof="1"/>
              <a:t>Le produit est plus cher</a:t>
            </a:r>
          </a:p>
          <a:p>
            <a:pPr rtl="0"/>
            <a:r>
              <a:rPr lang="fr-FR" noProof="1"/>
              <a:t>Entreprises B et C </a:t>
            </a:r>
            <a:br>
              <a:rPr lang="fr-FR" noProof="1"/>
            </a:br>
            <a:r>
              <a:rPr lang="fr-FR" noProof="1"/>
              <a:t>Le produit est cher et difficile à prendre en main</a:t>
            </a:r>
          </a:p>
          <a:p>
            <a:pPr rtl="0"/>
            <a:r>
              <a:rPr lang="fr-FR" noProof="1"/>
              <a:t>Entreprises D et E</a:t>
            </a:r>
            <a:br>
              <a:rPr lang="fr-FR" noProof="1"/>
            </a:br>
            <a:r>
              <a:rPr lang="fr-FR" noProof="1"/>
              <a:t>Le produit est abordable, mais difficile à prendre en main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fr-FR"/>
              <a:t>La concurrence 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Pratique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Concurrent A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fr-FR"/>
              <a:t>Contoso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 rtlCol="0"/>
          <a:lstStyle/>
          <a:p>
            <a:pPr rtl="0"/>
            <a:r>
              <a:rPr lang="fr-FR"/>
              <a:t>Abordable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0799" y="3528829"/>
            <a:ext cx="1380681" cy="49202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Onéreux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fr-FR"/>
              <a:t>Concurrent B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fr-FR"/>
              <a:t>Concurrent C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fr-FR"/>
              <a:t>Concurrent D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Peu pratique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fr-FR"/>
              <a:t>Concurrent E</a:t>
            </a: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19</a:t>
            </a:fld>
            <a:endParaRPr lang="fr-FR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63" name="Graphisme 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fr-FR" dirty="0"/>
              <a:t>Our mission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819229" cy="291338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Create the most accurate price prediction model for the Belgian real estate market. </a:t>
            </a:r>
          </a:p>
          <a:p>
            <a:pPr rtl="0"/>
            <a:r>
              <a:rPr lang="en-US" dirty="0"/>
              <a:t>Based on 13.618 items after cleaning extracted from the website ImmoVlan.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fr-FR" dirty="0"/>
              <a:t>TRACTION</a:t>
            </a:r>
          </a:p>
        </p:txBody>
      </p:sp>
      <p:sp>
        <p:nvSpPr>
          <p:cNvPr id="75" name="Espace réservé du texte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fr-FR" dirty="0"/>
              <a:t>Prédire le succès</a:t>
            </a:r>
          </a:p>
        </p:txBody>
      </p:sp>
      <p:graphicFrame>
        <p:nvGraphicFramePr>
          <p:cNvPr id="53" name="Tableau 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123821867"/>
              </p:ext>
            </p:extLst>
          </p:nvPr>
        </p:nvGraphicFramePr>
        <p:xfrm>
          <a:off x="838200" y="2286000"/>
          <a:ext cx="6099051" cy="37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fr-FR" sz="1400" b="0" cap="all" spc="15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Indicateurs clés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fr-FR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Commandes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brut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net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30 000 €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Chiffre d’affaires par an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20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Espace réservé du contenu 13" descr="Chart">
            <a:extLst>
              <a:ext uri="{FF2B5EF4-FFF2-40B4-BE49-F238E27FC236}">
                <a16:creationId xmlns:a16="http://schemas.microsoft.com/office/drawing/2014/main" id="{7ABA8BE0-D220-493F-8E67-B879F0F593AF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790003838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fr-FR"/>
              <a:t>PLAN D’ACTION BIENNAL</a:t>
            </a:r>
          </a:p>
        </p:txBody>
      </p:sp>
      <p:sp>
        <p:nvSpPr>
          <p:cNvPr id="110" name="Espace réservé du texte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1738838" y="2220913"/>
            <a:ext cx="2664092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 dirty="0">
                <a:latin typeface="+mj-lt"/>
                <a:ea typeface="+mj-ea"/>
                <a:cs typeface="+mj-cs"/>
              </a:rPr>
              <a:t>RÉDIGER LES PREMIÈRES VERSIONS DU PROJET</a:t>
            </a:r>
            <a:endParaRPr lang="fr-FR" sz="1100" dirty="0"/>
          </a:p>
        </p:txBody>
      </p:sp>
      <p:sp>
        <p:nvSpPr>
          <p:cNvPr id="52" name="Espace réservé du texte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 dirty="0">
                <a:latin typeface="+mj-lt"/>
                <a:ea typeface="+mj-ea"/>
                <a:cs typeface="+mj-cs"/>
              </a:rPr>
              <a:t>RECUEILLIR LES COMMENTAIRES</a:t>
            </a:r>
            <a:endParaRPr lang="fr-FR" sz="1100" dirty="0"/>
          </a:p>
        </p:txBody>
      </p:sp>
      <p:sp>
        <p:nvSpPr>
          <p:cNvPr id="54" name="Espace réservé du texte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200" spc="150" dirty="0">
                <a:latin typeface="+mj-lt"/>
                <a:ea typeface="+mj-ea"/>
                <a:cs typeface="+mj-cs"/>
              </a:rPr>
              <a:t>LIVRER AU CLIENT</a:t>
            </a:r>
            <a:endParaRPr lang="fr-FR" sz="12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JAN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FÉV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MAR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AVR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MAI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JUIN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JUIL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AOÛ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SEPT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OCT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NOV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DÉC</a:t>
            </a:r>
          </a:p>
        </p:txBody>
      </p:sp>
      <p:sp>
        <p:nvSpPr>
          <p:cNvPr id="11" name="Année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JAN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FÉV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MAR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AVR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MAI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JUN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JUIL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AOÛ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SEP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OCT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NOV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/>
              <a:t>DÉC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6" name="Espace réservé du texte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034238" y="5206365"/>
            <a:ext cx="2507562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>
                <a:latin typeface="+mj-lt"/>
                <a:ea typeface="+mj-ea"/>
                <a:cs typeface="+mj-cs"/>
              </a:rPr>
              <a:t>ORGANISER DES GROUPES DE DISCUSSION</a:t>
            </a:r>
            <a:endParaRPr lang="fr-FR" sz="110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ce réservé du texte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 dirty="0">
                <a:latin typeface="+mj-lt"/>
                <a:ea typeface="+mj-ea"/>
                <a:cs typeface="+mj-cs"/>
              </a:rPr>
              <a:t>TESTER LA CONCEPTION</a:t>
            </a:r>
            <a:endParaRPr lang="fr-FR" sz="110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pace réservé du texte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400" spc="150" dirty="0">
                <a:latin typeface="+mj-lt"/>
                <a:ea typeface="+mj-ea"/>
                <a:cs typeface="+mj-cs"/>
              </a:rPr>
              <a:t>LANCER LA CONCEPTION</a:t>
            </a:r>
            <a:endParaRPr lang="fr-FR" sz="1100" dirty="0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66" name="Espace réservé de la date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/>
              <a:t>FINANCES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22</a:t>
            </a:fld>
            <a:endParaRPr lang="fr-FR"/>
          </a:p>
        </p:txBody>
      </p:sp>
      <p:graphicFrame>
        <p:nvGraphicFramePr>
          <p:cNvPr id="17" name="Tableau 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382540459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Année 1</a:t>
                      </a:r>
                      <a:endParaRPr lang="fr-F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Année 2</a:t>
                      </a:r>
                      <a:endParaRPr lang="fr-F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Année 3</a:t>
                      </a:r>
                      <a:endParaRPr lang="fr-FR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BÉNÉFICES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Utilisateurs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1 600 000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Ventes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4 000 000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16 000 000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Prix moyen par vente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Chiffre d’affaires à 15 %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5 625 000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48 000 000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216 000 000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BÉNÉFICE BRUT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5 625 000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48 000 000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216 000 000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Dépenses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Ventes et marketing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5 062 500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38 400 000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151 200 000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70 %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Service client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1 687 500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9 600 000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21 600 000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Développement de produit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562 500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2 400 000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10 800 000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Recherche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281 250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2 400 000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4 320 000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2 %</a:t>
                      </a:r>
                      <a:endParaRPr lang="fr-F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TOTAL DES DÉPENSES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7 593 750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52 800 000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187 920 000</a:t>
                      </a:r>
                      <a:endParaRPr lang="fr-F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PRÉSENTATION DE L’ÉQUIPE</a:t>
            </a:r>
          </a:p>
        </p:txBody>
      </p:sp>
      <p:pic>
        <p:nvPicPr>
          <p:cNvPr id="26" name="Espace réservé d’image 25" descr="Portrait d’un membre de l’équipe">
            <a:extLst>
              <a:ext uri="{FF2B5EF4-FFF2-40B4-BE49-F238E27FC236}">
                <a16:creationId xmlns:a16="http://schemas.microsoft.com/office/drawing/2014/main" id="{E287A61C-B7FB-4B69-97E7-7B7AFC8A5D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pic>
        <p:nvPicPr>
          <p:cNvPr id="47" name="Espace réservé d’image 46" descr="Portrait d’un membre de l’équipe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pic>
        <p:nvPicPr>
          <p:cNvPr id="45" name="Espace réservé d’image 44" descr="Portrait d’un membre de l’équipe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pic>
        <p:nvPicPr>
          <p:cNvPr id="43" name="Espace réservé d’image 42" descr="Portrait d’un membre de l’équipe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/>
          <a:lstStyle/>
          <a:p>
            <a:pPr rtl="0"/>
            <a:r>
              <a:rPr lang="fr-FR"/>
              <a:t>LOUIS DESHOUX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/>
          <a:lstStyle/>
          <a:p>
            <a:pPr rtl="0"/>
            <a:r>
              <a:rPr lang="fr-FR"/>
              <a:t>SACHA BELISLE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/>
          <a:lstStyle/>
          <a:p>
            <a:pPr rtl="0"/>
            <a:r>
              <a:rPr lang="fr-FR"/>
              <a:t>ALINE DUPUY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/>
          <a:lstStyle/>
          <a:p>
            <a:pPr rtl="0"/>
            <a:r>
              <a:rPr lang="fr-FR"/>
              <a:t>ROMAIN PETIT</a:t>
            </a:r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fr-FR"/>
              <a:t>Président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fr-FR" dirty="0"/>
              <a:t>Directrice générale</a:t>
            </a:r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fr-FR" dirty="0"/>
              <a:t>Directrice d’exploitation</a:t>
            </a:r>
          </a:p>
          <a:p>
            <a:pPr rtl="0"/>
            <a:endParaRPr lang="fr-FR" dirty="0"/>
          </a:p>
        </p:txBody>
      </p: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fr-FR" dirty="0"/>
              <a:t>Vice-Président du marketing</a:t>
            </a:r>
          </a:p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/>
              <a:t>PRÉSENTATION DE L’ÉQUIPE  </a:t>
            </a:r>
          </a:p>
        </p:txBody>
      </p:sp>
      <p:pic>
        <p:nvPicPr>
          <p:cNvPr id="38" name="Espace réservé d’image 37" descr="Portrait d’un membre de l’équipe">
            <a:extLst>
              <a:ext uri="{FF2B5EF4-FFF2-40B4-BE49-F238E27FC236}">
                <a16:creationId xmlns:a16="http://schemas.microsoft.com/office/drawing/2014/main" id="{6E64DC71-C9CE-47FF-A3B6-597A9B09E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pic>
        <p:nvPicPr>
          <p:cNvPr id="42" name="Espace réservé d’image 41" descr="Portrait d’un membre de l’équipe">
            <a:extLst>
              <a:ext uri="{FF2B5EF4-FFF2-40B4-BE49-F238E27FC236}">
                <a16:creationId xmlns:a16="http://schemas.microsoft.com/office/drawing/2014/main" id="{03BE9C30-CAE7-4AE5-8722-B20E200AC0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pic>
        <p:nvPicPr>
          <p:cNvPr id="46" name="Espace réservé d’image 45" descr="Portrait d’un membre de l’équipe">
            <a:extLst>
              <a:ext uri="{FF2B5EF4-FFF2-40B4-BE49-F238E27FC236}">
                <a16:creationId xmlns:a16="http://schemas.microsoft.com/office/drawing/2014/main" id="{F8B9EE09-9F4E-47F5-82E5-A135C37A6E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pic>
        <p:nvPicPr>
          <p:cNvPr id="54" name="Espace réservé d’image 53" descr="Portrait d’un membre de l’équipe">
            <a:extLst>
              <a:ext uri="{FF2B5EF4-FFF2-40B4-BE49-F238E27FC236}">
                <a16:creationId xmlns:a16="http://schemas.microsoft.com/office/drawing/2014/main" id="{B789A13E-52C8-4E94-89B2-D51A0739F0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LOUIS DESHOUX</a:t>
            </a:r>
          </a:p>
          <a:p>
            <a:pPr rtl="0"/>
            <a:endParaRPr lang="fr-FR"/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Président</a:t>
            </a: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SACHA BELISLE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Directrice générale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ALINE DUPUY</a:t>
            </a:r>
          </a:p>
          <a:p>
            <a:pPr rtl="0"/>
            <a:endParaRPr lang="fr-FR"/>
          </a:p>
        </p:txBody>
      </p:sp>
      <p:sp>
        <p:nvSpPr>
          <p:cNvPr id="62" name="Espace réservé du texte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Directrice d’exploitation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ROMAIN PETIT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3738" y="3782039"/>
            <a:ext cx="2598788" cy="343061"/>
          </a:xfrm>
        </p:spPr>
        <p:txBody>
          <a:bodyPr rtlCol="0"/>
          <a:lstStyle/>
          <a:p>
            <a:pPr rtl="0"/>
            <a:r>
              <a:rPr lang="fr-FR"/>
              <a:t>Vice-Président du marketing</a:t>
            </a:r>
          </a:p>
        </p:txBody>
      </p:sp>
      <p:pic>
        <p:nvPicPr>
          <p:cNvPr id="58" name="Espace réservé d’image 57" descr="Portrait d’un membre de l’équipe">
            <a:extLst>
              <a:ext uri="{FF2B5EF4-FFF2-40B4-BE49-F238E27FC236}">
                <a16:creationId xmlns:a16="http://schemas.microsoft.com/office/drawing/2014/main" id="{67F12A1B-1645-4C97-AE80-CC96C4998E2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pic>
        <p:nvPicPr>
          <p:cNvPr id="66" name="Espace réservé d’image 65" descr="Portrait d’un membre de l’équipe">
            <a:extLst>
              <a:ext uri="{FF2B5EF4-FFF2-40B4-BE49-F238E27FC236}">
                <a16:creationId xmlns:a16="http://schemas.microsoft.com/office/drawing/2014/main" id="{448282B4-E477-4ECE-BC09-7EA9451D9AE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pic>
        <p:nvPicPr>
          <p:cNvPr id="78" name="Espace réservé d’image 77" descr="Portrait d’un membre de l’équipe">
            <a:extLst>
              <a:ext uri="{FF2B5EF4-FFF2-40B4-BE49-F238E27FC236}">
                <a16:creationId xmlns:a16="http://schemas.microsoft.com/office/drawing/2014/main" id="{15824874-C00E-4835-97F0-43C416DDCAC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pic>
        <p:nvPicPr>
          <p:cNvPr id="83" name="Espace réservé d’image 82" descr="Portrait d’un membre de l’équipe">
            <a:extLst>
              <a:ext uri="{FF2B5EF4-FFF2-40B4-BE49-F238E27FC236}">
                <a16:creationId xmlns:a16="http://schemas.microsoft.com/office/drawing/2014/main" id="{96405252-7726-442E-9D15-755840A5AF2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64" name="Espace réservé du texte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ALEXANDRE CHAUVIN</a:t>
            </a:r>
          </a:p>
          <a:p>
            <a:pPr rtl="0"/>
            <a:endParaRPr lang="fr-FR"/>
          </a:p>
        </p:txBody>
      </p:sp>
      <p:sp>
        <p:nvSpPr>
          <p:cNvPr id="72" name="Espace réservé du texte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Vice-président de produit</a:t>
            </a:r>
          </a:p>
        </p:txBody>
      </p:sp>
      <p:sp>
        <p:nvSpPr>
          <p:cNvPr id="69" name="Espace réservé du texte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LUC LACOMBE</a:t>
            </a:r>
          </a:p>
          <a:p>
            <a:pPr rtl="0"/>
            <a:endParaRPr lang="fr-FR"/>
          </a:p>
        </p:txBody>
      </p:sp>
      <p:sp>
        <p:nvSpPr>
          <p:cNvPr id="73" name="Espace réservé du texte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573705" y="5655557"/>
            <a:ext cx="2388418" cy="343061"/>
          </a:xfrm>
        </p:spPr>
        <p:txBody>
          <a:bodyPr rtlCol="0"/>
          <a:lstStyle/>
          <a:p>
            <a:pPr rtl="0"/>
            <a:r>
              <a:rPr lang="fr-FR"/>
              <a:t>Spécialiste du référencement</a:t>
            </a:r>
          </a:p>
        </p:txBody>
      </p:sp>
      <p:sp>
        <p:nvSpPr>
          <p:cNvPr id="70" name="Espace réservé du texte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ÉLISABETH ARCOUET</a:t>
            </a:r>
          </a:p>
        </p:txBody>
      </p:sp>
      <p:sp>
        <p:nvSpPr>
          <p:cNvPr id="74" name="Espace réservé du texte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Conceptrice de produit</a:t>
            </a:r>
          </a:p>
        </p:txBody>
      </p:sp>
      <p:sp>
        <p:nvSpPr>
          <p:cNvPr id="71" name="Espace réservé du texte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fr-FR"/>
              <a:t>MARIE MÉTHOT</a:t>
            </a:r>
          </a:p>
        </p:txBody>
      </p:sp>
      <p:sp>
        <p:nvSpPr>
          <p:cNvPr id="75" name="Espace réservé du texte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fr-FR"/>
              <a:t>Développeuse de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FINANCEMENT</a:t>
            </a:r>
          </a:p>
        </p:txBody>
      </p:sp>
      <p:graphicFrame>
        <p:nvGraphicFramePr>
          <p:cNvPr id="58" name="Espace réservé du contenu 57" title="Graphique du financement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836598340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fr-FR" dirty="0"/>
              <a:t>14 000 €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fr-FR" dirty="0"/>
              <a:t>INVESTISSEURS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fr-FR" dirty="0"/>
              <a:t>Montant obtenu auprès d’autres investisseurs</a:t>
            </a:r>
          </a:p>
        </p:txBody>
      </p:sp>
      <p:graphicFrame>
        <p:nvGraphicFramePr>
          <p:cNvPr id="59" name="Espace réservé du contenu 58" title="Graphique du financement">
            <a:extLst>
              <a:ext uri="{FF2B5EF4-FFF2-40B4-BE49-F238E27FC236}">
                <a16:creationId xmlns:a16="http://schemas.microsoft.com/office/drawing/2014/main" id="{AD7D64AB-F97A-41F1-B2E8-66B1E245043A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212964288"/>
              </p:ext>
            </p:extLst>
          </p:nvPr>
        </p:nvGraphicFramePr>
        <p:xfrm>
          <a:off x="38052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fr-FR" dirty="0"/>
              <a:t>12 000 €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fr-FR" dirty="0"/>
              <a:t>PROPRIÉTÉ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fr-FR" dirty="0"/>
              <a:t>Revenus provenant de la location de biens</a:t>
            </a:r>
          </a:p>
        </p:txBody>
      </p:sp>
      <p:graphicFrame>
        <p:nvGraphicFramePr>
          <p:cNvPr id="60" name="Espace réservé du contenu 59" title="Graphique du financement">
            <a:extLst>
              <a:ext uri="{FF2B5EF4-FFF2-40B4-BE49-F238E27FC236}">
                <a16:creationId xmlns:a16="http://schemas.microsoft.com/office/drawing/2014/main" id="{81BCDC44-04F0-4390-B965-A86C8817670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03867692"/>
              </p:ext>
            </p:extLst>
          </p:nvPr>
        </p:nvGraphicFramePr>
        <p:xfrm>
          <a:off x="65293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fr-FR" dirty="0"/>
              <a:t>82 000 €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fr-FR" dirty="0"/>
              <a:t>ACTIONS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fr-FR" dirty="0"/>
              <a:t>Nombre d’actions converties en Euros</a:t>
            </a:r>
          </a:p>
          <a:p>
            <a:pPr rtl="0"/>
            <a:endParaRPr lang="fr-FR" noProof="1"/>
          </a:p>
        </p:txBody>
      </p:sp>
      <p:graphicFrame>
        <p:nvGraphicFramePr>
          <p:cNvPr id="61" name="Espace réservé du contenu 60" title="Graphique du financement">
            <a:extLst>
              <a:ext uri="{FF2B5EF4-FFF2-40B4-BE49-F238E27FC236}">
                <a16:creationId xmlns:a16="http://schemas.microsoft.com/office/drawing/2014/main" id="{D78C801B-5A42-4B88-AF2C-A3C45CD69E2E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430826560"/>
              </p:ext>
            </p:extLst>
          </p:nvPr>
        </p:nvGraphicFramePr>
        <p:xfrm>
          <a:off x="92598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fr-FR" dirty="0"/>
              <a:t>32 000 €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fr-FR" dirty="0"/>
              <a:t>LIQUIDITÉS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fr-FR" noProof="1"/>
              <a:t>Liquidités dont nous disposons</a:t>
            </a:r>
          </a:p>
          <a:p>
            <a:pPr rtl="0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fr-FR"/>
              <a:t>SYNTHÈSE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537022" cy="1701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Chez </a:t>
            </a:r>
            <a:r>
              <a:rPr lang="fr-FR" dirty="0" err="1"/>
              <a:t>Contoso</a:t>
            </a:r>
            <a:r>
              <a:rPr lang="fr-FR" dirty="0"/>
              <a:t>, nous nous donnons toujours à 1 000 %. En utilisant notre architecture de données nouvelle génération, nous permettons aux organisations de gérer virtuellement des workflows agiles. Nous prospérons grâce à notre connaissance du marché et à l’excellente équipe qui travaille sur notre produit. Comme le dit notre PDG, « La rentabilité provient des changements effectués dans notre façon de travailler. »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Sacha Belisle</a:t>
            </a:r>
          </a:p>
          <a:p>
            <a:pPr rtl="0"/>
            <a:r>
              <a:rPr lang="fr-FR"/>
              <a:t>206-555-0146</a:t>
            </a:r>
          </a:p>
          <a:p>
            <a:pPr rtl="0"/>
            <a:r>
              <a:rPr lang="fr-FR"/>
              <a:t>sacha@contoso.com</a:t>
            </a:r>
          </a:p>
          <a:p>
            <a:pPr rtl="0"/>
            <a:r>
              <a:rPr lang="fr-FR"/>
              <a:t>www.contoso.com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n-US" dirty="0"/>
              <a:t>DATA CLEANING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n-US" dirty="0"/>
              <a:t>Nominal variables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Ordinal variables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Numeric variables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OUTLIERS &amp; missing values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1263" y="148113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Removed when low correlation and a lot of missing values </a:t>
            </a:r>
          </a:p>
          <a:p>
            <a:pPr rtl="0"/>
            <a:r>
              <a:rPr lang="en-US" dirty="0"/>
              <a:t>One Hot Encoding (Postcodes -&gt; Provinces) </a:t>
            </a:r>
          </a:p>
          <a:p>
            <a:pPr rtl="0"/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Turn them into numerical variable (State of property) </a:t>
            </a:r>
          </a:p>
          <a:p>
            <a:pPr rtl="0"/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Compared and merged (Garden and Surface garden)</a:t>
            </a:r>
          </a:p>
          <a:p>
            <a:pPr rtl="0"/>
            <a:r>
              <a:rPr lang="en-US" dirty="0"/>
              <a:t>Replace missing values by the 1st quartile </a:t>
            </a:r>
          </a:p>
          <a:p>
            <a:pPr rtl="0"/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Removed approx. 20% </a:t>
            </a:r>
          </a:p>
          <a:p>
            <a:pPr rtl="0"/>
            <a:r>
              <a:rPr lang="en-US" dirty="0"/>
              <a:t>(start: 17.347 items -&gt; end: 13.618 items)</a:t>
            </a:r>
          </a:p>
          <a:p>
            <a:pPr rtl="0"/>
            <a:endParaRPr lang="en-US" dirty="0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dirty="0"/>
              <a:t>20XX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en-US" dirty="0"/>
              <a:t>Pitch Deck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DATA SET CLEANED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B93ED814-225F-4A87-B5C8-806C10D9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17889"/>
              </p:ext>
            </p:extLst>
          </p:nvPr>
        </p:nvGraphicFramePr>
        <p:xfrm>
          <a:off x="2032000" y="2217740"/>
          <a:ext cx="8128000" cy="365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063636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8763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7542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6327442"/>
                    </a:ext>
                  </a:extLst>
                </a:gridCol>
              </a:tblGrid>
              <a:tr h="42221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rgbClr val="404040"/>
                          </a:solidFill>
                        </a:rPr>
                        <a:t>Ordinal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rgbClr val="404040"/>
                          </a:solidFill>
                        </a:rPr>
                        <a:t>Continuous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rgbClr val="404040"/>
                          </a:solidFill>
                        </a:rPr>
                        <a:t>Binary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rgbClr val="404040"/>
                          </a:solidFill>
                        </a:rPr>
                        <a:t>Discrete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31636"/>
                  </a:ext>
                </a:extLst>
              </a:tr>
              <a:tr h="31666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State of property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Livable surface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Balcony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bedrooms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134310"/>
                  </a:ext>
                </a:extLst>
              </a:tr>
              <a:tr h="31666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Kitchen equipment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of bedroom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Furnished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showers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402426"/>
                  </a:ext>
                </a:extLst>
              </a:tr>
              <a:tr h="31666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of living-room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Cellar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bathrooms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594669"/>
                  </a:ext>
                </a:extLst>
              </a:tr>
              <a:tr h="31666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kitchen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Security door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toilets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98157"/>
                  </a:ext>
                </a:extLst>
              </a:tr>
              <a:tr h="31666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terrace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Access for disabled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showers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514877"/>
                  </a:ext>
                </a:extLst>
              </a:tr>
              <a:tr h="31666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garden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Sewer connection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facades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14213"/>
                  </a:ext>
                </a:extLst>
              </a:tr>
              <a:tr h="31666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noProof="0" dirty="0"/>
                        <a:t>Price</a:t>
                      </a:r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49874"/>
                  </a:ext>
                </a:extLst>
              </a:tr>
              <a:tr h="31666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Provinces (for each)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53485"/>
                  </a:ext>
                </a:extLst>
              </a:tr>
              <a:tr h="316660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Orientation South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242226"/>
                  </a:ext>
                </a:extLst>
              </a:tr>
              <a:tr h="387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 dirty="0">
                          <a:solidFill>
                            <a:srgbClr val="404040"/>
                          </a:solidFill>
                        </a:rPr>
                        <a:t>Tot. 34 variables 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Type property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00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725" y="268287"/>
            <a:ext cx="2743200" cy="671513"/>
          </a:xfrm>
        </p:spPr>
        <p:txBody>
          <a:bodyPr rtlCol="0"/>
          <a:lstStyle/>
          <a:p>
            <a:pPr rtl="0"/>
            <a:r>
              <a:rPr lang="en-GB" dirty="0"/>
              <a:t>Correlation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416A52-2289-4EF9-82AD-C94FEF83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873125"/>
            <a:ext cx="5961853" cy="54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9176E1-218F-414A-ADB8-E96A5242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7360" y="4309870"/>
            <a:ext cx="1604040" cy="16040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1" y="892177"/>
            <a:ext cx="9432924" cy="1325563"/>
          </a:xfrm>
        </p:spPr>
        <p:txBody>
          <a:bodyPr rtlCol="0"/>
          <a:lstStyle/>
          <a:p>
            <a:pPr rtl="0"/>
            <a:r>
              <a:rPr lang="en-US" dirty="0"/>
              <a:t>Linear regression model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BCC8B8-378B-4FF6-9BFC-0480D910B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050" y="2242930"/>
            <a:ext cx="4232720" cy="484442"/>
          </a:xfrm>
        </p:spPr>
        <p:txBody>
          <a:bodyPr/>
          <a:lstStyle/>
          <a:p>
            <a:r>
              <a:rPr lang="en-US" dirty="0"/>
              <a:t>A. Simple linear regression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A783BD-2A81-42FD-A3BF-8083DAAB2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859" y="2485151"/>
            <a:ext cx="4114800" cy="31127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88095AE-EBF2-456C-B60B-B63FD2066446}"/>
              </a:ext>
            </a:extLst>
          </p:cNvPr>
          <p:cNvSpPr txBox="1"/>
          <p:nvPr/>
        </p:nvSpPr>
        <p:spPr>
          <a:xfrm>
            <a:off x="3404290" y="4819502"/>
            <a:ext cx="96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404040"/>
                </a:solidFill>
              </a:rPr>
              <a:t>0,29</a:t>
            </a: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F02F60B3-0564-449F-90A0-EEF26ACB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5906" y="2857425"/>
            <a:ext cx="3799597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1600" noProof="1"/>
              <a:t>Target Variable(y): Price </a:t>
            </a:r>
            <a:endParaRPr lang="fr-FR" sz="1600" dirty="0"/>
          </a:p>
          <a:p>
            <a:pPr rtl="0"/>
            <a:r>
              <a:rPr lang="fr-FR" sz="1600" noProof="1"/>
              <a:t>Independant variable(X): Livable surface </a:t>
            </a:r>
          </a:p>
          <a:p>
            <a:pPr rtl="0"/>
            <a:r>
              <a:rPr lang="fr-FR" sz="1600" noProof="1"/>
              <a:t>Very low accuracy level. </a:t>
            </a:r>
          </a:p>
          <a:p>
            <a:pPr rtl="0"/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9176E1-218F-414A-ADB8-E96A5242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7360" y="4318421"/>
            <a:ext cx="1604040" cy="16040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1" y="892177"/>
            <a:ext cx="9432924" cy="1325563"/>
          </a:xfrm>
        </p:spPr>
        <p:txBody>
          <a:bodyPr rtlCol="0"/>
          <a:lstStyle/>
          <a:p>
            <a:pPr rtl="0"/>
            <a:r>
              <a:rPr lang="en-US" dirty="0"/>
              <a:t>Linear regression model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BCC8B8-378B-4FF6-9BFC-0480D910B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050" y="2242930"/>
            <a:ext cx="4566006" cy="484442"/>
          </a:xfrm>
        </p:spPr>
        <p:txBody>
          <a:bodyPr/>
          <a:lstStyle/>
          <a:p>
            <a:r>
              <a:rPr lang="en-US" dirty="0"/>
              <a:t>B. Multiple linear regression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095AE-EBF2-456C-B60B-B63FD2066446}"/>
              </a:ext>
            </a:extLst>
          </p:cNvPr>
          <p:cNvSpPr txBox="1"/>
          <p:nvPr/>
        </p:nvSpPr>
        <p:spPr>
          <a:xfrm>
            <a:off x="3428998" y="4824132"/>
            <a:ext cx="96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404040"/>
                </a:solidFill>
              </a:rPr>
              <a:t>0,53</a:t>
            </a: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F02F60B3-0564-449F-90A0-EEF26ACB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4452" y="2857425"/>
            <a:ext cx="4004696" cy="16040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1600" noProof="1"/>
              <a:t>Target Variable(y): Price </a:t>
            </a:r>
            <a:endParaRPr lang="fr-FR" sz="1600" dirty="0"/>
          </a:p>
          <a:p>
            <a:pPr rtl="0"/>
            <a:r>
              <a:rPr lang="fr-FR" sz="1600" noProof="1"/>
              <a:t>Independant variable(X): 33 variables (p. 4)</a:t>
            </a:r>
          </a:p>
          <a:p>
            <a:pPr rtl="0"/>
            <a:r>
              <a:rPr lang="fr-FR" sz="1600" noProof="1"/>
              <a:t>Better accuracy but still pretty low. </a:t>
            </a:r>
          </a:p>
          <a:p>
            <a:pPr rtl="0"/>
            <a:endParaRPr lang="fr-FR" noProof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1210D6-8021-4E2E-93B5-E8F5208A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2397"/>
              </p:ext>
            </p:extLst>
          </p:nvPr>
        </p:nvGraphicFramePr>
        <p:xfrm>
          <a:off x="7800176" y="2726693"/>
          <a:ext cx="218202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024">
                  <a:extLst>
                    <a:ext uri="{9D8B030D-6E8A-4147-A177-3AD203B41FA5}">
                      <a16:colId xmlns:a16="http://schemas.microsoft.com/office/drawing/2014/main" val="42964865"/>
                    </a:ext>
                  </a:extLst>
                </a:gridCol>
              </a:tblGrid>
              <a:tr h="264396">
                <a:tc>
                  <a:txBody>
                    <a:bodyPr/>
                    <a:lstStyle/>
                    <a:p>
                      <a:pPr algn="ctr"/>
                      <a:r>
                        <a:rPr lang="fr-BE" sz="1400" b="1" u="none" dirty="0">
                          <a:solidFill>
                            <a:schemeClr val="bg2"/>
                          </a:solidFill>
                        </a:rPr>
                        <a:t>P-Values &gt; 0,05 </a:t>
                      </a:r>
                      <a:endParaRPr lang="en-US" sz="1400" b="1" u="none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88580"/>
                  </a:ext>
                </a:extLst>
              </a:tr>
              <a:tr h="267340">
                <a:tc>
                  <a:txBody>
                    <a:bodyPr/>
                    <a:lstStyle/>
                    <a:p>
                      <a:r>
                        <a:rPr lang="fr-BE" sz="1400" dirty="0">
                          <a:solidFill>
                            <a:srgbClr val="404040"/>
                          </a:solidFill>
                        </a:rPr>
                        <a:t>Numbers of </a:t>
                      </a:r>
                      <a:r>
                        <a:rPr lang="fr-BE" sz="1400" dirty="0" err="1">
                          <a:solidFill>
                            <a:srgbClr val="404040"/>
                          </a:solidFill>
                        </a:rPr>
                        <a:t>bedrooms</a:t>
                      </a:r>
                      <a:endParaRPr lang="en-US" sz="14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20605"/>
                  </a:ext>
                </a:extLst>
              </a:tr>
              <a:tr h="267340">
                <a:tc>
                  <a:txBody>
                    <a:bodyPr/>
                    <a:lstStyle/>
                    <a:p>
                      <a:r>
                        <a:rPr lang="fr-BE" sz="1400" dirty="0">
                          <a:solidFill>
                            <a:srgbClr val="404040"/>
                          </a:solidFill>
                        </a:rPr>
                        <a:t>Surface of </a:t>
                      </a:r>
                      <a:r>
                        <a:rPr lang="fr-BE" sz="1400" dirty="0" err="1">
                          <a:solidFill>
                            <a:srgbClr val="404040"/>
                          </a:solidFill>
                        </a:rPr>
                        <a:t>bedrooms</a:t>
                      </a:r>
                      <a:r>
                        <a:rPr lang="fr-BE" sz="1400" dirty="0">
                          <a:solidFill>
                            <a:srgbClr val="404040"/>
                          </a:solidFill>
                        </a:rPr>
                        <a:t> 1</a:t>
                      </a:r>
                      <a:endParaRPr lang="en-US" sz="14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3845"/>
                  </a:ext>
                </a:extLst>
              </a:tr>
              <a:tr h="267340">
                <a:tc>
                  <a:txBody>
                    <a:bodyPr/>
                    <a:lstStyle/>
                    <a:p>
                      <a:r>
                        <a:rPr lang="fr-BE" sz="1400" dirty="0" err="1">
                          <a:solidFill>
                            <a:srgbClr val="404040"/>
                          </a:solidFill>
                        </a:rPr>
                        <a:t>Cellar</a:t>
                      </a:r>
                      <a:endParaRPr lang="en-US" sz="14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12241"/>
                  </a:ext>
                </a:extLst>
              </a:tr>
              <a:tr h="267340">
                <a:tc>
                  <a:txBody>
                    <a:bodyPr/>
                    <a:lstStyle/>
                    <a:p>
                      <a:r>
                        <a:rPr lang="fr-BE" sz="1400" dirty="0">
                          <a:solidFill>
                            <a:srgbClr val="404040"/>
                          </a:solidFill>
                        </a:rPr>
                        <a:t>Surface </a:t>
                      </a:r>
                      <a:r>
                        <a:rPr lang="fr-BE" sz="1400" dirty="0" err="1">
                          <a:solidFill>
                            <a:srgbClr val="404040"/>
                          </a:solidFill>
                        </a:rPr>
                        <a:t>kitchen</a:t>
                      </a:r>
                      <a:r>
                        <a:rPr lang="fr-BE" sz="1400" dirty="0">
                          <a:solidFill>
                            <a:srgbClr val="404040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76904"/>
                  </a:ext>
                </a:extLst>
              </a:tr>
              <a:tr h="267340">
                <a:tc>
                  <a:txBody>
                    <a:bodyPr/>
                    <a:lstStyle/>
                    <a:p>
                      <a:r>
                        <a:rPr lang="fr-BE" sz="1400" dirty="0" err="1">
                          <a:solidFill>
                            <a:srgbClr val="404040"/>
                          </a:solidFill>
                        </a:rPr>
                        <a:t>Sewer</a:t>
                      </a:r>
                      <a:r>
                        <a:rPr lang="fr-BE" sz="1400" dirty="0">
                          <a:solidFill>
                            <a:srgbClr val="404040"/>
                          </a:solidFill>
                        </a:rPr>
                        <a:t> Connection</a:t>
                      </a:r>
                      <a:endParaRPr lang="en-US" sz="14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719439"/>
                  </a:ext>
                </a:extLst>
              </a:tr>
              <a:tr h="267340">
                <a:tc>
                  <a:txBody>
                    <a:bodyPr/>
                    <a:lstStyle/>
                    <a:p>
                      <a:r>
                        <a:rPr lang="fr-BE" sz="1400" dirty="0">
                          <a:solidFill>
                            <a:srgbClr val="404040"/>
                          </a:solidFill>
                        </a:rPr>
                        <a:t>Orientation South</a:t>
                      </a:r>
                      <a:endParaRPr lang="en-US" sz="140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77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23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6ABD49AE-49B9-4423-B8C1-36706A39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1" y="892177"/>
            <a:ext cx="9432924" cy="1325563"/>
          </a:xfrm>
        </p:spPr>
        <p:txBody>
          <a:bodyPr rtlCol="0" anchor="ctr"/>
          <a:lstStyle/>
          <a:p>
            <a:pPr algn="ctr" rtl="0"/>
            <a:r>
              <a:rPr lang="en-US" dirty="0"/>
              <a:t>polynomial regression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73E8AA-CF91-4436-AAD6-DFA2AF924E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7360" y="4309398"/>
            <a:ext cx="1604040" cy="16040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FDAF37-C2BE-45FE-A004-3F34E9CCB9AE}"/>
              </a:ext>
            </a:extLst>
          </p:cNvPr>
          <p:cNvSpPr txBox="1"/>
          <p:nvPr/>
        </p:nvSpPr>
        <p:spPr>
          <a:xfrm>
            <a:off x="3337487" y="4819030"/>
            <a:ext cx="96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404040"/>
                </a:solidFill>
              </a:rPr>
              <a:t>0,89</a:t>
            </a: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A57FFD3A-BB8C-41CA-B73D-1CD734B7F7CD}"/>
              </a:ext>
            </a:extLst>
          </p:cNvPr>
          <p:cNvSpPr txBox="1">
            <a:spLocks/>
          </p:cNvSpPr>
          <p:nvPr/>
        </p:nvSpPr>
        <p:spPr>
          <a:xfrm>
            <a:off x="1989165" y="2857425"/>
            <a:ext cx="4343265" cy="1604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noProof="1"/>
              <a:t>Target Variable(y): Price </a:t>
            </a:r>
            <a:endParaRPr lang="fr-FR" sz="1600" dirty="0"/>
          </a:p>
          <a:p>
            <a:pPr marL="0" indent="0">
              <a:buNone/>
            </a:pPr>
            <a:r>
              <a:rPr lang="fr-FR" sz="1600" noProof="1"/>
              <a:t>Independant variable(X): 27 variables (33-6)</a:t>
            </a:r>
          </a:p>
          <a:p>
            <a:pPr marL="0" indent="0">
              <a:buNone/>
            </a:pPr>
            <a:r>
              <a:rPr lang="fr-FR" sz="1600" noProof="1"/>
              <a:t>Degree = 4 </a:t>
            </a:r>
          </a:p>
          <a:p>
            <a:pPr marL="0" indent="0">
              <a:buNone/>
            </a:pPr>
            <a:r>
              <a:rPr lang="fr-FR" sz="1600" noProof="1"/>
              <a:t>Decent accuracy. </a:t>
            </a:r>
          </a:p>
          <a:p>
            <a:endParaRPr lang="fr-FR" noProof="1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A958CD-FE31-4B7D-BB4B-0DFB62CA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82" y="2230985"/>
            <a:ext cx="4343264" cy="32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1" y="892177"/>
            <a:ext cx="9432924" cy="1325563"/>
          </a:xfrm>
        </p:spPr>
        <p:txBody>
          <a:bodyPr rtlCol="0"/>
          <a:lstStyle/>
          <a:p>
            <a:pPr rtl="0"/>
            <a:r>
              <a:rPr lang="en-US" dirty="0"/>
              <a:t>Linear regression model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 dirty="0"/>
              <a:t>3 milliards €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Liberté de création</a:t>
            </a:r>
            <a:endParaRPr lang="fr-FR" dirty="0"/>
          </a:p>
          <a:p>
            <a:pPr rtl="0"/>
            <a:r>
              <a:rPr lang="fr-FR" noProof="1"/>
              <a:t>Marché inclusif de manière sélective</a:t>
            </a:r>
          </a:p>
          <a:p>
            <a:pPr rtl="0"/>
            <a:r>
              <a:rPr lang="fr-FR" noProof="1"/>
              <a:t>Segment de marché disponible</a:t>
            </a:r>
          </a:p>
          <a:p>
            <a:pPr rtl="0"/>
            <a:endParaRPr lang="fr-FR" noProof="1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 dirty="0"/>
              <a:t>1 milliard €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fr-FR" dirty="0"/>
              <a:t>Opportunité de créer</a:t>
            </a:r>
          </a:p>
          <a:p>
            <a:pPr rtl="0"/>
            <a:r>
              <a:rPr lang="fr-FR" dirty="0"/>
              <a:t>Marché inclusif</a:t>
            </a:r>
          </a:p>
          <a:p>
            <a:pPr rtl="0"/>
            <a:r>
              <a:rPr lang="fr-FR" dirty="0"/>
              <a:t>Marché potentiel global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2 milliards €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fr-FR" noProof="1"/>
              <a:t>Faible concurrence</a:t>
            </a:r>
          </a:p>
          <a:p>
            <a:pPr rtl="0"/>
            <a:r>
              <a:rPr lang="fr-FR" noProof="1"/>
              <a:t>Marché ciblé spécifiquement</a:t>
            </a:r>
          </a:p>
          <a:p>
            <a:pPr rtl="0"/>
            <a:r>
              <a:rPr lang="fr-FR" noProof="1"/>
              <a:t>Part de marché disponible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9584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624</TotalTime>
  <Words>1317</Words>
  <Application>Microsoft Office PowerPoint</Application>
  <PresentationFormat>Widescreen</PresentationFormat>
  <Paragraphs>422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Tenorite</vt:lpstr>
      <vt:lpstr>Monoligne</vt:lpstr>
      <vt:lpstr> prices predicting model  in Belgium's real estate sales</vt:lpstr>
      <vt:lpstr>Our mission</vt:lpstr>
      <vt:lpstr>DATA CLEANING</vt:lpstr>
      <vt:lpstr>DATA SET CLEANED</vt:lpstr>
      <vt:lpstr>Correlation</vt:lpstr>
      <vt:lpstr>Linear regression model</vt:lpstr>
      <vt:lpstr>Linear regression model</vt:lpstr>
      <vt:lpstr>polynomial regression model</vt:lpstr>
      <vt:lpstr>Linear regression model</vt:lpstr>
      <vt:lpstr>Further steps</vt:lpstr>
      <vt:lpstr>Formating the data</vt:lpstr>
      <vt:lpstr>Formating the data</vt:lpstr>
      <vt:lpstr>Infos:  results find why the results is bad -&gt; regression linear  using polynominal -&gt; with degree 3  integrating a one hot encoding for each postcodes, doing clusters ?  create a model for each provinces </vt:lpstr>
      <vt:lpstr>AVANTAGES DU PRODUIT</vt:lpstr>
      <vt:lpstr>PRÉSENTATION DE L’ENTREPRISE</vt:lpstr>
      <vt:lpstr>MODÈLE COMMERCIAL</vt:lpstr>
      <vt:lpstr>Comparaison des marchés</vt:lpstr>
      <vt:lpstr>LA CONCURRENCE</vt:lpstr>
      <vt:lpstr>La concurrence  </vt:lpstr>
      <vt:lpstr>TRACTION</vt:lpstr>
      <vt:lpstr>PLAN D’ACTION BIENNAL</vt:lpstr>
      <vt:lpstr>FINANCES</vt:lpstr>
      <vt:lpstr>PRÉSENTATION DE L’ÉQUIPE</vt:lpstr>
      <vt:lpstr>PRÉSENTATION DE L’ÉQUIPE  </vt:lpstr>
      <vt:lpstr>FINANCEMENT</vt:lpstr>
      <vt:lpstr>SYNTHÈSE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prices predicting model  in Belgium's real estate sales</dc:title>
  <dc:creator>Alexandre Le Begge</dc:creator>
  <cp:lastModifiedBy>Alexandre Le Begge</cp:lastModifiedBy>
  <cp:revision>10</cp:revision>
  <dcterms:created xsi:type="dcterms:W3CDTF">2022-02-15T14:08:43Z</dcterms:created>
  <dcterms:modified xsi:type="dcterms:W3CDTF">2022-02-16T00:36:11Z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